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notesSlides/notesSlide23.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charts/chart9.xml" ContentType="application/vnd.openxmlformats-officedocument.drawingml.chart+xml"/>
  <Override PartName="/ppt/notesSlides/notesSlide25.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notesSlides/notesSlide26.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4.xml" ContentType="application/vnd.openxmlformats-officedocument.drawingml.chart+xml"/>
  <Override PartName="/ppt/notesSlides/notesSlide34.xml" ContentType="application/vnd.openxmlformats-officedocument.presentationml.notesSlide+xml"/>
  <Override PartName="/ppt/charts/chart15.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8.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71"/>
  </p:notesMasterIdLst>
  <p:handoutMasterIdLst>
    <p:handoutMasterId r:id="rId72"/>
  </p:handoutMasterIdLst>
  <p:sldIdLst>
    <p:sldId id="256" r:id="rId3"/>
    <p:sldId id="378" r:id="rId4"/>
    <p:sldId id="266" r:id="rId5"/>
    <p:sldId id="267" r:id="rId6"/>
    <p:sldId id="325" r:id="rId7"/>
    <p:sldId id="350" r:id="rId8"/>
    <p:sldId id="326" r:id="rId9"/>
    <p:sldId id="327" r:id="rId10"/>
    <p:sldId id="272" r:id="rId11"/>
    <p:sldId id="349" r:id="rId12"/>
    <p:sldId id="351" r:id="rId13"/>
    <p:sldId id="269" r:id="rId14"/>
    <p:sldId id="275" r:id="rId15"/>
    <p:sldId id="278" r:id="rId16"/>
    <p:sldId id="279" r:id="rId17"/>
    <p:sldId id="280" r:id="rId18"/>
    <p:sldId id="386" r:id="rId19"/>
    <p:sldId id="328" r:id="rId20"/>
    <p:sldId id="282" r:id="rId21"/>
    <p:sldId id="283" r:id="rId22"/>
    <p:sldId id="284" r:id="rId23"/>
    <p:sldId id="285" r:id="rId24"/>
    <p:sldId id="392" r:id="rId25"/>
    <p:sldId id="288" r:id="rId26"/>
    <p:sldId id="289" r:id="rId27"/>
    <p:sldId id="290" r:id="rId28"/>
    <p:sldId id="343" r:id="rId29"/>
    <p:sldId id="291" r:id="rId30"/>
    <p:sldId id="271" r:id="rId31"/>
    <p:sldId id="360" r:id="rId32"/>
    <p:sldId id="387" r:id="rId33"/>
    <p:sldId id="293" r:id="rId34"/>
    <p:sldId id="294" r:id="rId35"/>
    <p:sldId id="296" r:id="rId36"/>
    <p:sldId id="297" r:id="rId37"/>
    <p:sldId id="363" r:id="rId38"/>
    <p:sldId id="362" r:id="rId39"/>
    <p:sldId id="301" r:id="rId40"/>
    <p:sldId id="364" r:id="rId41"/>
    <p:sldId id="388" r:id="rId42"/>
    <p:sldId id="302" r:id="rId43"/>
    <p:sldId id="305" r:id="rId44"/>
    <p:sldId id="366" r:id="rId45"/>
    <p:sldId id="368" r:id="rId46"/>
    <p:sldId id="258" r:id="rId47"/>
    <p:sldId id="369" r:id="rId48"/>
    <p:sldId id="376" r:id="rId49"/>
    <p:sldId id="385" r:id="rId50"/>
    <p:sldId id="377" r:id="rId51"/>
    <p:sldId id="309" r:id="rId52"/>
    <p:sldId id="346" r:id="rId53"/>
    <p:sldId id="347" r:id="rId54"/>
    <p:sldId id="259" r:id="rId55"/>
    <p:sldId id="389" r:id="rId56"/>
    <p:sldId id="372" r:id="rId57"/>
    <p:sldId id="261" r:id="rId58"/>
    <p:sldId id="263" r:id="rId59"/>
    <p:sldId id="262" r:id="rId60"/>
    <p:sldId id="390" r:id="rId61"/>
    <p:sldId id="374" r:id="rId62"/>
    <p:sldId id="312" r:id="rId63"/>
    <p:sldId id="313" r:id="rId64"/>
    <p:sldId id="314" r:id="rId65"/>
    <p:sldId id="316" r:id="rId66"/>
    <p:sldId id="317" r:id="rId67"/>
    <p:sldId id="318" r:id="rId68"/>
    <p:sldId id="391" r:id="rId69"/>
    <p:sldId id="319" r:id="rId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Toya Myles" initials="LM" lastIdx="15" clrIdx="0"/>
  <p:cmAuthor id="1" name="Richard Artz" initials="R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A74"/>
    <a:srgbClr val="091A4F"/>
    <a:srgbClr val="0E287C"/>
    <a:srgbClr val="113197"/>
    <a:srgbClr val="CEE9B1"/>
    <a:srgbClr val="E7F4D8"/>
    <a:srgbClr val="5F9127"/>
    <a:srgbClr val="698236"/>
    <a:srgbClr val="4F81BD"/>
    <a:srgbClr val="6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711" autoAdjust="0"/>
    <p:restoredTop sz="95560" autoAdjust="0"/>
  </p:normalViewPr>
  <p:slideViewPr>
    <p:cSldViewPr>
      <p:cViewPr>
        <p:scale>
          <a:sx n="80" d="100"/>
          <a:sy n="80" d="100"/>
        </p:scale>
        <p:origin x="-840" y="312"/>
      </p:cViewPr>
      <p:guideLst>
        <p:guide orient="horz" pos="2160"/>
        <p:guide pos="2880"/>
      </p:guideLst>
    </p:cSldViewPr>
  </p:slideViewPr>
  <p:notesTextViewPr>
    <p:cViewPr>
      <p:scale>
        <a:sx n="1" d="1"/>
        <a:sy n="1" d="1"/>
      </p:scale>
      <p:origin x="0" y="0"/>
    </p:cViewPr>
  </p:notesTextViewPr>
  <p:sorterViewPr>
    <p:cViewPr>
      <p:scale>
        <a:sx n="66" d="100"/>
        <a:sy n="66" d="100"/>
      </p:scale>
      <p:origin x="0" y="5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oleObject" Target="file:///C:\D\_Mark\_talks_and_meetings\2016\06_ARL_Lab_Review\READY_stat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D\_Mark\_talks_and_meetings\2016\06_ARL_Lab_Review\Rick_Artz_Overview_talk\READY_stats.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Air Resources Laboratory 10-Year Staffing Profile</a:t>
            </a:r>
          </a:p>
        </c:rich>
      </c:tx>
      <c:layout>
        <c:manualLayout>
          <c:xMode val="edge"/>
          <c:yMode val="edge"/>
          <c:x val="0.15306167386705966"/>
          <c:y val="3.2160068396617204E-2"/>
        </c:manualLayout>
      </c:layout>
      <c:overlay val="0"/>
      <c:spPr>
        <a:noFill/>
        <a:ln w="25400">
          <a:noFill/>
        </a:ln>
      </c:spPr>
    </c:title>
    <c:autoTitleDeleted val="0"/>
    <c:plotArea>
      <c:layout>
        <c:manualLayout>
          <c:layoutTarget val="inner"/>
          <c:xMode val="edge"/>
          <c:yMode val="edge"/>
          <c:x val="0.11307428623682841"/>
          <c:y val="0.14914503134078869"/>
          <c:w val="0.66574420373311716"/>
          <c:h val="0.69989802232477194"/>
        </c:manualLayout>
      </c:layout>
      <c:barChart>
        <c:barDir val="col"/>
        <c:grouping val="stacked"/>
        <c:varyColors val="0"/>
        <c:ser>
          <c:idx val="1"/>
          <c:order val="0"/>
          <c:tx>
            <c:v>Federal</c:v>
          </c:tx>
          <c:spPr>
            <a:solidFill>
              <a:srgbClr val="4F81BD"/>
            </a:solidFill>
            <a:ln w="12700">
              <a:solidFill>
                <a:schemeClr val="bg1"/>
              </a:solidFill>
            </a:ln>
          </c:spPr>
          <c:invertIfNegative val="0"/>
          <c:dLbls>
            <c:delete val="1"/>
          </c:dLbls>
          <c:cat>
            <c:strRef>
              <c:f>'10 Year Staff'!$B$2:$B$12</c:f>
              <c:strCache>
                <c:ptCount val="11"/>
                <c:pt idx="0">
                  <c:v>06</c:v>
                </c:pt>
                <c:pt idx="1">
                  <c:v>07</c:v>
                </c:pt>
                <c:pt idx="2">
                  <c:v>08</c:v>
                </c:pt>
                <c:pt idx="3">
                  <c:v>09</c:v>
                </c:pt>
                <c:pt idx="4">
                  <c:v>10</c:v>
                </c:pt>
                <c:pt idx="5">
                  <c:v>11</c:v>
                </c:pt>
                <c:pt idx="6">
                  <c:v>12</c:v>
                </c:pt>
                <c:pt idx="7">
                  <c:v>13</c:v>
                </c:pt>
                <c:pt idx="8">
                  <c:v>14</c:v>
                </c:pt>
                <c:pt idx="9">
                  <c:v>15</c:v>
                </c:pt>
                <c:pt idx="10">
                  <c:v>Current</c:v>
                </c:pt>
              </c:strCache>
            </c:strRef>
          </c:cat>
          <c:val>
            <c:numRef>
              <c:f>'10 Year Staff'!$C$2:$C$12</c:f>
              <c:numCache>
                <c:formatCode>General</c:formatCode>
                <c:ptCount val="11"/>
                <c:pt idx="0">
                  <c:v>48</c:v>
                </c:pt>
                <c:pt idx="1">
                  <c:v>48</c:v>
                </c:pt>
                <c:pt idx="2">
                  <c:v>47</c:v>
                </c:pt>
                <c:pt idx="3">
                  <c:v>46</c:v>
                </c:pt>
                <c:pt idx="4">
                  <c:v>45</c:v>
                </c:pt>
                <c:pt idx="5">
                  <c:v>43</c:v>
                </c:pt>
                <c:pt idx="6">
                  <c:v>37</c:v>
                </c:pt>
                <c:pt idx="7">
                  <c:v>35</c:v>
                </c:pt>
                <c:pt idx="8">
                  <c:v>37</c:v>
                </c:pt>
                <c:pt idx="9">
                  <c:v>37</c:v>
                </c:pt>
                <c:pt idx="10">
                  <c:v>35</c:v>
                </c:pt>
              </c:numCache>
            </c:numRef>
          </c:val>
        </c:ser>
        <c:ser>
          <c:idx val="2"/>
          <c:order val="1"/>
          <c:tx>
            <c:v>Contract</c:v>
          </c:tx>
          <c:spPr>
            <a:solidFill>
              <a:srgbClr val="C1524F"/>
            </a:solidFill>
            <a:ln w="12700">
              <a:solidFill>
                <a:schemeClr val="bg1"/>
              </a:solidFill>
            </a:ln>
          </c:spPr>
          <c:invertIfNegative val="0"/>
          <c:dLbls>
            <c:delete val="1"/>
          </c:dLbls>
          <c:cat>
            <c:strRef>
              <c:f>'10 Year Staff'!$B$2:$B$12</c:f>
              <c:strCache>
                <c:ptCount val="11"/>
                <c:pt idx="0">
                  <c:v>06</c:v>
                </c:pt>
                <c:pt idx="1">
                  <c:v>07</c:v>
                </c:pt>
                <c:pt idx="2">
                  <c:v>08</c:v>
                </c:pt>
                <c:pt idx="3">
                  <c:v>09</c:v>
                </c:pt>
                <c:pt idx="4">
                  <c:v>10</c:v>
                </c:pt>
                <c:pt idx="5">
                  <c:v>11</c:v>
                </c:pt>
                <c:pt idx="6">
                  <c:v>12</c:v>
                </c:pt>
                <c:pt idx="7">
                  <c:v>13</c:v>
                </c:pt>
                <c:pt idx="8">
                  <c:v>14</c:v>
                </c:pt>
                <c:pt idx="9">
                  <c:v>15</c:v>
                </c:pt>
                <c:pt idx="10">
                  <c:v>Current</c:v>
                </c:pt>
              </c:strCache>
            </c:strRef>
          </c:cat>
          <c:val>
            <c:numRef>
              <c:f>'10 Year Staff'!$D$2:$D$12</c:f>
              <c:numCache>
                <c:formatCode>General</c:formatCode>
                <c:ptCount val="11"/>
                <c:pt idx="0">
                  <c:v>33</c:v>
                </c:pt>
                <c:pt idx="1">
                  <c:v>33</c:v>
                </c:pt>
                <c:pt idx="2">
                  <c:v>33</c:v>
                </c:pt>
                <c:pt idx="3">
                  <c:v>40</c:v>
                </c:pt>
                <c:pt idx="4">
                  <c:v>41</c:v>
                </c:pt>
                <c:pt idx="5">
                  <c:v>41</c:v>
                </c:pt>
                <c:pt idx="6">
                  <c:v>42</c:v>
                </c:pt>
                <c:pt idx="7">
                  <c:v>36</c:v>
                </c:pt>
                <c:pt idx="8">
                  <c:v>30</c:v>
                </c:pt>
                <c:pt idx="9">
                  <c:v>27</c:v>
                </c:pt>
                <c:pt idx="10">
                  <c:v>26</c:v>
                </c:pt>
              </c:numCache>
            </c:numRef>
          </c:val>
        </c:ser>
        <c:ser>
          <c:idx val="3"/>
          <c:order val="2"/>
          <c:tx>
            <c:v>Coop Institute</c:v>
          </c:tx>
          <c:spPr>
            <a:solidFill>
              <a:srgbClr val="9CBC5C"/>
            </a:solidFill>
            <a:ln w="12700">
              <a:solidFill>
                <a:schemeClr val="bg1"/>
              </a:solidFill>
            </a:ln>
          </c:spPr>
          <c:invertIfNegative val="0"/>
          <c:dLbls>
            <c:delete val="1"/>
          </c:dLbls>
          <c:cat>
            <c:strRef>
              <c:f>'10 Year Staff'!$B$2:$B$12</c:f>
              <c:strCache>
                <c:ptCount val="11"/>
                <c:pt idx="0">
                  <c:v>06</c:v>
                </c:pt>
                <c:pt idx="1">
                  <c:v>07</c:v>
                </c:pt>
                <c:pt idx="2">
                  <c:v>08</c:v>
                </c:pt>
                <c:pt idx="3">
                  <c:v>09</c:v>
                </c:pt>
                <c:pt idx="4">
                  <c:v>10</c:v>
                </c:pt>
                <c:pt idx="5">
                  <c:v>11</c:v>
                </c:pt>
                <c:pt idx="6">
                  <c:v>12</c:v>
                </c:pt>
                <c:pt idx="7">
                  <c:v>13</c:v>
                </c:pt>
                <c:pt idx="8">
                  <c:v>14</c:v>
                </c:pt>
                <c:pt idx="9">
                  <c:v>15</c:v>
                </c:pt>
                <c:pt idx="10">
                  <c:v>Current</c:v>
                </c:pt>
              </c:strCache>
            </c:strRef>
          </c:cat>
          <c:val>
            <c:numRef>
              <c:f>'10 Year Staff'!$E$2:$E$12</c:f>
              <c:numCache>
                <c:formatCode>General</c:formatCode>
                <c:ptCount val="11"/>
                <c:pt idx="7">
                  <c:v>7</c:v>
                </c:pt>
                <c:pt idx="8">
                  <c:v>15</c:v>
                </c:pt>
                <c:pt idx="9">
                  <c:v>15</c:v>
                </c:pt>
                <c:pt idx="10">
                  <c:v>14</c:v>
                </c:pt>
              </c:numCache>
            </c:numRef>
          </c:val>
        </c:ser>
        <c:ser>
          <c:idx val="4"/>
          <c:order val="3"/>
          <c:tx>
            <c:v>Post-Doc</c:v>
          </c:tx>
          <c:spPr>
            <a:solidFill>
              <a:srgbClr val="FFFF00"/>
            </a:solidFill>
            <a:ln w="12700">
              <a:solidFill>
                <a:schemeClr val="bg1"/>
              </a:solidFill>
              <a:prstDash val="solid"/>
            </a:ln>
          </c:spPr>
          <c:invertIfNegative val="0"/>
          <c:dLbls>
            <c:delete val="1"/>
          </c:dLbls>
          <c:cat>
            <c:strRef>
              <c:f>'10 Year Staff'!$B$2:$B$12</c:f>
              <c:strCache>
                <c:ptCount val="11"/>
                <c:pt idx="0">
                  <c:v>06</c:v>
                </c:pt>
                <c:pt idx="1">
                  <c:v>07</c:v>
                </c:pt>
                <c:pt idx="2">
                  <c:v>08</c:v>
                </c:pt>
                <c:pt idx="3">
                  <c:v>09</c:v>
                </c:pt>
                <c:pt idx="4">
                  <c:v>10</c:v>
                </c:pt>
                <c:pt idx="5">
                  <c:v>11</c:v>
                </c:pt>
                <c:pt idx="6">
                  <c:v>12</c:v>
                </c:pt>
                <c:pt idx="7">
                  <c:v>13</c:v>
                </c:pt>
                <c:pt idx="8">
                  <c:v>14</c:v>
                </c:pt>
                <c:pt idx="9">
                  <c:v>15</c:v>
                </c:pt>
                <c:pt idx="10">
                  <c:v>Current</c:v>
                </c:pt>
              </c:strCache>
            </c:strRef>
          </c:cat>
          <c:val>
            <c:numRef>
              <c:f>'10 Year Staff'!$F$2:$F$12</c:f>
              <c:numCache>
                <c:formatCode>General</c:formatCode>
                <c:ptCount val="11"/>
                <c:pt idx="0">
                  <c:v>1</c:v>
                </c:pt>
                <c:pt idx="1">
                  <c:v>1</c:v>
                </c:pt>
                <c:pt idx="2">
                  <c:v>2</c:v>
                </c:pt>
                <c:pt idx="3">
                  <c:v>2</c:v>
                </c:pt>
                <c:pt idx="4">
                  <c:v>4</c:v>
                </c:pt>
                <c:pt idx="5">
                  <c:v>5</c:v>
                </c:pt>
                <c:pt idx="6">
                  <c:v>2</c:v>
                </c:pt>
                <c:pt idx="7">
                  <c:v>1</c:v>
                </c:pt>
                <c:pt idx="8">
                  <c:v>1</c:v>
                </c:pt>
                <c:pt idx="9">
                  <c:v>1</c:v>
                </c:pt>
                <c:pt idx="10">
                  <c:v>1</c:v>
                </c:pt>
              </c:numCache>
            </c:numRef>
          </c:val>
        </c:ser>
        <c:dLbls>
          <c:showLegendKey val="0"/>
          <c:showVal val="1"/>
          <c:showCatName val="0"/>
          <c:showSerName val="0"/>
          <c:showPercent val="0"/>
          <c:showBubbleSize val="0"/>
        </c:dLbls>
        <c:gapWidth val="55"/>
        <c:overlap val="100"/>
        <c:axId val="81790080"/>
        <c:axId val="81792000"/>
      </c:barChart>
      <c:lineChart>
        <c:grouping val="standard"/>
        <c:varyColors val="0"/>
        <c:ser>
          <c:idx val="0"/>
          <c:order val="4"/>
          <c:tx>
            <c:v>total</c:v>
          </c:tx>
          <c:spPr>
            <a:ln>
              <a:noFill/>
            </a:ln>
          </c:spPr>
          <c:marker>
            <c:symbol val="none"/>
          </c:marker>
          <c:dLbls>
            <c:spPr>
              <a:solidFill>
                <a:srgbClr val="091A4F"/>
              </a:solidFill>
            </c:spPr>
            <c:txPr>
              <a:bodyPr/>
              <a:lstStyle/>
              <a:p>
                <a:pPr>
                  <a:defRPr sz="1300" b="1" i="1"/>
                </a:pPr>
                <a:endParaRPr lang="en-US"/>
              </a:p>
            </c:txPr>
            <c:dLblPos val="t"/>
            <c:showLegendKey val="0"/>
            <c:showVal val="1"/>
            <c:showCatName val="0"/>
            <c:showSerName val="0"/>
            <c:showPercent val="0"/>
            <c:showBubbleSize val="0"/>
            <c:showLeaderLines val="0"/>
          </c:dLbls>
          <c:val>
            <c:numRef>
              <c:f>'10 Year Staff'!$G$2:$G$12</c:f>
              <c:numCache>
                <c:formatCode>General</c:formatCode>
                <c:ptCount val="11"/>
                <c:pt idx="0">
                  <c:v>82</c:v>
                </c:pt>
                <c:pt idx="1">
                  <c:v>82</c:v>
                </c:pt>
                <c:pt idx="2">
                  <c:v>82</c:v>
                </c:pt>
                <c:pt idx="3">
                  <c:v>88</c:v>
                </c:pt>
                <c:pt idx="4">
                  <c:v>90</c:v>
                </c:pt>
                <c:pt idx="5">
                  <c:v>89</c:v>
                </c:pt>
                <c:pt idx="6">
                  <c:v>81</c:v>
                </c:pt>
                <c:pt idx="7">
                  <c:v>79</c:v>
                </c:pt>
                <c:pt idx="8">
                  <c:v>83</c:v>
                </c:pt>
                <c:pt idx="9">
                  <c:v>80</c:v>
                </c:pt>
                <c:pt idx="10">
                  <c:v>76</c:v>
                </c:pt>
              </c:numCache>
            </c:numRef>
          </c:val>
          <c:smooth val="0"/>
        </c:ser>
        <c:dLbls>
          <c:showLegendKey val="0"/>
          <c:showVal val="0"/>
          <c:showCatName val="0"/>
          <c:showSerName val="0"/>
          <c:showPercent val="0"/>
          <c:showBubbleSize val="0"/>
        </c:dLbls>
        <c:marker val="1"/>
        <c:smooth val="0"/>
        <c:axId val="81790080"/>
        <c:axId val="81792000"/>
      </c:lineChart>
      <c:catAx>
        <c:axId val="81790080"/>
        <c:scaling>
          <c:orientation val="minMax"/>
        </c:scaling>
        <c:delete val="0"/>
        <c:axPos val="b"/>
        <c:title>
          <c:tx>
            <c:rich>
              <a:bodyPr/>
              <a:lstStyle/>
              <a:p>
                <a:pPr>
                  <a:defRPr sz="2000" b="0"/>
                </a:pPr>
                <a:r>
                  <a:rPr lang="en-US" sz="2000" b="0" dirty="0" smtClean="0"/>
                  <a:t>Fiscal Year</a:t>
                </a:r>
                <a:endParaRPr lang="en-US" sz="2000" b="0" dirty="0"/>
              </a:p>
            </c:rich>
          </c:tx>
          <c:layout/>
          <c:overlay val="0"/>
        </c:title>
        <c:numFmt formatCode="General" sourceLinked="1"/>
        <c:majorTickMark val="none"/>
        <c:minorTickMark val="none"/>
        <c:tickLblPos val="nextTo"/>
        <c:txPr>
          <a:bodyPr rot="0" vert="horz"/>
          <a:lstStyle/>
          <a:p>
            <a:pPr>
              <a:defRPr sz="1600"/>
            </a:pPr>
            <a:endParaRPr lang="en-US"/>
          </a:p>
        </c:txPr>
        <c:crossAx val="81792000"/>
        <c:crosses val="autoZero"/>
        <c:auto val="0"/>
        <c:lblAlgn val="ctr"/>
        <c:lblOffset val="100"/>
        <c:tickLblSkip val="1"/>
        <c:noMultiLvlLbl val="0"/>
      </c:catAx>
      <c:valAx>
        <c:axId val="81792000"/>
        <c:scaling>
          <c:orientation val="minMax"/>
        </c:scaling>
        <c:delete val="0"/>
        <c:axPos val="l"/>
        <c:majorGridlines/>
        <c:title>
          <c:tx>
            <c:rich>
              <a:bodyPr rot="-5400000" vert="horz"/>
              <a:lstStyle/>
              <a:p>
                <a:pPr>
                  <a:defRPr sz="2000" b="0"/>
                </a:pPr>
                <a:r>
                  <a:rPr lang="en-US" sz="2000" b="0"/>
                  <a:t># Employees</a:t>
                </a:r>
              </a:p>
            </c:rich>
          </c:tx>
          <c:layout/>
          <c:overlay val="0"/>
          <c:spPr>
            <a:noFill/>
            <a:ln w="25400">
              <a:noFill/>
            </a:ln>
          </c:spPr>
        </c:title>
        <c:numFmt formatCode="General" sourceLinked="1"/>
        <c:majorTickMark val="none"/>
        <c:minorTickMark val="none"/>
        <c:tickLblPos val="nextTo"/>
        <c:txPr>
          <a:bodyPr rot="0" vert="horz"/>
          <a:lstStyle/>
          <a:p>
            <a:pPr>
              <a:defRPr/>
            </a:pPr>
            <a:endParaRPr lang="en-US"/>
          </a:p>
        </c:txPr>
        <c:crossAx val="81790080"/>
        <c:crosses val="autoZero"/>
        <c:crossBetween val="between"/>
      </c:valAx>
    </c:plotArea>
    <c:legend>
      <c:legendPos val="r"/>
      <c:legendEntry>
        <c:idx val="4"/>
        <c:delete val="1"/>
      </c:legendEntry>
      <c:layout>
        <c:manualLayout>
          <c:xMode val="edge"/>
          <c:yMode val="edge"/>
          <c:x val="0.81439554492170718"/>
          <c:y val="0.39589094977134393"/>
          <c:w val="0.17234697225346834"/>
          <c:h val="0.2667123137780224"/>
        </c:manualLayout>
      </c:layout>
      <c:overlay val="0"/>
    </c:legend>
    <c:plotVisOnly val="1"/>
    <c:dispBlanksAs val="gap"/>
    <c:showDLblsOverMax val="0"/>
  </c:chart>
  <c:spPr>
    <a:noFill/>
  </c:spPr>
  <c:txPr>
    <a:bodyPr/>
    <a:lstStyle/>
    <a:p>
      <a:pPr>
        <a:defRPr sz="1600">
          <a:solidFill>
            <a:schemeClr val="bg1"/>
          </a:solidFil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3600" dirty="0" smtClean="0"/>
              <a:t>ARL Base </a:t>
            </a:r>
            <a:r>
              <a:rPr lang="en-US" sz="3600" dirty="0"/>
              <a:t>Funds ($</a:t>
            </a:r>
            <a:r>
              <a:rPr lang="en-US" sz="3600" dirty="0" smtClean="0"/>
              <a:t>K)</a:t>
            </a:r>
            <a:endParaRPr lang="en-US" dirty="0"/>
          </a:p>
        </c:rich>
      </c:tx>
      <c:layout>
        <c:manualLayout>
          <c:xMode val="edge"/>
          <c:yMode val="edge"/>
          <c:x val="0.223893888263967"/>
          <c:y val="1.7241379310344827E-2"/>
        </c:manualLayout>
      </c:layout>
      <c:overlay val="0"/>
    </c:title>
    <c:autoTitleDeleted val="0"/>
    <c:plotArea>
      <c:layout/>
      <c:barChart>
        <c:barDir val="col"/>
        <c:grouping val="clustered"/>
        <c:varyColors val="0"/>
        <c:dLbls>
          <c:showLegendKey val="0"/>
          <c:showVal val="0"/>
          <c:showCatName val="0"/>
          <c:showSerName val="0"/>
          <c:showPercent val="0"/>
          <c:showBubbleSize val="0"/>
        </c:dLbls>
        <c:gapWidth val="150"/>
        <c:axId val="84936960"/>
        <c:axId val="84942848"/>
      </c:barChart>
      <c:catAx>
        <c:axId val="84936960"/>
        <c:scaling>
          <c:orientation val="minMax"/>
        </c:scaling>
        <c:delete val="0"/>
        <c:axPos val="b"/>
        <c:numFmt formatCode="General" sourceLinked="1"/>
        <c:majorTickMark val="out"/>
        <c:minorTickMark val="none"/>
        <c:tickLblPos val="nextTo"/>
        <c:crossAx val="84942848"/>
        <c:crosses val="autoZero"/>
        <c:auto val="1"/>
        <c:lblAlgn val="ctr"/>
        <c:lblOffset val="100"/>
        <c:noMultiLvlLbl val="0"/>
      </c:catAx>
      <c:valAx>
        <c:axId val="84942848"/>
        <c:scaling>
          <c:orientation val="minMax"/>
        </c:scaling>
        <c:delete val="0"/>
        <c:axPos val="l"/>
        <c:majorGridlines/>
        <c:numFmt formatCode="General" sourceLinked="1"/>
        <c:majorTickMark val="out"/>
        <c:minorTickMark val="none"/>
        <c:tickLblPos val="nextTo"/>
        <c:crossAx val="84936960"/>
        <c:crosses val="autoZero"/>
        <c:crossBetween val="between"/>
      </c:valAx>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3200"/>
            </a:pPr>
            <a:r>
              <a:rPr lang="en-US" sz="3200"/>
              <a:t>ARL 10-Year Funding Profile</a:t>
            </a:r>
          </a:p>
        </c:rich>
      </c:tx>
      <c:layout>
        <c:manualLayout>
          <c:xMode val="edge"/>
          <c:yMode val="edge"/>
          <c:x val="0.25832518779980113"/>
          <c:y val="1.4120414826195506E-3"/>
        </c:manualLayout>
      </c:layout>
      <c:overlay val="0"/>
      <c:spPr>
        <a:noFill/>
        <a:ln w="25400">
          <a:noFill/>
        </a:ln>
      </c:spPr>
    </c:title>
    <c:autoTitleDeleted val="0"/>
    <c:plotArea>
      <c:layout>
        <c:manualLayout>
          <c:layoutTarget val="inner"/>
          <c:xMode val="edge"/>
          <c:yMode val="edge"/>
          <c:x val="0.14709034754276415"/>
          <c:y val="0.1222039242045964"/>
          <c:w val="0.81781914652909793"/>
          <c:h val="0.67104474745534892"/>
        </c:manualLayout>
      </c:layout>
      <c:barChart>
        <c:barDir val="col"/>
        <c:grouping val="stacked"/>
        <c:varyColors val="0"/>
        <c:ser>
          <c:idx val="0"/>
          <c:order val="0"/>
          <c:tx>
            <c:strRef>
              <c:f>'Funding Profile FY06-FY15'!$B$2</c:f>
              <c:strCache>
                <c:ptCount val="1"/>
                <c:pt idx="0">
                  <c:v>Base</c:v>
                </c:pt>
              </c:strCache>
            </c:strRef>
          </c:tx>
          <c:spPr>
            <a:solidFill>
              <a:srgbClr val="4F81BD"/>
            </a:solidFill>
            <a:ln w="12700">
              <a:solidFill>
                <a:sysClr val="window" lastClr="FFFFFF"/>
              </a:solidFill>
            </a:ln>
          </c:spPr>
          <c:invertIfNegative val="0"/>
          <c:cat>
            <c:strRef>
              <c:f>'Funding Profile FY06-FY15'!$A$3:$A$12</c:f>
              <c:strCache>
                <c:ptCount val="10"/>
                <c:pt idx="0">
                  <c:v>FY 06</c:v>
                </c:pt>
                <c:pt idx="1">
                  <c:v>FY 07</c:v>
                </c:pt>
                <c:pt idx="2">
                  <c:v>FY 08</c:v>
                </c:pt>
                <c:pt idx="3">
                  <c:v>FY 09</c:v>
                </c:pt>
                <c:pt idx="4">
                  <c:v>FY 10</c:v>
                </c:pt>
                <c:pt idx="5">
                  <c:v>FY 11</c:v>
                </c:pt>
                <c:pt idx="6">
                  <c:v>FY 12</c:v>
                </c:pt>
                <c:pt idx="7">
                  <c:v>FY 13</c:v>
                </c:pt>
                <c:pt idx="8">
                  <c:v>FY 14</c:v>
                </c:pt>
                <c:pt idx="9">
                  <c:v>FY 15</c:v>
                </c:pt>
              </c:strCache>
            </c:strRef>
          </c:cat>
          <c:val>
            <c:numRef>
              <c:f>'Funding Profile FY06-FY15'!$B$3:$B$12</c:f>
              <c:numCache>
                <c:formatCode>#,##0</c:formatCode>
                <c:ptCount val="10"/>
                <c:pt idx="0">
                  <c:v>3937</c:v>
                </c:pt>
                <c:pt idx="1">
                  <c:v>4083</c:v>
                </c:pt>
                <c:pt idx="2">
                  <c:v>4220</c:v>
                </c:pt>
                <c:pt idx="3">
                  <c:v>4330</c:v>
                </c:pt>
                <c:pt idx="4">
                  <c:v>4431</c:v>
                </c:pt>
                <c:pt idx="5">
                  <c:v>5317</c:v>
                </c:pt>
                <c:pt idx="6">
                  <c:v>5205</c:v>
                </c:pt>
                <c:pt idx="7">
                  <c:v>5452</c:v>
                </c:pt>
                <c:pt idx="8">
                  <c:v>5554</c:v>
                </c:pt>
                <c:pt idx="9">
                  <c:v>5597</c:v>
                </c:pt>
              </c:numCache>
            </c:numRef>
          </c:val>
        </c:ser>
        <c:ser>
          <c:idx val="1"/>
          <c:order val="1"/>
          <c:tx>
            <c:strRef>
              <c:f>'Funding Profile FY06-FY15'!$C$2</c:f>
              <c:strCache>
                <c:ptCount val="1"/>
                <c:pt idx="0">
                  <c:v>Other NOAA</c:v>
                </c:pt>
              </c:strCache>
            </c:strRef>
          </c:tx>
          <c:spPr>
            <a:solidFill>
              <a:srgbClr val="C1524F"/>
            </a:solidFill>
            <a:ln w="12700">
              <a:solidFill>
                <a:sysClr val="window" lastClr="FFFFFF"/>
              </a:solidFill>
            </a:ln>
          </c:spPr>
          <c:invertIfNegative val="0"/>
          <c:cat>
            <c:strRef>
              <c:f>'Funding Profile FY06-FY15'!$A$3:$A$12</c:f>
              <c:strCache>
                <c:ptCount val="10"/>
                <c:pt idx="0">
                  <c:v>FY 06</c:v>
                </c:pt>
                <c:pt idx="1">
                  <c:v>FY 07</c:v>
                </c:pt>
                <c:pt idx="2">
                  <c:v>FY 08</c:v>
                </c:pt>
                <c:pt idx="3">
                  <c:v>FY 09</c:v>
                </c:pt>
                <c:pt idx="4">
                  <c:v>FY 10</c:v>
                </c:pt>
                <c:pt idx="5">
                  <c:v>FY 11</c:v>
                </c:pt>
                <c:pt idx="6">
                  <c:v>FY 12</c:v>
                </c:pt>
                <c:pt idx="7">
                  <c:v>FY 13</c:v>
                </c:pt>
                <c:pt idx="8">
                  <c:v>FY 14</c:v>
                </c:pt>
                <c:pt idx="9">
                  <c:v>FY 15</c:v>
                </c:pt>
              </c:strCache>
            </c:strRef>
          </c:cat>
          <c:val>
            <c:numRef>
              <c:f>'Funding Profile FY06-FY15'!$C$3:$C$12</c:f>
              <c:numCache>
                <c:formatCode>#,##0</c:formatCode>
                <c:ptCount val="10"/>
                <c:pt idx="0">
                  <c:v>3394</c:v>
                </c:pt>
                <c:pt idx="1">
                  <c:v>4575</c:v>
                </c:pt>
                <c:pt idx="2">
                  <c:v>6744</c:v>
                </c:pt>
                <c:pt idx="3">
                  <c:v>6813</c:v>
                </c:pt>
                <c:pt idx="4">
                  <c:v>7872</c:v>
                </c:pt>
                <c:pt idx="5">
                  <c:v>4528</c:v>
                </c:pt>
                <c:pt idx="6">
                  <c:v>3485</c:v>
                </c:pt>
                <c:pt idx="7">
                  <c:v>6361</c:v>
                </c:pt>
                <c:pt idx="8">
                  <c:v>5324</c:v>
                </c:pt>
                <c:pt idx="9">
                  <c:v>5165</c:v>
                </c:pt>
              </c:numCache>
            </c:numRef>
          </c:val>
        </c:ser>
        <c:ser>
          <c:idx val="2"/>
          <c:order val="2"/>
          <c:tx>
            <c:strRef>
              <c:f>'Funding Profile FY06-FY15'!$D$2</c:f>
              <c:strCache>
                <c:ptCount val="1"/>
                <c:pt idx="0">
                  <c:v>Other Agency</c:v>
                </c:pt>
              </c:strCache>
            </c:strRef>
          </c:tx>
          <c:spPr>
            <a:solidFill>
              <a:srgbClr val="9CBC5C"/>
            </a:solidFill>
            <a:ln w="12700">
              <a:solidFill>
                <a:sysClr val="window" lastClr="FFFFFF"/>
              </a:solidFill>
            </a:ln>
          </c:spPr>
          <c:invertIfNegative val="0"/>
          <c:cat>
            <c:strRef>
              <c:f>'Funding Profile FY06-FY15'!$A$3:$A$12</c:f>
              <c:strCache>
                <c:ptCount val="10"/>
                <c:pt idx="0">
                  <c:v>FY 06</c:v>
                </c:pt>
                <c:pt idx="1">
                  <c:v>FY 07</c:v>
                </c:pt>
                <c:pt idx="2">
                  <c:v>FY 08</c:v>
                </c:pt>
                <c:pt idx="3">
                  <c:v>FY 09</c:v>
                </c:pt>
                <c:pt idx="4">
                  <c:v>FY 10</c:v>
                </c:pt>
                <c:pt idx="5">
                  <c:v>FY 11</c:v>
                </c:pt>
                <c:pt idx="6">
                  <c:v>FY 12</c:v>
                </c:pt>
                <c:pt idx="7">
                  <c:v>FY 13</c:v>
                </c:pt>
                <c:pt idx="8">
                  <c:v>FY 14</c:v>
                </c:pt>
                <c:pt idx="9">
                  <c:v>FY 15</c:v>
                </c:pt>
              </c:strCache>
            </c:strRef>
          </c:cat>
          <c:val>
            <c:numRef>
              <c:f>'Funding Profile FY06-FY15'!$D$3:$D$12</c:f>
              <c:numCache>
                <c:formatCode>#,##0</c:formatCode>
                <c:ptCount val="10"/>
                <c:pt idx="0">
                  <c:v>4695</c:v>
                </c:pt>
                <c:pt idx="1">
                  <c:v>3459</c:v>
                </c:pt>
                <c:pt idx="2">
                  <c:v>3371</c:v>
                </c:pt>
                <c:pt idx="3">
                  <c:v>3255</c:v>
                </c:pt>
                <c:pt idx="4">
                  <c:v>2914</c:v>
                </c:pt>
                <c:pt idx="5">
                  <c:v>3808</c:v>
                </c:pt>
                <c:pt idx="6">
                  <c:v>3023</c:v>
                </c:pt>
                <c:pt idx="7">
                  <c:v>3559</c:v>
                </c:pt>
                <c:pt idx="8">
                  <c:v>3196</c:v>
                </c:pt>
                <c:pt idx="9">
                  <c:v>3577</c:v>
                </c:pt>
              </c:numCache>
            </c:numRef>
          </c:val>
        </c:ser>
        <c:ser>
          <c:idx val="4"/>
          <c:order val="3"/>
          <c:tx>
            <c:strRef>
              <c:f>'Funding Profile FY06-FY15'!$F$2</c:f>
              <c:strCache>
                <c:ptCount val="1"/>
                <c:pt idx="0">
                  <c:v>Earmark (retained)</c:v>
                </c:pt>
              </c:strCache>
            </c:strRef>
          </c:tx>
          <c:spPr>
            <a:solidFill>
              <a:srgbClr val="9F5FCF"/>
            </a:solidFill>
            <a:ln w="12700">
              <a:solidFill>
                <a:sysClr val="window" lastClr="FFFFFF"/>
              </a:solidFill>
            </a:ln>
          </c:spPr>
          <c:invertIfNegative val="0"/>
          <c:cat>
            <c:strRef>
              <c:f>'Funding Profile FY06-FY15'!$A$3:$A$12</c:f>
              <c:strCache>
                <c:ptCount val="10"/>
                <c:pt idx="0">
                  <c:v>FY 06</c:v>
                </c:pt>
                <c:pt idx="1">
                  <c:v>FY 07</c:v>
                </c:pt>
                <c:pt idx="2">
                  <c:v>FY 08</c:v>
                </c:pt>
                <c:pt idx="3">
                  <c:v>FY 09</c:v>
                </c:pt>
                <c:pt idx="4">
                  <c:v>FY 10</c:v>
                </c:pt>
                <c:pt idx="5">
                  <c:v>FY 11</c:v>
                </c:pt>
                <c:pt idx="6">
                  <c:v>FY 12</c:v>
                </c:pt>
                <c:pt idx="7">
                  <c:v>FY 13</c:v>
                </c:pt>
                <c:pt idx="8">
                  <c:v>FY 14</c:v>
                </c:pt>
                <c:pt idx="9">
                  <c:v>FY 15</c:v>
                </c:pt>
              </c:strCache>
            </c:strRef>
          </c:cat>
          <c:val>
            <c:numRef>
              <c:f>'Funding Profile FY06-FY15'!$F$3:$F$12</c:f>
              <c:numCache>
                <c:formatCode>#,##0</c:formatCode>
                <c:ptCount val="10"/>
                <c:pt idx="0">
                  <c:v>1832</c:v>
                </c:pt>
                <c:pt idx="1">
                  <c:v>1096</c:v>
                </c:pt>
                <c:pt idx="2">
                  <c:v>58</c:v>
                </c:pt>
                <c:pt idx="3">
                  <c:v>377</c:v>
                </c:pt>
                <c:pt idx="4">
                  <c:v>605</c:v>
                </c:pt>
                <c:pt idx="5" formatCode="General">
                  <c:v>0</c:v>
                </c:pt>
                <c:pt idx="6" formatCode="General">
                  <c:v>0</c:v>
                </c:pt>
                <c:pt idx="7" formatCode="General">
                  <c:v>0</c:v>
                </c:pt>
                <c:pt idx="8" formatCode="General">
                  <c:v>0</c:v>
                </c:pt>
                <c:pt idx="9">
                  <c:v>0</c:v>
                </c:pt>
              </c:numCache>
            </c:numRef>
          </c:val>
        </c:ser>
        <c:ser>
          <c:idx val="3"/>
          <c:order val="4"/>
          <c:tx>
            <c:strRef>
              <c:f>'Funding Profile FY06-FY15'!$E$2</c:f>
              <c:strCache>
                <c:ptCount val="1"/>
                <c:pt idx="0">
                  <c:v>Earmark (not retained)</c:v>
                </c:pt>
              </c:strCache>
            </c:strRef>
          </c:tx>
          <c:spPr>
            <a:solidFill>
              <a:srgbClr val="0E287C"/>
            </a:solidFill>
            <a:ln w="12700">
              <a:solidFill>
                <a:sysClr val="window" lastClr="FFFFFF"/>
              </a:solidFill>
            </a:ln>
          </c:spPr>
          <c:invertIfNegative val="0"/>
          <c:cat>
            <c:strRef>
              <c:f>'Funding Profile FY06-FY15'!$A$3:$A$12</c:f>
              <c:strCache>
                <c:ptCount val="10"/>
                <c:pt idx="0">
                  <c:v>FY 06</c:v>
                </c:pt>
                <c:pt idx="1">
                  <c:v>FY 07</c:v>
                </c:pt>
                <c:pt idx="2">
                  <c:v>FY 08</c:v>
                </c:pt>
                <c:pt idx="3">
                  <c:v>FY 09</c:v>
                </c:pt>
                <c:pt idx="4">
                  <c:v>FY 10</c:v>
                </c:pt>
                <c:pt idx="5">
                  <c:v>FY 11</c:v>
                </c:pt>
                <c:pt idx="6">
                  <c:v>FY 12</c:v>
                </c:pt>
                <c:pt idx="7">
                  <c:v>FY 13</c:v>
                </c:pt>
                <c:pt idx="8">
                  <c:v>FY 14</c:v>
                </c:pt>
                <c:pt idx="9">
                  <c:v>FY 15</c:v>
                </c:pt>
              </c:strCache>
            </c:strRef>
          </c:cat>
          <c:val>
            <c:numRef>
              <c:f>'Funding Profile FY06-FY15'!$E$3:$E$12</c:f>
              <c:numCache>
                <c:formatCode>#,##0</c:formatCode>
                <c:ptCount val="10"/>
                <c:pt idx="0">
                  <c:v>11285</c:v>
                </c:pt>
                <c:pt idx="1">
                  <c:v>4200</c:v>
                </c:pt>
                <c:pt idx="2">
                  <c:v>57</c:v>
                </c:pt>
                <c:pt idx="3">
                  <c:v>2705</c:v>
                </c:pt>
                <c:pt idx="4">
                  <c:v>1463</c:v>
                </c:pt>
                <c:pt idx="5">
                  <c:v>0</c:v>
                </c:pt>
                <c:pt idx="6">
                  <c:v>0</c:v>
                </c:pt>
                <c:pt idx="7">
                  <c:v>0</c:v>
                </c:pt>
                <c:pt idx="8">
                  <c:v>0</c:v>
                </c:pt>
                <c:pt idx="9">
                  <c:v>0</c:v>
                </c:pt>
              </c:numCache>
            </c:numRef>
          </c:val>
        </c:ser>
        <c:dLbls>
          <c:showLegendKey val="0"/>
          <c:showVal val="0"/>
          <c:showCatName val="0"/>
          <c:showSerName val="0"/>
          <c:showPercent val="0"/>
          <c:showBubbleSize val="0"/>
        </c:dLbls>
        <c:gapWidth val="150"/>
        <c:overlap val="100"/>
        <c:axId val="87583360"/>
        <c:axId val="87585152"/>
      </c:barChart>
      <c:catAx>
        <c:axId val="87583360"/>
        <c:scaling>
          <c:orientation val="minMax"/>
        </c:scaling>
        <c:delete val="0"/>
        <c:axPos val="b"/>
        <c:numFmt formatCode="General" sourceLinked="1"/>
        <c:majorTickMark val="out"/>
        <c:minorTickMark val="none"/>
        <c:tickLblPos val="nextTo"/>
        <c:crossAx val="87585152"/>
        <c:crosses val="autoZero"/>
        <c:auto val="1"/>
        <c:lblAlgn val="ctr"/>
        <c:lblOffset val="100"/>
        <c:noMultiLvlLbl val="0"/>
      </c:catAx>
      <c:valAx>
        <c:axId val="87585152"/>
        <c:scaling>
          <c:orientation val="minMax"/>
          <c:max val="30000"/>
        </c:scaling>
        <c:delete val="0"/>
        <c:axPos val="l"/>
        <c:majorGridlines/>
        <c:title>
          <c:tx>
            <c:rich>
              <a:bodyPr/>
              <a:lstStyle/>
              <a:p>
                <a:pPr>
                  <a:defRPr sz="1800" b="0"/>
                </a:pPr>
                <a:r>
                  <a:rPr lang="en-US" sz="1800" b="0"/>
                  <a:t>$ IN THOUSANDS</a:t>
                </a:r>
              </a:p>
            </c:rich>
          </c:tx>
          <c:layout>
            <c:manualLayout>
              <c:xMode val="edge"/>
              <c:yMode val="edge"/>
              <c:x val="1.1380441668929321E-2"/>
              <c:y val="0.24249551885282644"/>
            </c:manualLayout>
          </c:layout>
          <c:overlay val="0"/>
          <c:spPr>
            <a:noFill/>
            <a:ln w="25400">
              <a:noFill/>
            </a:ln>
          </c:spPr>
        </c:title>
        <c:numFmt formatCode="\$#,##0" sourceLinked="0"/>
        <c:majorTickMark val="out"/>
        <c:minorTickMark val="none"/>
        <c:tickLblPos val="nextTo"/>
        <c:spPr>
          <a:ln>
            <a:solidFill>
              <a:schemeClr val="bg1"/>
            </a:solidFill>
          </a:ln>
        </c:spPr>
        <c:txPr>
          <a:bodyPr rot="0" vert="horz"/>
          <a:lstStyle/>
          <a:p>
            <a:pPr>
              <a:defRPr sz="1400"/>
            </a:pPr>
            <a:endParaRPr lang="en-US"/>
          </a:p>
        </c:txPr>
        <c:crossAx val="87583360"/>
        <c:crosses val="autoZero"/>
        <c:crossBetween val="between"/>
      </c:valAx>
      <c:dTable>
        <c:showHorzBorder val="1"/>
        <c:showVertBorder val="1"/>
        <c:showOutline val="1"/>
        <c:showKeys val="1"/>
        <c:spPr>
          <a:ln w="1905">
            <a:solidFill>
              <a:schemeClr val="bg1"/>
            </a:solidFill>
            <a:prstDash val="solid"/>
          </a:ln>
        </c:spPr>
      </c:dTable>
      <c:spPr>
        <a:ln>
          <a:solidFill>
            <a:schemeClr val="bg1"/>
          </a:solidFill>
        </a:ln>
      </c:spPr>
    </c:plotArea>
    <c:legend>
      <c:legendPos val="r"/>
      <c:layout>
        <c:manualLayout>
          <c:xMode val="edge"/>
          <c:yMode val="edge"/>
          <c:x val="0.64592745949859787"/>
          <c:y val="0.14555998335573914"/>
          <c:w val="0.23250294144266453"/>
          <c:h val="0.2559415210293835"/>
        </c:manualLayout>
      </c:layout>
      <c:overlay val="0"/>
      <c:spPr>
        <a:solidFill>
          <a:srgbClr val="091A4F"/>
        </a:solidFill>
        <a:ln>
          <a:solidFill>
            <a:schemeClr val="bg1"/>
          </a:solidFill>
        </a:ln>
      </c:spPr>
      <c:txPr>
        <a:bodyPr/>
        <a:lstStyle/>
        <a:p>
          <a:pPr>
            <a:defRPr sz="1400"/>
          </a:pPr>
          <a:endParaRPr lang="en-US"/>
        </a:p>
      </c:txPr>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7333511277198E-2"/>
          <c:y val="0.14230130736812471"/>
          <c:w val="0.77330530717558665"/>
          <c:h val="0.71963743096781685"/>
        </c:manualLayout>
      </c:layout>
      <c:pieChart>
        <c:varyColors val="1"/>
        <c:ser>
          <c:idx val="0"/>
          <c:order val="0"/>
          <c:spPr>
            <a:ln>
              <a:solidFill>
                <a:schemeClr val="bg1"/>
              </a:solidFill>
            </a:ln>
          </c:spPr>
          <c:dLbls>
            <c:dLbl>
              <c:idx val="0"/>
              <c:layout>
                <c:manualLayout>
                  <c:x val="-0.24854508652520146"/>
                  <c:y val="-5.4728091299864688E-2"/>
                </c:manualLayout>
              </c:layout>
              <c:tx>
                <c:rich>
                  <a:bodyPr/>
                  <a:lstStyle/>
                  <a:p>
                    <a:pPr>
                      <a:defRPr sz="1200"/>
                    </a:pPr>
                    <a:r>
                      <a:rPr lang="en-US" sz="1200" dirty="0"/>
                      <a:t>Federal Labor
58%</a:t>
                    </a:r>
                  </a:p>
                </c:rich>
              </c:tx>
              <c:spPr>
                <a:noFill/>
                <a:ln>
                  <a:noFill/>
                </a:ln>
                <a:effectLst/>
              </c:spPr>
              <c:showLegendKey val="0"/>
              <c:showVal val="0"/>
              <c:showCatName val="1"/>
              <c:showSerName val="0"/>
              <c:showPercent val="1"/>
              <c:showBubbleSize val="0"/>
            </c:dLbl>
            <c:dLbl>
              <c:idx val="1"/>
              <c:layout>
                <c:manualLayout>
                  <c:x val="0.21828395391254066"/>
                  <c:y val="-2.7287681453640474E-2"/>
                </c:manualLayout>
              </c:layout>
              <c:tx>
                <c:rich>
                  <a:bodyPr/>
                  <a:lstStyle/>
                  <a:p>
                    <a:r>
                      <a:rPr lang="en-US" sz="1200" dirty="0"/>
                      <a:t>Contractual Services
25%</a:t>
                    </a:r>
                  </a:p>
                </c:rich>
              </c:tx>
              <c:showLegendKey val="0"/>
              <c:showVal val="0"/>
              <c:showCatName val="1"/>
              <c:showSerName val="0"/>
              <c:showPercent val="1"/>
              <c:showBubbleSize val="0"/>
            </c:dLbl>
            <c:dLbl>
              <c:idx val="2"/>
              <c:layout>
                <c:manualLayout>
                  <c:x val="-5.2871569019974198E-3"/>
                  <c:y val="1.1738804403752119E-2"/>
                </c:manualLayout>
              </c:layout>
              <c:tx>
                <c:rich>
                  <a:bodyPr/>
                  <a:lstStyle/>
                  <a:p>
                    <a:r>
                      <a:rPr lang="en-US" sz="1100" dirty="0"/>
                      <a:t>Coop. Institute
1%</a:t>
                    </a:r>
                  </a:p>
                </c:rich>
              </c:tx>
              <c:showLegendKey val="0"/>
              <c:showVal val="0"/>
              <c:showCatName val="1"/>
              <c:showSerName val="0"/>
              <c:showPercent val="1"/>
              <c:showBubbleSize val="0"/>
            </c:dLbl>
            <c:dLbl>
              <c:idx val="3"/>
              <c:layout>
                <c:manualLayout>
                  <c:x val="0.16296736492844061"/>
                  <c:y val="0.12959496133750983"/>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3.6080341652208747E-3"/>
                  <c:y val="9.5714704599254834E-3"/>
                </c:manualLayout>
              </c:layout>
              <c:showLegendKey val="0"/>
              <c:showVal val="0"/>
              <c:showCatName val="1"/>
              <c:showSerName val="0"/>
              <c:showPercent val="1"/>
              <c:showBubbleSize val="0"/>
            </c:dLbl>
            <c:dLbl>
              <c:idx val="5"/>
              <c:layout>
                <c:manualLayout>
                  <c:x val="-5.5589661461808819E-3"/>
                  <c:y val="-7.2200469151165403E-2"/>
                </c:manualLayout>
              </c:layout>
              <c:numFmt formatCode="0.0%" sourceLinked="0"/>
              <c:spPr>
                <a:noFill/>
                <a:ln>
                  <a:noFill/>
                </a:ln>
                <a:effectLst/>
              </c:spPr>
              <c:txPr>
                <a:bodyPr/>
                <a:lstStyle/>
                <a:p>
                  <a:pPr>
                    <a:defRPr/>
                  </a:pPr>
                  <a:endParaRPr lang="en-US"/>
                </a:p>
              </c:txPr>
              <c:showLegendKey val="0"/>
              <c:showVal val="0"/>
              <c:showCatName val="1"/>
              <c:showSerName val="0"/>
              <c:showPercent val="1"/>
              <c:showBubbleSize val="0"/>
            </c:dLbl>
            <c:dLbl>
              <c:idx val="6"/>
              <c:layout>
                <c:manualLayout>
                  <c:x val="5.8476911784332057E-2"/>
                  <c:y val="-6.3285345462607334E-2"/>
                </c:manualLayout>
              </c:layout>
              <c:tx>
                <c:rich>
                  <a:bodyPr/>
                  <a:lstStyle/>
                  <a:p>
                    <a:r>
                      <a:rPr lang="en-US"/>
                      <a:t>Rent</a:t>
                    </a:r>
                    <a:r>
                      <a:rPr lang="en-US" smtClean="0"/>
                      <a:t>/</a:t>
                    </a:r>
                  </a:p>
                  <a:p>
                    <a:r>
                      <a:rPr lang="en-US" smtClean="0"/>
                      <a:t>Utilities</a:t>
                    </a:r>
                    <a:r>
                      <a:rPr lang="en-US"/>
                      <a:t>
3%</a:t>
                    </a:r>
                  </a:p>
                </c:rich>
              </c:tx>
              <c:showLegendKey val="0"/>
              <c:showVal val="0"/>
              <c:showCatName val="1"/>
              <c:showSerName val="0"/>
              <c:showPercent val="1"/>
              <c:showBubbleSize val="0"/>
            </c:dLbl>
            <c:dLbl>
              <c:idx val="7"/>
              <c:layout>
                <c:manualLayout>
                  <c:x val="0.1196094132301259"/>
                  <c:y val="-3.5912036791685572E-3"/>
                </c:manualLayout>
              </c:layout>
              <c:tx>
                <c:rich>
                  <a:bodyPr/>
                  <a:lstStyle/>
                  <a:p>
                    <a:r>
                      <a:rPr lang="en-US" sz="1000" dirty="0"/>
                      <a:t>Transportation
1%</a:t>
                    </a:r>
                  </a:p>
                </c:rich>
              </c:tx>
              <c:showLegendKey val="0"/>
              <c:showVal val="0"/>
              <c:showCatName val="1"/>
              <c:showSerName val="0"/>
              <c:showPercent val="1"/>
              <c:showBubbleSize val="0"/>
            </c:dLbl>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'Expenditure Comparison'!$A$3:$A$10</c:f>
              <c:strCache>
                <c:ptCount val="8"/>
                <c:pt idx="0">
                  <c:v>Federal Labor</c:v>
                </c:pt>
                <c:pt idx="1">
                  <c:v>Contractual Services</c:v>
                </c:pt>
                <c:pt idx="2">
                  <c:v>Coop. Institute</c:v>
                </c:pt>
                <c:pt idx="3">
                  <c:v>Supplies/Equip.</c:v>
                </c:pt>
                <c:pt idx="4">
                  <c:v>Travel</c:v>
                </c:pt>
                <c:pt idx="5">
                  <c:v>Publications</c:v>
                </c:pt>
                <c:pt idx="6">
                  <c:v>Rent/Utilities</c:v>
                </c:pt>
                <c:pt idx="7">
                  <c:v>Transportation</c:v>
                </c:pt>
              </c:strCache>
            </c:strRef>
          </c:cat>
          <c:val>
            <c:numRef>
              <c:f>'Expenditure Comparison'!$B$3:$B$10</c:f>
              <c:numCache>
                <c:formatCode>0.0%</c:formatCode>
                <c:ptCount val="8"/>
                <c:pt idx="0">
                  <c:v>0.58673787889297357</c:v>
                </c:pt>
                <c:pt idx="1">
                  <c:v>0.25671082749531804</c:v>
                </c:pt>
                <c:pt idx="2">
                  <c:v>1.3941874176319631E-2</c:v>
                </c:pt>
                <c:pt idx="3">
                  <c:v>9.8286744815148736E-2</c:v>
                </c:pt>
                <c:pt idx="4">
                  <c:v>1.4774224873413332E-2</c:v>
                </c:pt>
                <c:pt idx="5">
                  <c:v>7.6298813900256687E-4</c:v>
                </c:pt>
                <c:pt idx="6">
                  <c:v>2.9687174863008956E-2</c:v>
                </c:pt>
                <c:pt idx="7">
                  <c:v>1.3595061385863916E-2</c:v>
                </c:pt>
              </c:numCache>
            </c:numRef>
          </c:val>
        </c:ser>
        <c:ser>
          <c:idx val="1"/>
          <c:order val="1"/>
          <c:cat>
            <c:strRef>
              <c:f>'Expenditure Comparison'!$A$3:$A$10</c:f>
              <c:strCache>
                <c:ptCount val="8"/>
                <c:pt idx="0">
                  <c:v>Federal Labor</c:v>
                </c:pt>
                <c:pt idx="1">
                  <c:v>Contractual Services</c:v>
                </c:pt>
                <c:pt idx="2">
                  <c:v>Coop. Institute</c:v>
                </c:pt>
                <c:pt idx="3">
                  <c:v>Supplies/Equip.</c:v>
                </c:pt>
                <c:pt idx="4">
                  <c:v>Travel</c:v>
                </c:pt>
                <c:pt idx="5">
                  <c:v>Publications</c:v>
                </c:pt>
                <c:pt idx="6">
                  <c:v>Rent/Utilities</c:v>
                </c:pt>
                <c:pt idx="7">
                  <c:v>Transportation</c:v>
                </c:pt>
              </c:strCache>
            </c:strRef>
          </c:cat>
          <c:val>
            <c:numRef>
              <c:f>'Expenditure Comparison'!$C$3:$C$10</c:f>
              <c:numCache>
                <c:formatCode>#,##0</c:formatCode>
                <c:ptCount val="8"/>
                <c:pt idx="0">
                  <c:v>8459</c:v>
                </c:pt>
                <c:pt idx="1">
                  <c:v>3701</c:v>
                </c:pt>
                <c:pt idx="2">
                  <c:v>201</c:v>
                </c:pt>
                <c:pt idx="3">
                  <c:v>1417</c:v>
                </c:pt>
                <c:pt idx="4">
                  <c:v>213</c:v>
                </c:pt>
                <c:pt idx="5">
                  <c:v>11</c:v>
                </c:pt>
                <c:pt idx="6">
                  <c:v>428</c:v>
                </c:pt>
                <c:pt idx="7">
                  <c:v>196</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a:solidFill>
            <a:schemeClr val="bg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82254935524363"/>
          <c:y val="0.26544895908782934"/>
          <c:w val="0.74358437834159641"/>
          <c:h val="0.65825502344993791"/>
        </c:manualLayout>
      </c:layout>
      <c:pieChart>
        <c:varyColors val="1"/>
        <c:ser>
          <c:idx val="0"/>
          <c:order val="0"/>
          <c:spPr>
            <a:ln>
              <a:solidFill>
                <a:schemeClr val="bg1"/>
              </a:solidFill>
            </a:ln>
          </c:spPr>
          <c:dLbls>
            <c:dLbl>
              <c:idx val="0"/>
              <c:layout>
                <c:manualLayout>
                  <c:x val="-0.22994933242040413"/>
                  <c:y val="2.9660934445508848E-2"/>
                </c:manualLayout>
              </c:layout>
              <c:tx>
                <c:rich>
                  <a:bodyPr/>
                  <a:lstStyle/>
                  <a:p>
                    <a:pPr>
                      <a:defRPr sz="1200"/>
                    </a:pPr>
                    <a:r>
                      <a:rPr lang="en-US" sz="1200" dirty="0"/>
                      <a:t>Federal </a:t>
                    </a:r>
                    <a:endParaRPr lang="en-US" sz="1200" dirty="0" smtClean="0"/>
                  </a:p>
                  <a:p>
                    <a:pPr>
                      <a:defRPr sz="1200"/>
                    </a:pPr>
                    <a:r>
                      <a:rPr lang="en-US" sz="1200" dirty="0" smtClean="0"/>
                      <a:t>Labor</a:t>
                    </a:r>
                    <a:r>
                      <a:rPr lang="en-US" sz="1200" dirty="0"/>
                      <a:t>
54%</a:t>
                    </a:r>
                  </a:p>
                </c:rich>
              </c:tx>
              <c:spPr>
                <a:noFill/>
                <a:ln>
                  <a:noFill/>
                </a:ln>
                <a:effectLst/>
              </c:spPr>
              <c:showLegendKey val="0"/>
              <c:showVal val="0"/>
              <c:showCatName val="1"/>
              <c:showSerName val="0"/>
              <c:showPercent val="1"/>
              <c:showBubbleSize val="0"/>
            </c:dLbl>
            <c:dLbl>
              <c:idx val="1"/>
              <c:layout>
                <c:manualLayout>
                  <c:x val="0.2281376241013352"/>
                  <c:y val="-8.2503874701122304E-2"/>
                </c:manualLayout>
              </c:layout>
              <c:tx>
                <c:rich>
                  <a:bodyPr/>
                  <a:lstStyle/>
                  <a:p>
                    <a:r>
                      <a:rPr lang="en-US" sz="1200" dirty="0"/>
                      <a:t>Contractual Services
27%</a:t>
                    </a:r>
                  </a:p>
                </c:rich>
              </c:tx>
              <c:showLegendKey val="0"/>
              <c:showVal val="0"/>
              <c:showCatName val="1"/>
              <c:showSerName val="0"/>
              <c:showPercent val="1"/>
              <c:showBubbleSize val="0"/>
            </c:dLbl>
            <c:dLbl>
              <c:idx val="2"/>
              <c:layout/>
              <c:tx>
                <c:rich>
                  <a:bodyPr/>
                  <a:lstStyle/>
                  <a:p>
                    <a:r>
                      <a:rPr lang="en-US" sz="1000" dirty="0" smtClean="0"/>
                      <a:t>Coop. </a:t>
                    </a:r>
                    <a:r>
                      <a:rPr lang="en-US" sz="1000" dirty="0"/>
                      <a:t>Institute
10%</a:t>
                    </a:r>
                  </a:p>
                </c:rich>
              </c:tx>
              <c:showLegendKey val="0"/>
              <c:showVal val="0"/>
              <c:showCatName val="1"/>
              <c:showSerName val="0"/>
              <c:showPercent val="1"/>
              <c:showBubbleSize val="0"/>
            </c:dLbl>
            <c:dLbl>
              <c:idx val="3"/>
              <c:layout/>
              <c:tx>
                <c:rich>
                  <a:bodyPr/>
                  <a:lstStyle/>
                  <a:p>
                    <a:r>
                      <a:rPr lang="en-US" dirty="0" smtClean="0"/>
                      <a:t>Supplies/</a:t>
                    </a:r>
                  </a:p>
                  <a:p>
                    <a:r>
                      <a:rPr lang="en-US" dirty="0" smtClean="0"/>
                      <a:t>Equip</a:t>
                    </a:r>
                    <a:r>
                      <a:rPr lang="en-US" dirty="0"/>
                      <a:t>
4%</a:t>
                    </a:r>
                  </a:p>
                </c:rich>
              </c:tx>
              <c:showLegendKey val="0"/>
              <c:showVal val="0"/>
              <c:showCatName val="1"/>
              <c:showSerName val="0"/>
              <c:showPercent val="1"/>
              <c:showBubbleSize val="0"/>
              <c:extLst>
                <c:ext xmlns:c15="http://schemas.microsoft.com/office/drawing/2012/chart" uri="{CE6537A1-D6FC-4f65-9D91-7224C49458BB}"/>
              </c:extLst>
            </c:dLbl>
            <c:dLbl>
              <c:idx val="4"/>
              <c:layout>
                <c:manualLayout>
                  <c:x val="-7.6722057200528122E-3"/>
                  <c:y val="-4.1808152887139093E-2"/>
                </c:manualLayout>
              </c:layout>
              <c:showLegendKey val="0"/>
              <c:showVal val="0"/>
              <c:showCatName val="1"/>
              <c:showSerName val="0"/>
              <c:showPercent val="1"/>
              <c:showBubbleSize val="0"/>
            </c:dLbl>
            <c:dLbl>
              <c:idx val="5"/>
              <c:layout>
                <c:manualLayout>
                  <c:x val="-6.224654337625311E-3"/>
                  <c:y val="-0.12542334019327134"/>
                </c:manualLayout>
              </c:layout>
              <c:numFmt formatCode="0.0%" sourceLinked="0"/>
              <c:spPr>
                <a:noFill/>
                <a:ln>
                  <a:noFill/>
                </a:ln>
                <a:effectLst/>
              </c:spPr>
              <c:txPr>
                <a:bodyPr/>
                <a:lstStyle/>
                <a:p>
                  <a:pPr>
                    <a:defRPr/>
                  </a:pPr>
                  <a:endParaRPr lang="en-US"/>
                </a:p>
              </c:txPr>
              <c:showLegendKey val="0"/>
              <c:showVal val="0"/>
              <c:showCatName val="1"/>
              <c:showSerName val="0"/>
              <c:showPercent val="1"/>
              <c:showBubbleSize val="0"/>
            </c:dLbl>
            <c:dLbl>
              <c:idx val="6"/>
              <c:layout>
                <c:manualLayout>
                  <c:x val="4.2776943499647807E-2"/>
                  <c:y val="-0.10344898293963256"/>
                </c:manualLayout>
              </c:layout>
              <c:tx>
                <c:rich>
                  <a:bodyPr/>
                  <a:lstStyle/>
                  <a:p>
                    <a:r>
                      <a:rPr lang="en-US" dirty="0" smtClean="0"/>
                      <a:t>Rent/</a:t>
                    </a:r>
                  </a:p>
                  <a:p>
                    <a:r>
                      <a:rPr lang="en-US" dirty="0" smtClean="0"/>
                      <a:t>Utilities</a:t>
                    </a:r>
                    <a:r>
                      <a:rPr lang="en-US" dirty="0"/>
                      <a:t>
3%</a:t>
                    </a:r>
                  </a:p>
                </c:rich>
              </c:tx>
              <c:showLegendKey val="0"/>
              <c:showVal val="0"/>
              <c:showCatName val="1"/>
              <c:showSerName val="0"/>
              <c:showPercent val="1"/>
              <c:showBubbleSize val="0"/>
              <c:extLst>
                <c:ext xmlns:c15="http://schemas.microsoft.com/office/drawing/2012/chart" uri="{CE6537A1-D6FC-4f65-9D91-7224C49458BB}"/>
              </c:extLst>
            </c:dLbl>
            <c:dLbl>
              <c:idx val="7"/>
              <c:layout>
                <c:manualLayout>
                  <c:x val="9.0964565154483784E-2"/>
                  <c:y val="-1.963750447387257E-2"/>
                </c:manualLayout>
              </c:layout>
              <c:tx>
                <c:rich>
                  <a:bodyPr/>
                  <a:lstStyle/>
                  <a:p>
                    <a:r>
                      <a:rPr lang="en-US" sz="1000" dirty="0"/>
                      <a:t>Transportation
1%</a:t>
                    </a:r>
                  </a:p>
                </c:rich>
              </c:tx>
              <c:showLegendKey val="0"/>
              <c:showVal val="0"/>
              <c:showCatName val="1"/>
              <c:showSerName val="0"/>
              <c:showPercent val="1"/>
              <c:showBubbleSize val="0"/>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'FY15 Expenditures Breakout det'!$A$5:$A$12</c:f>
              <c:strCache>
                <c:ptCount val="8"/>
                <c:pt idx="0">
                  <c:v>Federal Labor</c:v>
                </c:pt>
                <c:pt idx="1">
                  <c:v>Contractual Services</c:v>
                </c:pt>
                <c:pt idx="2">
                  <c:v>Cooperative Institute</c:v>
                </c:pt>
                <c:pt idx="3">
                  <c:v>Supplies/Equipment</c:v>
                </c:pt>
                <c:pt idx="4">
                  <c:v>Travel</c:v>
                </c:pt>
                <c:pt idx="5">
                  <c:v>Publications</c:v>
                </c:pt>
                <c:pt idx="6">
                  <c:v>Rent/Commun/Utilities</c:v>
                </c:pt>
                <c:pt idx="7">
                  <c:v>Transportation</c:v>
                </c:pt>
              </c:strCache>
            </c:strRef>
          </c:cat>
          <c:val>
            <c:numRef>
              <c:f>'FY15 Expenditures Breakout det'!$B$5:$B$12</c:f>
              <c:numCache>
                <c:formatCode>0.0%</c:formatCode>
                <c:ptCount val="8"/>
                <c:pt idx="0">
                  <c:v>0.53672747450925995</c:v>
                </c:pt>
                <c:pt idx="1">
                  <c:v>0.27356592911146577</c:v>
                </c:pt>
                <c:pt idx="2">
                  <c:v>9.8841645279877974E-2</c:v>
                </c:pt>
                <c:pt idx="3">
                  <c:v>4.5293750433516002E-2</c:v>
                </c:pt>
                <c:pt idx="4">
                  <c:v>7.1443434833876737E-3</c:v>
                </c:pt>
                <c:pt idx="5">
                  <c:v>1.109800929458279E-3</c:v>
                </c:pt>
                <c:pt idx="6">
                  <c:v>2.8785461607824095E-2</c:v>
                </c:pt>
                <c:pt idx="7">
                  <c:v>8.5315946452105152E-3</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a:solidFill>
            <a:schemeClr val="bg1"/>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400292986639"/>
          <c:y val="4.2294921468149824E-2"/>
          <c:w val="0.80343816761276909"/>
          <c:h val="0.78002832979210912"/>
        </c:manualLayout>
      </c:layout>
      <c:barChart>
        <c:barDir val="col"/>
        <c:grouping val="clustered"/>
        <c:varyColors val="1"/>
        <c:ser>
          <c:idx val="0"/>
          <c:order val="0"/>
          <c:spPr>
            <a:solidFill>
              <a:srgbClr val="A9DA74"/>
            </a:solidFill>
            <a:ln>
              <a:solidFill>
                <a:schemeClr val="bg1"/>
              </a:solidFill>
            </a:ln>
          </c:spPr>
          <c:invertIfNegative val="0"/>
          <c:cat>
            <c:strRef>
              <c:f>AQ!$D$46:$D$60</c:f>
              <c:strCache>
                <c:ptCount val="15"/>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strCache>
            </c:strRef>
          </c:cat>
          <c:val>
            <c:numRef>
              <c:f>AQ!$C$46:$C$60</c:f>
              <c:numCache>
                <c:formatCode>General</c:formatCode>
                <c:ptCount val="15"/>
                <c:pt idx="0">
                  <c:v>36</c:v>
                </c:pt>
                <c:pt idx="1">
                  <c:v>33</c:v>
                </c:pt>
                <c:pt idx="2">
                  <c:v>23</c:v>
                </c:pt>
                <c:pt idx="3">
                  <c:v>18</c:v>
                </c:pt>
                <c:pt idx="4">
                  <c:v>23</c:v>
                </c:pt>
                <c:pt idx="5">
                  <c:v>21</c:v>
                </c:pt>
                <c:pt idx="6">
                  <c:v>42</c:v>
                </c:pt>
                <c:pt idx="7">
                  <c:v>22</c:v>
                </c:pt>
                <c:pt idx="8">
                  <c:v>26</c:v>
                </c:pt>
                <c:pt idx="9">
                  <c:v>38</c:v>
                </c:pt>
                <c:pt idx="10">
                  <c:v>32</c:v>
                </c:pt>
                <c:pt idx="11">
                  <c:v>40</c:v>
                </c:pt>
                <c:pt idx="12">
                  <c:v>37</c:v>
                </c:pt>
                <c:pt idx="13">
                  <c:v>35</c:v>
                </c:pt>
                <c:pt idx="14">
                  <c:v>39</c:v>
                </c:pt>
              </c:numCache>
            </c:numRef>
          </c:val>
        </c:ser>
        <c:dLbls>
          <c:showLegendKey val="0"/>
          <c:showVal val="0"/>
          <c:showCatName val="0"/>
          <c:showSerName val="0"/>
          <c:showPercent val="0"/>
          <c:showBubbleSize val="0"/>
        </c:dLbls>
        <c:gapWidth val="150"/>
        <c:axId val="97391744"/>
        <c:axId val="97393664"/>
      </c:barChart>
      <c:catAx>
        <c:axId val="97391744"/>
        <c:scaling>
          <c:orientation val="minMax"/>
        </c:scaling>
        <c:delete val="0"/>
        <c:axPos val="b"/>
        <c:title>
          <c:tx>
            <c:rich>
              <a:bodyPr/>
              <a:lstStyle/>
              <a:p>
                <a:pPr>
                  <a:defRPr/>
                </a:pPr>
                <a:r>
                  <a:rPr lang="en-US" sz="1800" b="0" dirty="0" smtClean="0"/>
                  <a:t>Year</a:t>
                </a:r>
                <a:endParaRPr lang="en-US" sz="1800" b="0" dirty="0"/>
              </a:p>
            </c:rich>
          </c:tx>
          <c:layout/>
          <c:overlay val="0"/>
        </c:title>
        <c:numFmt formatCode="General" sourceLinked="1"/>
        <c:majorTickMark val="out"/>
        <c:minorTickMark val="none"/>
        <c:tickLblPos val="nextTo"/>
        <c:spPr>
          <a:ln>
            <a:solidFill>
              <a:schemeClr val="bg1"/>
            </a:solidFill>
          </a:ln>
        </c:spPr>
        <c:txPr>
          <a:bodyPr/>
          <a:lstStyle/>
          <a:p>
            <a:pPr>
              <a:defRPr sz="1600"/>
            </a:pPr>
            <a:endParaRPr lang="en-US"/>
          </a:p>
        </c:txPr>
        <c:crossAx val="97393664"/>
        <c:crosses val="autoZero"/>
        <c:auto val="1"/>
        <c:lblAlgn val="ctr"/>
        <c:lblOffset val="100"/>
        <c:noMultiLvlLbl val="0"/>
      </c:catAx>
      <c:valAx>
        <c:axId val="97393664"/>
        <c:scaling>
          <c:orientation val="minMax"/>
        </c:scaling>
        <c:delete val="0"/>
        <c:axPos val="l"/>
        <c:majorGridlines/>
        <c:title>
          <c:tx>
            <c:rich>
              <a:bodyPr rot="-5400000" vert="horz"/>
              <a:lstStyle/>
              <a:p>
                <a:pPr>
                  <a:defRPr sz="1800" b="0"/>
                </a:pPr>
                <a:r>
                  <a:rPr lang="en-US" sz="1800" b="0" dirty="0" smtClean="0"/>
                  <a:t>Number of publications</a:t>
                </a:r>
                <a:endParaRPr lang="en-US" sz="1800" b="0" dirty="0"/>
              </a:p>
            </c:rich>
          </c:tx>
          <c:layout>
            <c:manualLayout>
              <c:xMode val="edge"/>
              <c:yMode val="edge"/>
              <c:x val="3.2945736434108544E-2"/>
              <c:y val="0.19692538432695916"/>
            </c:manualLayout>
          </c:layout>
          <c:overlay val="0"/>
        </c:title>
        <c:numFmt formatCode="General" sourceLinked="1"/>
        <c:majorTickMark val="out"/>
        <c:minorTickMark val="none"/>
        <c:tickLblPos val="nextTo"/>
        <c:spPr>
          <a:ln>
            <a:solidFill>
              <a:schemeClr val="bg1"/>
            </a:solidFill>
          </a:ln>
        </c:spPr>
        <c:txPr>
          <a:bodyPr/>
          <a:lstStyle/>
          <a:p>
            <a:pPr>
              <a:defRPr sz="1800"/>
            </a:pPr>
            <a:endParaRPr lang="en-US"/>
          </a:p>
        </c:txPr>
        <c:crossAx val="97391744"/>
        <c:crosses val="autoZero"/>
        <c:crossBetween val="between"/>
      </c:valAx>
    </c:plotArea>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AQ!$H$1</c:f>
              <c:strCache>
                <c:ptCount val="1"/>
                <c:pt idx="0">
                  <c:v>total</c:v>
                </c:pt>
              </c:strCache>
            </c:strRef>
          </c:tx>
          <c:spPr>
            <a:ln>
              <a:solidFill>
                <a:schemeClr val="bg1"/>
              </a:solidFill>
            </a:ln>
          </c:spPr>
          <c:dLbls>
            <c:dLbl>
              <c:idx val="0"/>
              <c:layout>
                <c:manualLayout>
                  <c:x val="1.7354805383369639E-2"/>
                  <c:y val="6.4632108946732802E-4"/>
                </c:manualLayout>
              </c:layout>
              <c:showLegendKey val="0"/>
              <c:showVal val="0"/>
              <c:showCatName val="1"/>
              <c:showSerName val="0"/>
              <c:showPercent val="1"/>
              <c:showBubbleSize val="0"/>
            </c:dLbl>
            <c:txPr>
              <a:bodyPr/>
              <a:lstStyle/>
              <a:p>
                <a:pPr>
                  <a:defRPr sz="1400"/>
                </a:pPr>
                <a:endParaRPr lang="en-US"/>
              </a:p>
            </c:txPr>
            <c:showLegendKey val="0"/>
            <c:showVal val="0"/>
            <c:showCatName val="1"/>
            <c:showSerName val="0"/>
            <c:showPercent val="1"/>
            <c:showBubbleSize val="0"/>
            <c:showLeaderLines val="1"/>
          </c:dLbls>
          <c:cat>
            <c:strRef>
              <c:f>AQ!$A$2:$A$11</c:f>
              <c:strCache>
                <c:ptCount val="10"/>
                <c:pt idx="0">
                  <c:v>ES&amp;T</c:v>
                </c:pt>
                <c:pt idx="1">
                  <c:v>Atmospheric Environment</c:v>
                </c:pt>
                <c:pt idx="2">
                  <c:v>JGR Atmospheres</c:v>
                </c:pt>
                <c:pt idx="3">
                  <c:v>JAMC</c:v>
                </c:pt>
                <c:pt idx="4">
                  <c:v>Atmos. Chem &amp; Physics</c:v>
                </c:pt>
                <c:pt idx="5">
                  <c:v>Book Chapters</c:v>
                </c:pt>
                <c:pt idx="6">
                  <c:v>Atmosphere</c:v>
                </c:pt>
                <c:pt idx="7">
                  <c:v>JAWMA</c:v>
                </c:pt>
                <c:pt idx="8">
                  <c:v>Nature</c:v>
                </c:pt>
                <c:pt idx="9">
                  <c:v>Other</c:v>
                </c:pt>
              </c:strCache>
            </c:strRef>
          </c:cat>
          <c:val>
            <c:numRef>
              <c:f>AQ!$H$2:$H$11</c:f>
              <c:numCache>
                <c:formatCode>General</c:formatCode>
                <c:ptCount val="10"/>
                <c:pt idx="0">
                  <c:v>2</c:v>
                </c:pt>
                <c:pt idx="1">
                  <c:v>24</c:v>
                </c:pt>
                <c:pt idx="2">
                  <c:v>3</c:v>
                </c:pt>
                <c:pt idx="3">
                  <c:v>1</c:v>
                </c:pt>
                <c:pt idx="4">
                  <c:v>20</c:v>
                </c:pt>
                <c:pt idx="5">
                  <c:v>7</c:v>
                </c:pt>
                <c:pt idx="6">
                  <c:v>1</c:v>
                </c:pt>
                <c:pt idx="7">
                  <c:v>3</c:v>
                </c:pt>
                <c:pt idx="8">
                  <c:v>1</c:v>
                </c:pt>
                <c:pt idx="9">
                  <c:v>33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a:solidFill>
            <a:schemeClr val="bg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1754971306552"/>
          <c:y val="4.2441595626992908E-2"/>
          <c:w val="0.84306752969438159"/>
          <c:h val="0.74436400511919498"/>
        </c:manualLayout>
      </c:layout>
      <c:barChart>
        <c:barDir val="col"/>
        <c:grouping val="clustered"/>
        <c:varyColors val="0"/>
        <c:ser>
          <c:idx val="2"/>
          <c:order val="0"/>
          <c:tx>
            <c:v>monthly total</c:v>
          </c:tx>
          <c:spPr>
            <a:solidFill>
              <a:srgbClr val="92D050"/>
            </a:solidFill>
            <a:ln w="1270">
              <a:solidFill>
                <a:schemeClr val="bg1"/>
              </a:solidFill>
            </a:ln>
          </c:spPr>
          <c:invertIfNegative val="0"/>
          <c:cat>
            <c:numRef>
              <c:f>Summary!$A$3:$A$84</c:f>
              <c:numCache>
                <c:formatCode>mmm\-yy</c:formatCode>
                <c:ptCount val="82"/>
                <c:pt idx="0">
                  <c:v>39934</c:v>
                </c:pt>
                <c:pt idx="1">
                  <c:v>39965</c:v>
                </c:pt>
                <c:pt idx="2">
                  <c:v>39995</c:v>
                </c:pt>
                <c:pt idx="3">
                  <c:v>40026</c:v>
                </c:pt>
                <c:pt idx="4">
                  <c:v>40057</c:v>
                </c:pt>
                <c:pt idx="5">
                  <c:v>40087</c:v>
                </c:pt>
                <c:pt idx="6">
                  <c:v>40118</c:v>
                </c:pt>
                <c:pt idx="7">
                  <c:v>40148</c:v>
                </c:pt>
                <c:pt idx="8">
                  <c:v>40179</c:v>
                </c:pt>
                <c:pt idx="9">
                  <c:v>40210</c:v>
                </c:pt>
                <c:pt idx="10">
                  <c:v>40238</c:v>
                </c:pt>
                <c:pt idx="11">
                  <c:v>40269</c:v>
                </c:pt>
                <c:pt idx="12" formatCode="[$-409]mmm\-yy;@">
                  <c:v>40299</c:v>
                </c:pt>
                <c:pt idx="13" formatCode="[$-409]mmm\-yy;@">
                  <c:v>40330</c:v>
                </c:pt>
                <c:pt idx="14" formatCode="[$-409]mmm\-yy;@">
                  <c:v>40360</c:v>
                </c:pt>
                <c:pt idx="15" formatCode="[$-409]mmm\-yy;@">
                  <c:v>40391</c:v>
                </c:pt>
                <c:pt idx="16" formatCode="[$-409]mmm\-yy;@">
                  <c:v>40422</c:v>
                </c:pt>
                <c:pt idx="17" formatCode="[$-409]mmm\-yy;@">
                  <c:v>40452</c:v>
                </c:pt>
                <c:pt idx="18" formatCode="[$-409]mmm\-yy;@">
                  <c:v>40483</c:v>
                </c:pt>
                <c:pt idx="19" formatCode="[$-409]mmm\-yy;@">
                  <c:v>40513</c:v>
                </c:pt>
                <c:pt idx="20" formatCode="[$-409]mmm\-yy;@">
                  <c:v>40544</c:v>
                </c:pt>
                <c:pt idx="21" formatCode="[$-409]mmm\-yy;@">
                  <c:v>40575</c:v>
                </c:pt>
                <c:pt idx="22" formatCode="[$-409]mmm\-yy;@">
                  <c:v>40603</c:v>
                </c:pt>
                <c:pt idx="23" formatCode="[$-409]mmm\-yy;@">
                  <c:v>40634</c:v>
                </c:pt>
                <c:pt idx="24" formatCode="[$-409]mmm\-yy;@">
                  <c:v>40664</c:v>
                </c:pt>
                <c:pt idx="25" formatCode="[$-409]mmm\-yy;@">
                  <c:v>40695</c:v>
                </c:pt>
                <c:pt idx="26" formatCode="[$-409]mmm\-yy;@">
                  <c:v>40725</c:v>
                </c:pt>
                <c:pt idx="27" formatCode="[$-409]mmm\-yy;@">
                  <c:v>40756</c:v>
                </c:pt>
                <c:pt idx="28" formatCode="[$-409]mmm\-yy;@">
                  <c:v>40787</c:v>
                </c:pt>
                <c:pt idx="29" formatCode="[$-409]mmm\-yy;@">
                  <c:v>40817</c:v>
                </c:pt>
                <c:pt idx="30" formatCode="[$-409]mmm\-yy;@">
                  <c:v>40848</c:v>
                </c:pt>
                <c:pt idx="31" formatCode="[$-409]mmm\-yy;@">
                  <c:v>40878</c:v>
                </c:pt>
                <c:pt idx="32" formatCode="[$-409]mmm\-yy;@">
                  <c:v>40909</c:v>
                </c:pt>
                <c:pt idx="33" formatCode="[$-409]mmm\-yy;@">
                  <c:v>40940</c:v>
                </c:pt>
                <c:pt idx="34" formatCode="[$-409]mmm\-yy;@">
                  <c:v>40969</c:v>
                </c:pt>
                <c:pt idx="35" formatCode="[$-409]mmm\-yy;@">
                  <c:v>41000</c:v>
                </c:pt>
                <c:pt idx="36" formatCode="[$-409]mmm\-yy;@">
                  <c:v>41030</c:v>
                </c:pt>
                <c:pt idx="37" formatCode="[$-409]mmm\-yy;@">
                  <c:v>41061</c:v>
                </c:pt>
                <c:pt idx="38" formatCode="[$-409]mmm\-yy;@">
                  <c:v>41091</c:v>
                </c:pt>
                <c:pt idx="39" formatCode="[$-409]mmm\-yy;@">
                  <c:v>41122</c:v>
                </c:pt>
                <c:pt idx="40" formatCode="[$-409]mmm\-yy;@">
                  <c:v>41153</c:v>
                </c:pt>
                <c:pt idx="41" formatCode="[$-409]mmm\-yy;@">
                  <c:v>41183</c:v>
                </c:pt>
                <c:pt idx="42" formatCode="[$-409]mmm\-yy;@">
                  <c:v>41214</c:v>
                </c:pt>
                <c:pt idx="43" formatCode="[$-409]mmm\-yy;@">
                  <c:v>41244</c:v>
                </c:pt>
                <c:pt idx="44" formatCode="[$-409]mmm\-yy;@">
                  <c:v>41275</c:v>
                </c:pt>
                <c:pt idx="45" formatCode="[$-409]mmm\-yy;@">
                  <c:v>41306</c:v>
                </c:pt>
                <c:pt idx="46" formatCode="[$-409]mmm\-yy;@">
                  <c:v>41334</c:v>
                </c:pt>
                <c:pt idx="47" formatCode="[$-409]mmm\-yy;@">
                  <c:v>41365</c:v>
                </c:pt>
                <c:pt idx="48" formatCode="[$-409]mmm\-yy;@">
                  <c:v>41395</c:v>
                </c:pt>
                <c:pt idx="49" formatCode="[$-409]mmm\-yy;@">
                  <c:v>41426</c:v>
                </c:pt>
                <c:pt idx="50" formatCode="[$-409]mmm\-yy;@">
                  <c:v>41456</c:v>
                </c:pt>
                <c:pt idx="51" formatCode="[$-409]mmm\-yy;@">
                  <c:v>41487</c:v>
                </c:pt>
                <c:pt idx="52">
                  <c:v>41518</c:v>
                </c:pt>
                <c:pt idx="53">
                  <c:v>41548</c:v>
                </c:pt>
                <c:pt idx="54">
                  <c:v>41579</c:v>
                </c:pt>
                <c:pt idx="55">
                  <c:v>41609</c:v>
                </c:pt>
                <c:pt idx="56">
                  <c:v>41640</c:v>
                </c:pt>
                <c:pt idx="57">
                  <c:v>41671</c:v>
                </c:pt>
                <c:pt idx="58">
                  <c:v>41699</c:v>
                </c:pt>
                <c:pt idx="59">
                  <c:v>41730</c:v>
                </c:pt>
                <c:pt idx="60">
                  <c:v>41760</c:v>
                </c:pt>
                <c:pt idx="61">
                  <c:v>41791</c:v>
                </c:pt>
                <c:pt idx="62">
                  <c:v>41821</c:v>
                </c:pt>
                <c:pt idx="63" formatCode="[$-409]mmm\-yy;@">
                  <c:v>41852</c:v>
                </c:pt>
                <c:pt idx="64" formatCode="[$-409]mmm\-yy;@">
                  <c:v>41883</c:v>
                </c:pt>
                <c:pt idx="65" formatCode="[$-409]mmm\-yy;@">
                  <c:v>41913</c:v>
                </c:pt>
                <c:pt idx="66" formatCode="[$-409]mmm\-yy;@">
                  <c:v>41944</c:v>
                </c:pt>
                <c:pt idx="67" formatCode="[$-409]mmm\-yy;@">
                  <c:v>41974</c:v>
                </c:pt>
                <c:pt idx="68" formatCode="[$-409]mmm\-yy;@">
                  <c:v>42005</c:v>
                </c:pt>
                <c:pt idx="69" formatCode="[$-409]mmm\-yy;@">
                  <c:v>42036</c:v>
                </c:pt>
                <c:pt idx="70" formatCode="[$-409]mmm\-yy;@">
                  <c:v>42064</c:v>
                </c:pt>
                <c:pt idx="71" formatCode="[$-409]mmm\-yy;@">
                  <c:v>42095</c:v>
                </c:pt>
                <c:pt idx="72" formatCode="[$-409]mmm\-yy;@">
                  <c:v>42125</c:v>
                </c:pt>
                <c:pt idx="73" formatCode="[$-409]mmm\-yy;@">
                  <c:v>42156</c:v>
                </c:pt>
                <c:pt idx="74" formatCode="[$-409]mmm\-yy;@">
                  <c:v>42186</c:v>
                </c:pt>
                <c:pt idx="75" formatCode="[$-409]mmm\-yy;@">
                  <c:v>42217</c:v>
                </c:pt>
                <c:pt idx="76" formatCode="[$-409]mmm\-yy;@">
                  <c:v>42248</c:v>
                </c:pt>
                <c:pt idx="77" formatCode="[$-409]mmm\-yy;@">
                  <c:v>42278</c:v>
                </c:pt>
                <c:pt idx="78" formatCode="[$-409]mmm\-yy;@">
                  <c:v>42309</c:v>
                </c:pt>
                <c:pt idx="79" formatCode="[$-409]mmm\-yy;@">
                  <c:v>42339</c:v>
                </c:pt>
                <c:pt idx="80" formatCode="[$-409]mmm\-yy;@">
                  <c:v>42370</c:v>
                </c:pt>
                <c:pt idx="81" formatCode="[$-409]mmm\-yy;@">
                  <c:v>42401</c:v>
                </c:pt>
              </c:numCache>
            </c:numRef>
          </c:cat>
          <c:val>
            <c:numRef>
              <c:f>Summary!$B$3:$B$84</c:f>
              <c:numCache>
                <c:formatCode>0</c:formatCode>
                <c:ptCount val="82"/>
                <c:pt idx="0">
                  <c:v>52360</c:v>
                </c:pt>
                <c:pt idx="1">
                  <c:v>44055</c:v>
                </c:pt>
                <c:pt idx="2">
                  <c:v>48917</c:v>
                </c:pt>
                <c:pt idx="3">
                  <c:v>47575</c:v>
                </c:pt>
                <c:pt idx="4">
                  <c:v>52959</c:v>
                </c:pt>
                <c:pt idx="5">
                  <c:v>37099</c:v>
                </c:pt>
                <c:pt idx="6">
                  <c:v>57436</c:v>
                </c:pt>
                <c:pt idx="7">
                  <c:v>62512</c:v>
                </c:pt>
                <c:pt idx="8">
                  <c:v>59380</c:v>
                </c:pt>
                <c:pt idx="9">
                  <c:v>36291</c:v>
                </c:pt>
                <c:pt idx="10">
                  <c:v>56673</c:v>
                </c:pt>
                <c:pt idx="11">
                  <c:v>67549</c:v>
                </c:pt>
                <c:pt idx="12">
                  <c:v>55380</c:v>
                </c:pt>
                <c:pt idx="13">
                  <c:v>55821</c:v>
                </c:pt>
                <c:pt idx="14">
                  <c:v>59750</c:v>
                </c:pt>
                <c:pt idx="15">
                  <c:v>38142</c:v>
                </c:pt>
                <c:pt idx="16">
                  <c:v>49866</c:v>
                </c:pt>
                <c:pt idx="17">
                  <c:v>52347</c:v>
                </c:pt>
                <c:pt idx="18">
                  <c:v>64345</c:v>
                </c:pt>
                <c:pt idx="19">
                  <c:v>62076</c:v>
                </c:pt>
                <c:pt idx="20">
                  <c:v>51254</c:v>
                </c:pt>
                <c:pt idx="21">
                  <c:v>43429</c:v>
                </c:pt>
                <c:pt idx="22">
                  <c:v>78284</c:v>
                </c:pt>
                <c:pt idx="23">
                  <c:v>68132</c:v>
                </c:pt>
                <c:pt idx="24">
                  <c:v>58290</c:v>
                </c:pt>
                <c:pt idx="25">
                  <c:v>63561</c:v>
                </c:pt>
                <c:pt idx="26">
                  <c:v>57587</c:v>
                </c:pt>
                <c:pt idx="27">
                  <c:v>49683</c:v>
                </c:pt>
                <c:pt idx="28">
                  <c:v>51421</c:v>
                </c:pt>
                <c:pt idx="29">
                  <c:v>59553</c:v>
                </c:pt>
                <c:pt idx="30">
                  <c:v>61265</c:v>
                </c:pt>
                <c:pt idx="31">
                  <c:v>51981</c:v>
                </c:pt>
                <c:pt idx="32">
                  <c:v>63889</c:v>
                </c:pt>
                <c:pt idx="33">
                  <c:v>61843</c:v>
                </c:pt>
                <c:pt idx="34">
                  <c:v>72184</c:v>
                </c:pt>
                <c:pt idx="35">
                  <c:v>54968</c:v>
                </c:pt>
                <c:pt idx="36">
                  <c:v>54344</c:v>
                </c:pt>
                <c:pt idx="39">
                  <c:v>34425</c:v>
                </c:pt>
                <c:pt idx="40">
                  <c:v>53884</c:v>
                </c:pt>
                <c:pt idx="41">
                  <c:v>71363</c:v>
                </c:pt>
                <c:pt idx="42">
                  <c:v>68837</c:v>
                </c:pt>
                <c:pt idx="43">
                  <c:v>58980</c:v>
                </c:pt>
                <c:pt idx="44">
                  <c:v>68085</c:v>
                </c:pt>
                <c:pt idx="45">
                  <c:v>59932</c:v>
                </c:pt>
                <c:pt idx="46">
                  <c:v>80861</c:v>
                </c:pt>
                <c:pt idx="47">
                  <c:v>76296</c:v>
                </c:pt>
                <c:pt idx="49">
                  <c:v>16481</c:v>
                </c:pt>
                <c:pt idx="50">
                  <c:v>120429</c:v>
                </c:pt>
                <c:pt idx="51">
                  <c:v>107264</c:v>
                </c:pt>
                <c:pt idx="52">
                  <c:v>86339</c:v>
                </c:pt>
                <c:pt idx="53">
                  <c:v>68929</c:v>
                </c:pt>
                <c:pt idx="54">
                  <c:v>83365</c:v>
                </c:pt>
                <c:pt idx="55">
                  <c:v>73661</c:v>
                </c:pt>
                <c:pt idx="56">
                  <c:v>78111</c:v>
                </c:pt>
                <c:pt idx="57">
                  <c:v>79259</c:v>
                </c:pt>
                <c:pt idx="58">
                  <c:v>92509</c:v>
                </c:pt>
                <c:pt idx="59">
                  <c:v>89469</c:v>
                </c:pt>
                <c:pt idx="60">
                  <c:v>83942</c:v>
                </c:pt>
                <c:pt idx="61">
                  <c:v>77206</c:v>
                </c:pt>
                <c:pt idx="62">
                  <c:v>125360</c:v>
                </c:pt>
                <c:pt idx="63">
                  <c:v>84924</c:v>
                </c:pt>
                <c:pt idx="64">
                  <c:v>80368</c:v>
                </c:pt>
                <c:pt idx="65">
                  <c:v>80637</c:v>
                </c:pt>
                <c:pt idx="66">
                  <c:v>66147</c:v>
                </c:pt>
                <c:pt idx="67">
                  <c:v>81091</c:v>
                </c:pt>
                <c:pt idx="68">
                  <c:v>67758</c:v>
                </c:pt>
                <c:pt idx="69">
                  <c:v>62466</c:v>
                </c:pt>
                <c:pt idx="70">
                  <c:v>68960</c:v>
                </c:pt>
                <c:pt idx="71">
                  <c:v>68791</c:v>
                </c:pt>
                <c:pt idx="72">
                  <c:v>72371</c:v>
                </c:pt>
                <c:pt idx="73">
                  <c:v>60109</c:v>
                </c:pt>
                <c:pt idx="74">
                  <c:v>63031</c:v>
                </c:pt>
                <c:pt idx="75">
                  <c:v>67643</c:v>
                </c:pt>
                <c:pt idx="76">
                  <c:v>60620</c:v>
                </c:pt>
                <c:pt idx="77">
                  <c:v>75822</c:v>
                </c:pt>
                <c:pt idx="78">
                  <c:v>80566</c:v>
                </c:pt>
                <c:pt idx="79">
                  <c:v>119646</c:v>
                </c:pt>
                <c:pt idx="80">
                  <c:v>86559</c:v>
                </c:pt>
                <c:pt idx="81">
                  <c:v>67288</c:v>
                </c:pt>
              </c:numCache>
            </c:numRef>
          </c:val>
        </c:ser>
        <c:dLbls>
          <c:showLegendKey val="0"/>
          <c:showVal val="0"/>
          <c:showCatName val="0"/>
          <c:showSerName val="0"/>
          <c:showPercent val="0"/>
          <c:showBubbleSize val="0"/>
        </c:dLbls>
        <c:gapWidth val="75"/>
        <c:axId val="78112640"/>
        <c:axId val="78114176"/>
      </c:barChart>
      <c:lineChart>
        <c:grouping val="standard"/>
        <c:varyColors val="0"/>
        <c:ser>
          <c:idx val="0"/>
          <c:order val="1"/>
          <c:tx>
            <c:v>average</c:v>
          </c:tx>
          <c:spPr>
            <a:ln w="22225">
              <a:solidFill>
                <a:schemeClr val="bg1"/>
              </a:solidFill>
              <a:prstDash val="solid"/>
            </a:ln>
          </c:spPr>
          <c:marker>
            <c:symbol val="none"/>
          </c:marker>
          <c:val>
            <c:numRef>
              <c:f>Summary!$C$3:$C$84</c:f>
              <c:numCache>
                <c:formatCode>0</c:formatCode>
                <c:ptCount val="82"/>
                <c:pt idx="0">
                  <c:v>66227.658227848136</c:v>
                </c:pt>
                <c:pt idx="1">
                  <c:v>66227.658227848136</c:v>
                </c:pt>
                <c:pt idx="2">
                  <c:v>66227.658227848136</c:v>
                </c:pt>
                <c:pt idx="3">
                  <c:v>66227.658227848136</c:v>
                </c:pt>
                <c:pt idx="4">
                  <c:v>66227.658227848136</c:v>
                </c:pt>
                <c:pt idx="5">
                  <c:v>66227.658227848136</c:v>
                </c:pt>
                <c:pt idx="6">
                  <c:v>66227.658227848136</c:v>
                </c:pt>
                <c:pt idx="7">
                  <c:v>66227.658227848136</c:v>
                </c:pt>
                <c:pt idx="8">
                  <c:v>66227.658227848136</c:v>
                </c:pt>
                <c:pt idx="9">
                  <c:v>66227.658227848136</c:v>
                </c:pt>
                <c:pt idx="10">
                  <c:v>66227.658227848136</c:v>
                </c:pt>
                <c:pt idx="11">
                  <c:v>66227.658227848136</c:v>
                </c:pt>
                <c:pt idx="12">
                  <c:v>66227.658227848136</c:v>
                </c:pt>
                <c:pt idx="13">
                  <c:v>66227.658227848136</c:v>
                </c:pt>
                <c:pt idx="14">
                  <c:v>66227.658227848136</c:v>
                </c:pt>
                <c:pt idx="15">
                  <c:v>66227.658227848136</c:v>
                </c:pt>
                <c:pt idx="16">
                  <c:v>66227.658227848136</c:v>
                </c:pt>
                <c:pt idx="17">
                  <c:v>66227.658227848136</c:v>
                </c:pt>
                <c:pt idx="18">
                  <c:v>66227.658227848136</c:v>
                </c:pt>
                <c:pt idx="19">
                  <c:v>66227.658227848136</c:v>
                </c:pt>
                <c:pt idx="20">
                  <c:v>66227.658227848136</c:v>
                </c:pt>
                <c:pt idx="21">
                  <c:v>66227.658227848136</c:v>
                </c:pt>
                <c:pt idx="22">
                  <c:v>66227.658227848136</c:v>
                </c:pt>
                <c:pt idx="23">
                  <c:v>66227.658227848136</c:v>
                </c:pt>
                <c:pt idx="24">
                  <c:v>66227.658227848136</c:v>
                </c:pt>
                <c:pt idx="25">
                  <c:v>66227.658227848136</c:v>
                </c:pt>
                <c:pt idx="26">
                  <c:v>66227.658227848136</c:v>
                </c:pt>
                <c:pt idx="27">
                  <c:v>66227.658227848136</c:v>
                </c:pt>
                <c:pt idx="28">
                  <c:v>66227.658227848136</c:v>
                </c:pt>
                <c:pt idx="29">
                  <c:v>66227.658227848136</c:v>
                </c:pt>
                <c:pt idx="30">
                  <c:v>66227.658227848136</c:v>
                </c:pt>
                <c:pt idx="31">
                  <c:v>66227.658227848136</c:v>
                </c:pt>
                <c:pt idx="32">
                  <c:v>66227.658227848136</c:v>
                </c:pt>
                <c:pt idx="33">
                  <c:v>66227.658227848136</c:v>
                </c:pt>
                <c:pt idx="34">
                  <c:v>66227.658227848136</c:v>
                </c:pt>
                <c:pt idx="35">
                  <c:v>66227.658227848136</c:v>
                </c:pt>
                <c:pt idx="36">
                  <c:v>66227.658227848136</c:v>
                </c:pt>
                <c:pt idx="37">
                  <c:v>66227.658227848136</c:v>
                </c:pt>
                <c:pt idx="38">
                  <c:v>66227.658227848136</c:v>
                </c:pt>
                <c:pt idx="39">
                  <c:v>66227.658227848136</c:v>
                </c:pt>
                <c:pt idx="40">
                  <c:v>66227.658227848136</c:v>
                </c:pt>
                <c:pt idx="41">
                  <c:v>66227.658227848136</c:v>
                </c:pt>
                <c:pt idx="42">
                  <c:v>66227.658227848136</c:v>
                </c:pt>
                <c:pt idx="43">
                  <c:v>66227.658227848136</c:v>
                </c:pt>
                <c:pt idx="44">
                  <c:v>66227.658227848136</c:v>
                </c:pt>
                <c:pt idx="45">
                  <c:v>66227.658227848136</c:v>
                </c:pt>
                <c:pt idx="46">
                  <c:v>66227.658227848136</c:v>
                </c:pt>
                <c:pt idx="47">
                  <c:v>66227.658227848136</c:v>
                </c:pt>
                <c:pt idx="48">
                  <c:v>66227.658227848136</c:v>
                </c:pt>
                <c:pt idx="49">
                  <c:v>66227.658227848136</c:v>
                </c:pt>
                <c:pt idx="50">
                  <c:v>66227.658227848136</c:v>
                </c:pt>
                <c:pt idx="51">
                  <c:v>66227.658227848136</c:v>
                </c:pt>
                <c:pt idx="52">
                  <c:v>66227.658227848136</c:v>
                </c:pt>
                <c:pt idx="53">
                  <c:v>66227.658227848136</c:v>
                </c:pt>
                <c:pt idx="54">
                  <c:v>66227.658227848136</c:v>
                </c:pt>
                <c:pt idx="55">
                  <c:v>66227.658227848136</c:v>
                </c:pt>
                <c:pt idx="56">
                  <c:v>66227.658227848136</c:v>
                </c:pt>
                <c:pt idx="57">
                  <c:v>66227.658227848136</c:v>
                </c:pt>
                <c:pt idx="58">
                  <c:v>66227.658227848136</c:v>
                </c:pt>
                <c:pt idx="59">
                  <c:v>66227.658227848136</c:v>
                </c:pt>
                <c:pt idx="60">
                  <c:v>66227.658227848136</c:v>
                </c:pt>
                <c:pt idx="61">
                  <c:v>66227.658227848136</c:v>
                </c:pt>
                <c:pt idx="62">
                  <c:v>66227.658227848136</c:v>
                </c:pt>
                <c:pt idx="63">
                  <c:v>66227.658227848136</c:v>
                </c:pt>
                <c:pt idx="64">
                  <c:v>66227.658227848136</c:v>
                </c:pt>
                <c:pt idx="65">
                  <c:v>66227.658227848136</c:v>
                </c:pt>
                <c:pt idx="66">
                  <c:v>66227.658227848136</c:v>
                </c:pt>
                <c:pt idx="67">
                  <c:v>66227.658227848136</c:v>
                </c:pt>
                <c:pt idx="68">
                  <c:v>66227.658227848136</c:v>
                </c:pt>
                <c:pt idx="69">
                  <c:v>66227.658227848136</c:v>
                </c:pt>
                <c:pt idx="70">
                  <c:v>66227.658227848136</c:v>
                </c:pt>
                <c:pt idx="71">
                  <c:v>66227.658227848136</c:v>
                </c:pt>
                <c:pt idx="72">
                  <c:v>66227.658227848136</c:v>
                </c:pt>
                <c:pt idx="73">
                  <c:v>66227.658227848136</c:v>
                </c:pt>
                <c:pt idx="74">
                  <c:v>66227.658227848136</c:v>
                </c:pt>
                <c:pt idx="75">
                  <c:v>66227.658227848136</c:v>
                </c:pt>
                <c:pt idx="76">
                  <c:v>66227.658227848136</c:v>
                </c:pt>
                <c:pt idx="77">
                  <c:v>66227.658227848136</c:v>
                </c:pt>
                <c:pt idx="78">
                  <c:v>66227.658227848136</c:v>
                </c:pt>
                <c:pt idx="79">
                  <c:v>66227.658227848136</c:v>
                </c:pt>
                <c:pt idx="80">
                  <c:v>66227.658227848136</c:v>
                </c:pt>
                <c:pt idx="81">
                  <c:v>66227.658227848136</c:v>
                </c:pt>
              </c:numCache>
            </c:numRef>
          </c:val>
          <c:smooth val="0"/>
        </c:ser>
        <c:dLbls>
          <c:showLegendKey val="0"/>
          <c:showVal val="0"/>
          <c:showCatName val="0"/>
          <c:showSerName val="0"/>
          <c:showPercent val="0"/>
          <c:showBubbleSize val="0"/>
        </c:dLbls>
        <c:marker val="1"/>
        <c:smooth val="0"/>
        <c:axId val="78112640"/>
        <c:axId val="78114176"/>
      </c:lineChart>
      <c:dateAx>
        <c:axId val="78112640"/>
        <c:scaling>
          <c:orientation val="minMax"/>
        </c:scaling>
        <c:delete val="0"/>
        <c:axPos val="b"/>
        <c:numFmt formatCode="mmm\-yy" sourceLinked="0"/>
        <c:majorTickMark val="out"/>
        <c:minorTickMark val="none"/>
        <c:tickLblPos val="nextTo"/>
        <c:spPr>
          <a:ln>
            <a:solidFill>
              <a:schemeClr val="bg1"/>
            </a:solidFill>
          </a:ln>
        </c:spPr>
        <c:txPr>
          <a:bodyPr rot="-5400000" vert="horz"/>
          <a:lstStyle/>
          <a:p>
            <a:pPr>
              <a:defRPr sz="1200"/>
            </a:pPr>
            <a:endParaRPr lang="en-US"/>
          </a:p>
        </c:txPr>
        <c:crossAx val="78114176"/>
        <c:crosses val="autoZero"/>
        <c:auto val="1"/>
        <c:lblOffset val="100"/>
        <c:baseTimeUnit val="months"/>
        <c:majorUnit val="6"/>
        <c:majorTimeUnit val="months"/>
        <c:minorUnit val="6"/>
        <c:minorTimeUnit val="months"/>
      </c:dateAx>
      <c:valAx>
        <c:axId val="78114176"/>
        <c:scaling>
          <c:orientation val="minMax"/>
        </c:scaling>
        <c:delete val="0"/>
        <c:axPos val="l"/>
        <c:majorGridlines/>
        <c:numFmt formatCode="0" sourceLinked="1"/>
        <c:majorTickMark val="out"/>
        <c:minorTickMark val="none"/>
        <c:tickLblPos val="nextTo"/>
        <c:spPr>
          <a:ln w="9525">
            <a:solidFill>
              <a:schemeClr val="bg1"/>
            </a:solidFill>
          </a:ln>
        </c:spPr>
        <c:txPr>
          <a:bodyPr/>
          <a:lstStyle/>
          <a:p>
            <a:pPr>
              <a:defRPr sz="1400"/>
            </a:pPr>
            <a:endParaRPr lang="en-US"/>
          </a:p>
        </c:txPr>
        <c:crossAx val="78112640"/>
        <c:crosses val="autoZero"/>
        <c:crossBetween val="between"/>
        <c:dispUnits>
          <c:builtInUnit val="thousands"/>
        </c:dispUnits>
      </c:valAx>
      <c:spPr>
        <a:ln>
          <a:solidFill>
            <a:schemeClr val="bg1"/>
          </a:solidFill>
        </a:ln>
      </c:spPr>
    </c:plotArea>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w="1905">
              <a:solidFill>
                <a:schemeClr val="bg1"/>
              </a:solidFill>
            </a:ln>
          </c:spPr>
          <c:invertIfNegative val="0"/>
          <c:cat>
            <c:numRef>
              <c:f>Summary!$A$15:$A$84</c:f>
              <c:numCache>
                <c:formatCode>[$-409]mmm\-yy;@</c:formatCode>
                <c:ptCount val="70"/>
                <c:pt idx="0">
                  <c:v>40299</c:v>
                </c:pt>
                <c:pt idx="1">
                  <c:v>40330</c:v>
                </c:pt>
                <c:pt idx="2">
                  <c:v>40360</c:v>
                </c:pt>
                <c:pt idx="3">
                  <c:v>40391</c:v>
                </c:pt>
                <c:pt idx="4">
                  <c:v>40422</c:v>
                </c:pt>
                <c:pt idx="5">
                  <c:v>40452</c:v>
                </c:pt>
                <c:pt idx="6">
                  <c:v>40483</c:v>
                </c:pt>
                <c:pt idx="7">
                  <c:v>40513</c:v>
                </c:pt>
                <c:pt idx="8">
                  <c:v>40544</c:v>
                </c:pt>
                <c:pt idx="9">
                  <c:v>40575</c:v>
                </c:pt>
                <c:pt idx="10">
                  <c:v>40603</c:v>
                </c:pt>
                <c:pt idx="11">
                  <c:v>40634</c:v>
                </c:pt>
                <c:pt idx="12">
                  <c:v>40664</c:v>
                </c:pt>
                <c:pt idx="13">
                  <c:v>40695</c:v>
                </c:pt>
                <c:pt idx="14">
                  <c:v>40725</c:v>
                </c:pt>
                <c:pt idx="15">
                  <c:v>40756</c:v>
                </c:pt>
                <c:pt idx="16">
                  <c:v>40787</c:v>
                </c:pt>
                <c:pt idx="17">
                  <c:v>40817</c:v>
                </c:pt>
                <c:pt idx="18">
                  <c:v>40848</c:v>
                </c:pt>
                <c:pt idx="19">
                  <c:v>40878</c:v>
                </c:pt>
                <c:pt idx="20">
                  <c:v>40909</c:v>
                </c:pt>
                <c:pt idx="21">
                  <c:v>40940</c:v>
                </c:pt>
                <c:pt idx="22">
                  <c:v>40969</c:v>
                </c:pt>
                <c:pt idx="23">
                  <c:v>41000</c:v>
                </c:pt>
                <c:pt idx="24">
                  <c:v>41030</c:v>
                </c:pt>
                <c:pt idx="25">
                  <c:v>41061</c:v>
                </c:pt>
                <c:pt idx="26">
                  <c:v>41091</c:v>
                </c:pt>
                <c:pt idx="27">
                  <c:v>41122</c:v>
                </c:pt>
                <c:pt idx="28">
                  <c:v>41153</c:v>
                </c:pt>
                <c:pt idx="29">
                  <c:v>41183</c:v>
                </c:pt>
                <c:pt idx="30">
                  <c:v>41214</c:v>
                </c:pt>
                <c:pt idx="31">
                  <c:v>41244</c:v>
                </c:pt>
                <c:pt idx="32">
                  <c:v>41275</c:v>
                </c:pt>
                <c:pt idx="33">
                  <c:v>41306</c:v>
                </c:pt>
                <c:pt idx="34">
                  <c:v>41334</c:v>
                </c:pt>
                <c:pt idx="35">
                  <c:v>41365</c:v>
                </c:pt>
                <c:pt idx="36">
                  <c:v>41395</c:v>
                </c:pt>
                <c:pt idx="37">
                  <c:v>41426</c:v>
                </c:pt>
                <c:pt idx="38">
                  <c:v>41456</c:v>
                </c:pt>
                <c:pt idx="39">
                  <c:v>41487</c:v>
                </c:pt>
                <c:pt idx="40" formatCode="mmm\-yy">
                  <c:v>41518</c:v>
                </c:pt>
                <c:pt idx="41" formatCode="mmm\-yy">
                  <c:v>41548</c:v>
                </c:pt>
                <c:pt idx="42" formatCode="mmm\-yy">
                  <c:v>41579</c:v>
                </c:pt>
                <c:pt idx="43" formatCode="mmm\-yy">
                  <c:v>41609</c:v>
                </c:pt>
                <c:pt idx="44" formatCode="mmm\-yy">
                  <c:v>41640</c:v>
                </c:pt>
                <c:pt idx="45" formatCode="mmm\-yy">
                  <c:v>41671</c:v>
                </c:pt>
                <c:pt idx="46" formatCode="mmm\-yy">
                  <c:v>41699</c:v>
                </c:pt>
                <c:pt idx="47" formatCode="mmm\-yy">
                  <c:v>41730</c:v>
                </c:pt>
                <c:pt idx="48" formatCode="mmm\-yy">
                  <c:v>41760</c:v>
                </c:pt>
                <c:pt idx="49" formatCode="mmm\-yy">
                  <c:v>41791</c:v>
                </c:pt>
                <c:pt idx="50" formatCode="mmm\-yy">
                  <c:v>41821</c:v>
                </c:pt>
                <c:pt idx="51">
                  <c:v>41852</c:v>
                </c:pt>
                <c:pt idx="52">
                  <c:v>41883</c:v>
                </c:pt>
                <c:pt idx="53">
                  <c:v>41913</c:v>
                </c:pt>
                <c:pt idx="54">
                  <c:v>41944</c:v>
                </c:pt>
                <c:pt idx="55">
                  <c:v>41974</c:v>
                </c:pt>
                <c:pt idx="56">
                  <c:v>42005</c:v>
                </c:pt>
                <c:pt idx="57">
                  <c:v>42036</c:v>
                </c:pt>
                <c:pt idx="58">
                  <c:v>42064</c:v>
                </c:pt>
                <c:pt idx="59">
                  <c:v>42095</c:v>
                </c:pt>
                <c:pt idx="60">
                  <c:v>42125</c:v>
                </c:pt>
                <c:pt idx="61">
                  <c:v>42156</c:v>
                </c:pt>
                <c:pt idx="62">
                  <c:v>42186</c:v>
                </c:pt>
                <c:pt idx="63">
                  <c:v>42217</c:v>
                </c:pt>
                <c:pt idx="64">
                  <c:v>42248</c:v>
                </c:pt>
                <c:pt idx="65">
                  <c:v>42278</c:v>
                </c:pt>
                <c:pt idx="66">
                  <c:v>42309</c:v>
                </c:pt>
                <c:pt idx="67">
                  <c:v>42339</c:v>
                </c:pt>
                <c:pt idx="68">
                  <c:v>42370</c:v>
                </c:pt>
                <c:pt idx="69">
                  <c:v>42401</c:v>
                </c:pt>
              </c:numCache>
            </c:numRef>
          </c:cat>
          <c:val>
            <c:numRef>
              <c:f>Summary!$J$15:$J$84</c:f>
              <c:numCache>
                <c:formatCode>General</c:formatCode>
                <c:ptCount val="70"/>
                <c:pt idx="0">
                  <c:v>142</c:v>
                </c:pt>
                <c:pt idx="1">
                  <c:v>100</c:v>
                </c:pt>
                <c:pt idx="2">
                  <c:v>221</c:v>
                </c:pt>
                <c:pt idx="3">
                  <c:v>365</c:v>
                </c:pt>
                <c:pt idx="4">
                  <c:v>300</c:v>
                </c:pt>
                <c:pt idx="5">
                  <c:v>121</c:v>
                </c:pt>
                <c:pt idx="6">
                  <c:v>106</c:v>
                </c:pt>
                <c:pt idx="7">
                  <c:v>180</c:v>
                </c:pt>
                <c:pt idx="8">
                  <c:v>213</c:v>
                </c:pt>
                <c:pt idx="9">
                  <c:v>242</c:v>
                </c:pt>
                <c:pt idx="10">
                  <c:v>488</c:v>
                </c:pt>
                <c:pt idx="11">
                  <c:v>130</c:v>
                </c:pt>
                <c:pt idx="12">
                  <c:v>284</c:v>
                </c:pt>
                <c:pt idx="13">
                  <c:v>585</c:v>
                </c:pt>
                <c:pt idx="14">
                  <c:v>293</c:v>
                </c:pt>
                <c:pt idx="15">
                  <c:v>222</c:v>
                </c:pt>
                <c:pt idx="16">
                  <c:v>357</c:v>
                </c:pt>
                <c:pt idx="17">
                  <c:v>408</c:v>
                </c:pt>
                <c:pt idx="18">
                  <c:v>277</c:v>
                </c:pt>
                <c:pt idx="19">
                  <c:v>198</c:v>
                </c:pt>
                <c:pt idx="20">
                  <c:v>358</c:v>
                </c:pt>
                <c:pt idx="21">
                  <c:v>366</c:v>
                </c:pt>
                <c:pt idx="22">
                  <c:v>272</c:v>
                </c:pt>
                <c:pt idx="23">
                  <c:v>243</c:v>
                </c:pt>
                <c:pt idx="24">
                  <c:v>338</c:v>
                </c:pt>
                <c:pt idx="25">
                  <c:v>212</c:v>
                </c:pt>
                <c:pt idx="26">
                  <c:v>186</c:v>
                </c:pt>
                <c:pt idx="27">
                  <c:v>238</c:v>
                </c:pt>
                <c:pt idx="28">
                  <c:v>153</c:v>
                </c:pt>
                <c:pt idx="29">
                  <c:v>195</c:v>
                </c:pt>
                <c:pt idx="30">
                  <c:v>113</c:v>
                </c:pt>
                <c:pt idx="31">
                  <c:v>85</c:v>
                </c:pt>
                <c:pt idx="32">
                  <c:v>206</c:v>
                </c:pt>
                <c:pt idx="33">
                  <c:v>125</c:v>
                </c:pt>
                <c:pt idx="34">
                  <c:v>236</c:v>
                </c:pt>
                <c:pt idx="35">
                  <c:v>209</c:v>
                </c:pt>
                <c:pt idx="39">
                  <c:v>134</c:v>
                </c:pt>
                <c:pt idx="40">
                  <c:v>612</c:v>
                </c:pt>
                <c:pt idx="41">
                  <c:v>561</c:v>
                </c:pt>
                <c:pt idx="42">
                  <c:v>241</c:v>
                </c:pt>
                <c:pt idx="43">
                  <c:v>137</c:v>
                </c:pt>
                <c:pt idx="44">
                  <c:v>354</c:v>
                </c:pt>
                <c:pt idx="45">
                  <c:v>270</c:v>
                </c:pt>
                <c:pt idx="46">
                  <c:v>282</c:v>
                </c:pt>
                <c:pt idx="47">
                  <c:v>423</c:v>
                </c:pt>
                <c:pt idx="48">
                  <c:v>277</c:v>
                </c:pt>
                <c:pt idx="49">
                  <c:v>253</c:v>
                </c:pt>
                <c:pt idx="50">
                  <c:v>136</c:v>
                </c:pt>
                <c:pt idx="51">
                  <c:v>133</c:v>
                </c:pt>
                <c:pt idx="52">
                  <c:v>163</c:v>
                </c:pt>
                <c:pt idx="53">
                  <c:v>173</c:v>
                </c:pt>
                <c:pt idx="54">
                  <c:v>134</c:v>
                </c:pt>
                <c:pt idx="55">
                  <c:v>64</c:v>
                </c:pt>
                <c:pt idx="56">
                  <c:v>175</c:v>
                </c:pt>
                <c:pt idx="57">
                  <c:v>130</c:v>
                </c:pt>
                <c:pt idx="58">
                  <c:v>198</c:v>
                </c:pt>
                <c:pt idx="59">
                  <c:v>222</c:v>
                </c:pt>
                <c:pt idx="60">
                  <c:v>203</c:v>
                </c:pt>
                <c:pt idx="61">
                  <c:v>161</c:v>
                </c:pt>
                <c:pt idx="62">
                  <c:v>188</c:v>
                </c:pt>
                <c:pt idx="63">
                  <c:v>183</c:v>
                </c:pt>
                <c:pt idx="64">
                  <c:v>309</c:v>
                </c:pt>
                <c:pt idx="65">
                  <c:v>278</c:v>
                </c:pt>
                <c:pt idx="66">
                  <c:v>224</c:v>
                </c:pt>
                <c:pt idx="67">
                  <c:v>368</c:v>
                </c:pt>
                <c:pt idx="68">
                  <c:v>232</c:v>
                </c:pt>
                <c:pt idx="69">
                  <c:v>519</c:v>
                </c:pt>
              </c:numCache>
            </c:numRef>
          </c:val>
        </c:ser>
        <c:dLbls>
          <c:showLegendKey val="0"/>
          <c:showVal val="0"/>
          <c:showCatName val="0"/>
          <c:showSerName val="0"/>
          <c:showPercent val="0"/>
          <c:showBubbleSize val="0"/>
        </c:dLbls>
        <c:gapWidth val="150"/>
        <c:axId val="78121984"/>
        <c:axId val="78160640"/>
      </c:barChart>
      <c:dateAx>
        <c:axId val="78121984"/>
        <c:scaling>
          <c:orientation val="minMax"/>
        </c:scaling>
        <c:delete val="0"/>
        <c:axPos val="b"/>
        <c:numFmt formatCode="[$-409]mmm\-yy;@" sourceLinked="1"/>
        <c:majorTickMark val="out"/>
        <c:minorTickMark val="none"/>
        <c:tickLblPos val="nextTo"/>
        <c:spPr>
          <a:ln>
            <a:solidFill>
              <a:schemeClr val="bg1"/>
            </a:solidFill>
          </a:ln>
        </c:spPr>
        <c:txPr>
          <a:bodyPr/>
          <a:lstStyle/>
          <a:p>
            <a:pPr>
              <a:defRPr sz="1200"/>
            </a:pPr>
            <a:endParaRPr lang="en-US"/>
          </a:p>
        </c:txPr>
        <c:crossAx val="78160640"/>
        <c:crosses val="autoZero"/>
        <c:auto val="1"/>
        <c:lblOffset val="100"/>
        <c:baseTimeUnit val="months"/>
        <c:majorUnit val="6"/>
        <c:majorTimeUnit val="months"/>
      </c:dateAx>
      <c:valAx>
        <c:axId val="78160640"/>
        <c:scaling>
          <c:orientation val="minMax"/>
        </c:scaling>
        <c:delete val="0"/>
        <c:axPos val="l"/>
        <c:majorGridlines/>
        <c:numFmt formatCode="General" sourceLinked="1"/>
        <c:majorTickMark val="out"/>
        <c:minorTickMark val="none"/>
        <c:tickLblPos val="nextTo"/>
        <c:spPr>
          <a:ln>
            <a:solidFill>
              <a:schemeClr val="bg1"/>
            </a:solidFill>
          </a:ln>
        </c:spPr>
        <c:txPr>
          <a:bodyPr/>
          <a:lstStyle/>
          <a:p>
            <a:pPr>
              <a:defRPr sz="1200"/>
            </a:pPr>
            <a:endParaRPr lang="en-US"/>
          </a:p>
        </c:txPr>
        <c:crossAx val="78121984"/>
        <c:crosses val="autoZero"/>
        <c:crossBetween val="between"/>
      </c:valAx>
      <c:spPr>
        <a:ln>
          <a:solidFill>
            <a:schemeClr val="bg1"/>
          </a:solidFill>
        </a:ln>
      </c:spPr>
    </c:plotArea>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51822926910716"/>
          <c:y val="0.18002949149078029"/>
          <c:w val="0.53338849274929045"/>
          <c:h val="0.68612641289472365"/>
        </c:manualLayout>
      </c:layout>
      <c:barChart>
        <c:barDir val="col"/>
        <c:grouping val="stacked"/>
        <c:varyColors val="0"/>
        <c:ser>
          <c:idx val="5"/>
          <c:order val="0"/>
          <c:tx>
            <c:strRef>
              <c:f>Sheet1!$G$1</c:f>
              <c:strCache>
                <c:ptCount val="1"/>
                <c:pt idx="0">
                  <c:v>United States</c:v>
                </c:pt>
              </c:strCache>
            </c:strRef>
          </c:tx>
          <c:spPr>
            <a:solidFill>
              <a:srgbClr val="FF0000"/>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Sheet1!$G$2:$G$6</c:f>
              <c:numCache>
                <c:formatCode>General</c:formatCode>
                <c:ptCount val="5"/>
                <c:pt idx="0">
                  <c:v>14.452800000000003</c:v>
                </c:pt>
                <c:pt idx="1">
                  <c:v>7.7636000000000003</c:v>
                </c:pt>
                <c:pt idx="2">
                  <c:v>5.3900999999999986</c:v>
                </c:pt>
                <c:pt idx="3">
                  <c:v>5.4459</c:v>
                </c:pt>
                <c:pt idx="4">
                  <c:v>2.2351000000000001</c:v>
                </c:pt>
              </c:numCache>
            </c:numRef>
          </c:val>
          <c:extLst xmlns:c16r2="http://schemas.microsoft.com/office/drawing/2015/06/chart">
            <c:ext xmlns:c16="http://schemas.microsoft.com/office/drawing/2014/chart" uri="{C3380CC4-5D6E-409C-BE32-E72D297353CC}">
              <c16:uniqueId val="{00000000-6AB8-479A-B8B2-88CD57B31D11}"/>
            </c:ext>
          </c:extLst>
        </c:ser>
        <c:ser>
          <c:idx val="6"/>
          <c:order val="1"/>
          <c:tx>
            <c:strRef>
              <c:f>Sheet1!$H$1</c:f>
              <c:strCache>
                <c:ptCount val="1"/>
                <c:pt idx="0">
                  <c:v>China</c:v>
                </c:pt>
              </c:strCache>
            </c:strRef>
          </c:tx>
          <c:spPr>
            <a:solidFill>
              <a:srgbClr val="00B050"/>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Sheet1!$H$2:$H$6</c:f>
              <c:numCache>
                <c:formatCode>General</c:formatCode>
                <c:ptCount val="5"/>
                <c:pt idx="0">
                  <c:v>1.2650899999999998</c:v>
                </c:pt>
                <c:pt idx="1">
                  <c:v>1.4509299999999996</c:v>
                </c:pt>
                <c:pt idx="2">
                  <c:v>1.2215099999999994</c:v>
                </c:pt>
                <c:pt idx="3">
                  <c:v>1.1139299999999996</c:v>
                </c:pt>
                <c:pt idx="4">
                  <c:v>1.4423299999999997</c:v>
                </c:pt>
              </c:numCache>
            </c:numRef>
          </c:val>
          <c:extLst xmlns:c16r2="http://schemas.microsoft.com/office/drawing/2015/06/chart">
            <c:ext xmlns:c16="http://schemas.microsoft.com/office/drawing/2014/chart" uri="{C3380CC4-5D6E-409C-BE32-E72D297353CC}">
              <c16:uniqueId val="{00000001-6AB8-479A-B8B2-88CD57B31D11}"/>
            </c:ext>
          </c:extLst>
        </c:ser>
        <c:ser>
          <c:idx val="7"/>
          <c:order val="2"/>
          <c:tx>
            <c:strRef>
              <c:f>Sheet1!$I$1</c:f>
              <c:strCache>
                <c:ptCount val="1"/>
                <c:pt idx="0">
                  <c:v>Canada</c:v>
                </c:pt>
              </c:strCache>
            </c:strRef>
          </c:tx>
          <c:spPr>
            <a:solidFill>
              <a:srgbClr val="FFFF00"/>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Sheet1!$I$2:$I$6</c:f>
              <c:numCache>
                <c:formatCode>General</c:formatCode>
                <c:ptCount val="5"/>
                <c:pt idx="0">
                  <c:v>1.3082299999999998</c:v>
                </c:pt>
                <c:pt idx="1">
                  <c:v>0.89617999999999998</c:v>
                </c:pt>
                <c:pt idx="2">
                  <c:v>0.54415000000000002</c:v>
                </c:pt>
                <c:pt idx="3">
                  <c:v>0.10323000000000003</c:v>
                </c:pt>
                <c:pt idx="4">
                  <c:v>0.20619000000000001</c:v>
                </c:pt>
              </c:numCache>
            </c:numRef>
          </c:val>
          <c:extLst xmlns:c16r2="http://schemas.microsoft.com/office/drawing/2015/06/chart">
            <c:ext xmlns:c16="http://schemas.microsoft.com/office/drawing/2014/chart" uri="{C3380CC4-5D6E-409C-BE32-E72D297353CC}">
              <c16:uniqueId val="{00000002-6AB8-479A-B8B2-88CD57B31D11}"/>
            </c:ext>
          </c:extLst>
        </c:ser>
        <c:ser>
          <c:idx val="8"/>
          <c:order val="3"/>
          <c:tx>
            <c:strRef>
              <c:f>Sheet1!$J$1</c:f>
              <c:strCache>
                <c:ptCount val="1"/>
                <c:pt idx="0">
                  <c:v>Other Countries</c:v>
                </c:pt>
              </c:strCache>
            </c:strRef>
          </c:tx>
          <c:spPr>
            <a:solidFill>
              <a:schemeClr val="bg1">
                <a:lumMod val="75000"/>
              </a:schemeClr>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Sheet1!$J$2:$J$6</c:f>
              <c:numCache>
                <c:formatCode>General</c:formatCode>
                <c:ptCount val="5"/>
                <c:pt idx="0">
                  <c:v>1.3481470000000004</c:v>
                </c:pt>
                <c:pt idx="1">
                  <c:v>1.5143125000000004</c:v>
                </c:pt>
                <c:pt idx="2">
                  <c:v>1.2681866000000002</c:v>
                </c:pt>
                <c:pt idx="3">
                  <c:v>1.1640959000000004</c:v>
                </c:pt>
                <c:pt idx="4">
                  <c:v>1.4552594999999995</c:v>
                </c:pt>
              </c:numCache>
            </c:numRef>
          </c:val>
          <c:extLst xmlns:c16r2="http://schemas.microsoft.com/office/drawing/2015/06/chart">
            <c:ext xmlns:c16="http://schemas.microsoft.com/office/drawing/2014/chart" uri="{C3380CC4-5D6E-409C-BE32-E72D297353CC}">
              <c16:uniqueId val="{00000003-6AB8-479A-B8B2-88CD57B31D11}"/>
            </c:ext>
          </c:extLst>
        </c:ser>
        <c:ser>
          <c:idx val="0"/>
          <c:order val="4"/>
          <c:tx>
            <c:strRef>
              <c:f>Sheet1!$B$1</c:f>
              <c:strCache>
                <c:ptCount val="1"/>
                <c:pt idx="0">
                  <c:v>Ocean</c:v>
                </c:pt>
              </c:strCache>
            </c:strRef>
          </c:tx>
          <c:spPr>
            <a:solidFill>
              <a:srgbClr val="00B0F0"/>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Sheet1!$B$2:$B$6</c:f>
              <c:numCache>
                <c:formatCode>General</c:formatCode>
                <c:ptCount val="5"/>
                <c:pt idx="0">
                  <c:v>6.9025000000000007</c:v>
                </c:pt>
                <c:pt idx="1">
                  <c:v>7.8122000000000007</c:v>
                </c:pt>
                <c:pt idx="2">
                  <c:v>6.5615000000000006</c:v>
                </c:pt>
                <c:pt idx="3">
                  <c:v>5.9543000000000008</c:v>
                </c:pt>
                <c:pt idx="4">
                  <c:v>7.5668999999999995</c:v>
                </c:pt>
              </c:numCache>
            </c:numRef>
          </c:val>
          <c:extLst xmlns:c16r2="http://schemas.microsoft.com/office/drawing/2015/06/chart">
            <c:ext xmlns:c16="http://schemas.microsoft.com/office/drawing/2014/chart" uri="{C3380CC4-5D6E-409C-BE32-E72D297353CC}">
              <c16:uniqueId val="{00000004-6AB8-479A-B8B2-88CD57B31D11}"/>
            </c:ext>
          </c:extLst>
        </c:ser>
        <c:ser>
          <c:idx val="1"/>
          <c:order val="5"/>
          <c:tx>
            <c:strRef>
              <c:f>Sheet1!$C$1</c:f>
              <c:strCache>
                <c:ptCount val="1"/>
                <c:pt idx="0">
                  <c:v>Land/Vegetation</c:v>
                </c:pt>
              </c:strCache>
            </c:strRef>
          </c:tx>
          <c:spPr>
            <a:solidFill>
              <a:srgbClr val="006C31"/>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Sheet1!$C$2:$C$6</c:f>
              <c:numCache>
                <c:formatCode>General</c:formatCode>
                <c:ptCount val="5"/>
                <c:pt idx="0">
                  <c:v>2.6699199999999998</c:v>
                </c:pt>
                <c:pt idx="1">
                  <c:v>2.8986999999999989</c:v>
                </c:pt>
                <c:pt idx="2">
                  <c:v>2.5313399999999997</c:v>
                </c:pt>
                <c:pt idx="3">
                  <c:v>2.2345000000000002</c:v>
                </c:pt>
                <c:pt idx="4">
                  <c:v>2.7634000000000007</c:v>
                </c:pt>
              </c:numCache>
            </c:numRef>
          </c:val>
          <c:extLst xmlns:c16r2="http://schemas.microsoft.com/office/drawing/2015/06/chart">
            <c:ext xmlns:c16="http://schemas.microsoft.com/office/drawing/2014/chart" uri="{C3380CC4-5D6E-409C-BE32-E72D297353CC}">
              <c16:uniqueId val="{00000005-6AB8-479A-B8B2-88CD57B31D11}"/>
            </c:ext>
          </c:extLst>
        </c:ser>
        <c:ser>
          <c:idx val="2"/>
          <c:order val="6"/>
          <c:tx>
            <c:strRef>
              <c:f>Sheet1!$D$1</c:f>
              <c:strCache>
                <c:ptCount val="1"/>
                <c:pt idx="0">
                  <c:v>Prompt Re-emit</c:v>
                </c:pt>
              </c:strCache>
            </c:strRef>
          </c:tx>
          <c:spPr>
            <a:solidFill>
              <a:srgbClr val="EA08AF"/>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Sheet1!$D$2:$D$6</c:f>
              <c:numCache>
                <c:formatCode>General</c:formatCode>
                <c:ptCount val="5"/>
                <c:pt idx="0">
                  <c:v>1.1532480000000001</c:v>
                </c:pt>
                <c:pt idx="1">
                  <c:v>1.2426129999999997</c:v>
                </c:pt>
                <c:pt idx="2">
                  <c:v>1.062125</c:v>
                </c:pt>
                <c:pt idx="3">
                  <c:v>0.95430099999999973</c:v>
                </c:pt>
                <c:pt idx="4">
                  <c:v>1.1462160000000001</c:v>
                </c:pt>
              </c:numCache>
            </c:numRef>
          </c:val>
          <c:extLst xmlns:c16r2="http://schemas.microsoft.com/office/drawing/2015/06/chart">
            <c:ext xmlns:c16="http://schemas.microsoft.com/office/drawing/2014/chart" uri="{C3380CC4-5D6E-409C-BE32-E72D297353CC}">
              <c16:uniqueId val="{00000006-6AB8-479A-B8B2-88CD57B31D11}"/>
            </c:ext>
          </c:extLst>
        </c:ser>
        <c:ser>
          <c:idx val="3"/>
          <c:order val="7"/>
          <c:tx>
            <c:strRef>
              <c:f>Sheet1!$E$1</c:f>
              <c:strCache>
                <c:ptCount val="1"/>
                <c:pt idx="0">
                  <c:v>Biomass burning</c:v>
                </c:pt>
              </c:strCache>
            </c:strRef>
          </c:tx>
          <c:spPr>
            <a:solidFill>
              <a:srgbClr val="FFC000"/>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Sheet1!$E$2:$E$6</c:f>
              <c:numCache>
                <c:formatCode>General</c:formatCode>
                <c:ptCount val="5"/>
                <c:pt idx="0">
                  <c:v>1.103</c:v>
                </c:pt>
                <c:pt idx="1">
                  <c:v>1.244</c:v>
                </c:pt>
                <c:pt idx="2">
                  <c:v>1.048</c:v>
                </c:pt>
                <c:pt idx="3">
                  <c:v>0.94950000000000001</c:v>
                </c:pt>
                <c:pt idx="4">
                  <c:v>1.2169999999999996</c:v>
                </c:pt>
              </c:numCache>
            </c:numRef>
          </c:val>
          <c:extLst xmlns:c16r2="http://schemas.microsoft.com/office/drawing/2015/06/chart">
            <c:ext xmlns:c16="http://schemas.microsoft.com/office/drawing/2014/chart" uri="{C3380CC4-5D6E-409C-BE32-E72D297353CC}">
              <c16:uniqueId val="{00000007-6AB8-479A-B8B2-88CD57B31D11}"/>
            </c:ext>
          </c:extLst>
        </c:ser>
        <c:ser>
          <c:idx val="4"/>
          <c:order val="8"/>
          <c:tx>
            <c:strRef>
              <c:f>Sheet1!$F$1</c:f>
              <c:strCache>
                <c:ptCount val="1"/>
                <c:pt idx="0">
                  <c:v>Geogenic</c:v>
                </c:pt>
              </c:strCache>
            </c:strRef>
          </c:tx>
          <c:spPr>
            <a:solidFill>
              <a:schemeClr val="bg1">
                <a:lumMod val="50000"/>
              </a:schemeClr>
            </a:solidFill>
            <a:ln>
              <a:solidFill>
                <a:schemeClr val="bg1"/>
              </a:solidFill>
            </a:ln>
          </c:spPr>
          <c:invertIfNegative val="0"/>
          <c:cat>
            <c:strRef>
              <c:f>Sheet1!$A$2:$A$6</c:f>
              <c:strCache>
                <c:ptCount val="5"/>
                <c:pt idx="0">
                  <c:v>Erie</c:v>
                </c:pt>
                <c:pt idx="1">
                  <c:v>Ontario</c:v>
                </c:pt>
                <c:pt idx="2">
                  <c:v>Huron</c:v>
                </c:pt>
                <c:pt idx="3">
                  <c:v>Michigan</c:v>
                </c:pt>
                <c:pt idx="4">
                  <c:v>Superior</c:v>
                </c:pt>
              </c:strCache>
            </c:strRef>
          </c:cat>
          <c:val>
            <c:numRef>
              <c:f>Sheet1!$F$2:$F$6</c:f>
              <c:numCache>
                <c:formatCode>General</c:formatCode>
                <c:ptCount val="5"/>
                <c:pt idx="0">
                  <c:v>1.405999999999999</c:v>
                </c:pt>
                <c:pt idx="1">
                  <c:v>1.5169999999999995</c:v>
                </c:pt>
                <c:pt idx="2">
                  <c:v>1.3149999999999995</c:v>
                </c:pt>
                <c:pt idx="3">
                  <c:v>1.236</c:v>
                </c:pt>
                <c:pt idx="4">
                  <c:v>1.4809999999999997</c:v>
                </c:pt>
              </c:numCache>
            </c:numRef>
          </c:val>
          <c:extLst xmlns:c16r2="http://schemas.microsoft.com/office/drawing/2015/06/chart">
            <c:ext xmlns:c16="http://schemas.microsoft.com/office/drawing/2014/chart" uri="{C3380CC4-5D6E-409C-BE32-E72D297353CC}">
              <c16:uniqueId val="{00000008-6AB8-479A-B8B2-88CD57B31D11}"/>
            </c:ext>
          </c:extLst>
        </c:ser>
        <c:dLbls>
          <c:showLegendKey val="0"/>
          <c:showVal val="0"/>
          <c:showCatName val="0"/>
          <c:showSerName val="0"/>
          <c:showPercent val="0"/>
          <c:showBubbleSize val="0"/>
        </c:dLbls>
        <c:gapWidth val="56"/>
        <c:overlap val="100"/>
        <c:axId val="104837504"/>
        <c:axId val="104839040"/>
      </c:barChart>
      <c:catAx>
        <c:axId val="104837504"/>
        <c:scaling>
          <c:orientation val="minMax"/>
        </c:scaling>
        <c:delete val="0"/>
        <c:axPos val="b"/>
        <c:numFmt formatCode="General" sourceLinked="0"/>
        <c:majorTickMark val="out"/>
        <c:minorTickMark val="none"/>
        <c:tickLblPos val="nextTo"/>
        <c:spPr>
          <a:ln w="25400">
            <a:solidFill>
              <a:schemeClr val="bg1"/>
            </a:solidFill>
          </a:ln>
        </c:spPr>
        <c:txPr>
          <a:bodyPr rot="-1320000"/>
          <a:lstStyle/>
          <a:p>
            <a:pPr>
              <a:defRPr sz="1200"/>
            </a:pPr>
            <a:endParaRPr lang="en-US"/>
          </a:p>
        </c:txPr>
        <c:crossAx val="104839040"/>
        <c:crosses val="autoZero"/>
        <c:auto val="1"/>
        <c:lblAlgn val="ctr"/>
        <c:lblOffset val="100"/>
        <c:tickLblSkip val="1"/>
        <c:noMultiLvlLbl val="0"/>
      </c:catAx>
      <c:valAx>
        <c:axId val="104839040"/>
        <c:scaling>
          <c:orientation val="minMax"/>
        </c:scaling>
        <c:delete val="0"/>
        <c:axPos val="l"/>
        <c:majorGridlines>
          <c:spPr>
            <a:ln w="3175">
              <a:solidFill>
                <a:schemeClr val="bg1"/>
              </a:solidFill>
              <a:prstDash val="dash"/>
            </a:ln>
          </c:spPr>
        </c:majorGridlines>
        <c:numFmt formatCode="General" sourceLinked="1"/>
        <c:majorTickMark val="out"/>
        <c:minorTickMark val="none"/>
        <c:tickLblPos val="nextTo"/>
        <c:spPr>
          <a:ln w="25400">
            <a:solidFill>
              <a:schemeClr val="bg1"/>
            </a:solidFill>
          </a:ln>
        </c:spPr>
        <c:txPr>
          <a:bodyPr/>
          <a:lstStyle/>
          <a:p>
            <a:pPr>
              <a:defRPr sz="1200"/>
            </a:pPr>
            <a:endParaRPr lang="en-US"/>
          </a:p>
        </c:txPr>
        <c:crossAx val="104837504"/>
        <c:crosses val="autoZero"/>
        <c:crossBetween val="between"/>
      </c:valAx>
    </c:plotArea>
    <c:legend>
      <c:legendPos val="r"/>
      <c:layout>
        <c:manualLayout>
          <c:xMode val="edge"/>
          <c:yMode val="edge"/>
          <c:x val="0.67687094007904181"/>
          <c:y val="0.36877976582695543"/>
          <c:w val="0.295821817391209"/>
          <c:h val="0.49467383040194635"/>
        </c:manualLayout>
      </c:layout>
      <c:overlay val="0"/>
      <c:txPr>
        <a:bodyPr/>
        <a:lstStyle/>
        <a:p>
          <a:pPr>
            <a:defRPr sz="1200"/>
          </a:pPr>
          <a:endParaRPr lang="en-US"/>
        </a:p>
      </c:txPr>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bg1"/>
              </a:solidFill>
            </a:ln>
          </c:spPr>
          <c:dLbls>
            <c:dLbl>
              <c:idx val="0"/>
              <c:layout>
                <c:manualLayout>
                  <c:x val="-0.22401735750012391"/>
                  <c:y val="-0.11713882769258165"/>
                </c:manualLayout>
              </c:layout>
              <c:spPr>
                <a:noFill/>
                <a:ln>
                  <a:noFill/>
                </a:ln>
                <a:effectLst/>
              </c:spPr>
              <c:txPr>
                <a:bodyPr/>
                <a:lstStyle/>
                <a:p>
                  <a:pPr>
                    <a:defRPr sz="1600" b="0">
                      <a:solidFill>
                        <a:schemeClr val="bg1"/>
                      </a:solidFill>
                    </a:defRPr>
                  </a:pPr>
                  <a:endParaRPr lang="en-US"/>
                </a:p>
              </c:txPr>
              <c:showLegendKey val="0"/>
              <c:showVal val="0"/>
              <c:showCatName val="1"/>
              <c:showSerName val="0"/>
              <c:showPercent val="1"/>
              <c:showBubbleSize val="0"/>
            </c:dLbl>
            <c:dLbl>
              <c:idx val="1"/>
              <c:delete val="1"/>
            </c:dLbl>
            <c:dLbl>
              <c:idx val="2"/>
              <c:delete val="1"/>
            </c:dLbl>
            <c:dLbl>
              <c:idx val="3"/>
              <c:layout>
                <c:manualLayout>
                  <c:x val="4.9413162977269363E-3"/>
                  <c:y val="9.8904918135654281E-3"/>
                </c:manualLayout>
              </c:layout>
              <c:spPr>
                <a:noFill/>
                <a:ln>
                  <a:noFill/>
                </a:ln>
                <a:effectLst/>
              </c:spPr>
              <c:txPr>
                <a:bodyPr/>
                <a:lstStyle/>
                <a:p>
                  <a:pPr>
                    <a:defRPr sz="1600" b="0">
                      <a:solidFill>
                        <a:schemeClr val="bg1"/>
                      </a:solidFill>
                    </a:defRPr>
                  </a:pPr>
                  <a:endParaRPr lang="en-US"/>
                </a:p>
              </c:txPr>
              <c:showLegendKey val="0"/>
              <c:showVal val="0"/>
              <c:showCatName val="1"/>
              <c:showSerName val="0"/>
              <c:showPercent val="1"/>
              <c:showBubbleSize val="0"/>
            </c:dLbl>
            <c:spPr>
              <a:noFill/>
              <a:ln>
                <a:noFill/>
              </a:ln>
              <a:effectLst/>
            </c:spPr>
            <c:txPr>
              <a:bodyPr/>
              <a:lstStyle/>
              <a:p>
                <a:pPr>
                  <a:defRPr sz="1600">
                    <a:solidFill>
                      <a:schemeClr val="bg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'10 Year Staff'!$B$1:$E$1</c:f>
              <c:strCache>
                <c:ptCount val="4"/>
                <c:pt idx="0">
                  <c:v>Federal</c:v>
                </c:pt>
                <c:pt idx="1">
                  <c:v>Contractors</c:v>
                </c:pt>
                <c:pt idx="2">
                  <c:v>Coop. Institute</c:v>
                </c:pt>
                <c:pt idx="3">
                  <c:v>Post Doc</c:v>
                </c:pt>
              </c:strCache>
            </c:strRef>
          </c:cat>
          <c:val>
            <c:numRef>
              <c:f>'10 Year Staff'!$B$2:$E$2</c:f>
              <c:numCache>
                <c:formatCode>General</c:formatCode>
                <c:ptCount val="4"/>
                <c:pt idx="0">
                  <c:v>48</c:v>
                </c:pt>
                <c:pt idx="1">
                  <c:v>33</c:v>
                </c:pt>
                <c:pt idx="3">
                  <c:v>1</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noFill/>
  </c:spPr>
  <c:txPr>
    <a:bodyPr/>
    <a:lstStyle/>
    <a:p>
      <a:pPr>
        <a:defRPr>
          <a:solidFill>
            <a:schemeClr val="bg1"/>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bg1"/>
              </a:solidFill>
            </a:ln>
          </c:spPr>
          <c:dLbls>
            <c:dLbl>
              <c:idx val="1"/>
              <c:delete val="1"/>
            </c:dLbl>
            <c:dLbl>
              <c:idx val="2"/>
              <c:layout>
                <c:manualLayout>
                  <c:x val="0.1751579755360769"/>
                  <c:y val="0.19191716768343006"/>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600">
                    <a:solidFill>
                      <a:schemeClr val="bg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'10 Year Staff'!$B$1:$E$1</c:f>
              <c:strCache>
                <c:ptCount val="4"/>
                <c:pt idx="0">
                  <c:v>Federal</c:v>
                </c:pt>
                <c:pt idx="1">
                  <c:v>Contractors</c:v>
                </c:pt>
                <c:pt idx="2">
                  <c:v>Coop. Institute</c:v>
                </c:pt>
                <c:pt idx="3">
                  <c:v>Post Doc</c:v>
                </c:pt>
              </c:strCache>
            </c:strRef>
          </c:cat>
          <c:val>
            <c:numRef>
              <c:f>'10 Year Staff'!$B$12:$E$12</c:f>
              <c:numCache>
                <c:formatCode>General</c:formatCode>
                <c:ptCount val="4"/>
                <c:pt idx="0">
                  <c:v>35</c:v>
                </c:pt>
                <c:pt idx="1">
                  <c:v>26</c:v>
                </c:pt>
                <c:pt idx="2">
                  <c:v>14</c:v>
                </c:pt>
                <c:pt idx="3">
                  <c:v>1</c:v>
                </c:pt>
              </c:numCache>
            </c:numRef>
          </c:val>
        </c:ser>
        <c:dLbls>
          <c:showLegendKey val="0"/>
          <c:showVal val="1"/>
          <c:showCatName val="0"/>
          <c:showSerName val="0"/>
          <c:showPercent val="0"/>
          <c:showBubbleSize val="0"/>
          <c:showLeaderLines val="1"/>
        </c:dLbls>
        <c:firstSliceAng val="0"/>
      </c:pieChart>
      <c:spPr>
        <a:noFill/>
        <a:ln w="25400">
          <a:noFill/>
        </a:ln>
      </c:spPr>
    </c:plotArea>
    <c:plotVisOnly val="1"/>
    <c:dispBlanksAs val="zero"/>
    <c:showDLblsOverMax val="0"/>
  </c:chart>
  <c:spPr>
    <a:noFill/>
  </c:spPr>
  <c:txPr>
    <a:bodyPr/>
    <a:lstStyle/>
    <a:p>
      <a:pPr>
        <a:defRPr>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bg1"/>
              </a:solidFill>
            </a:ln>
          </c:spPr>
          <c:dPt>
            <c:idx val="0"/>
            <c:bubble3D val="0"/>
            <c:spPr>
              <a:solidFill>
                <a:schemeClr val="accent1"/>
              </a:solidFill>
              <a:ln w="12700">
                <a:solidFill>
                  <a:schemeClr val="bg1"/>
                </a:solidFill>
              </a:ln>
            </c:spPr>
          </c:dPt>
          <c:dLbls>
            <c:spPr>
              <a:noFill/>
              <a:ln>
                <a:noFill/>
              </a:ln>
              <a:effectLst/>
            </c:spPr>
            <c:txPr>
              <a:bodyPr/>
              <a:lstStyle/>
              <a:p>
                <a:pPr>
                  <a:defRPr sz="16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'Combined Stats'!$A$51:$A$54</c:f>
              <c:strCache>
                <c:ptCount val="4"/>
                <c:pt idx="0">
                  <c:v>PhD</c:v>
                </c:pt>
                <c:pt idx="1">
                  <c:v>Masters</c:v>
                </c:pt>
                <c:pt idx="2">
                  <c:v>Bachelors</c:v>
                </c:pt>
                <c:pt idx="3">
                  <c:v>Other</c:v>
                </c:pt>
              </c:strCache>
            </c:strRef>
          </c:cat>
          <c:val>
            <c:numRef>
              <c:f>'Combined Stats'!$B$51:$B$54</c:f>
              <c:numCache>
                <c:formatCode>General</c:formatCode>
                <c:ptCount val="4"/>
                <c:pt idx="0">
                  <c:v>30</c:v>
                </c:pt>
                <c:pt idx="1">
                  <c:v>15</c:v>
                </c:pt>
                <c:pt idx="2">
                  <c:v>15</c:v>
                </c:pt>
                <c:pt idx="3">
                  <c:v>16</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delete val="1"/>
            </c:dLbl>
            <c:dLbl>
              <c:idx val="2"/>
              <c:delete val="1"/>
            </c:dLbl>
            <c:dLbl>
              <c:idx val="4"/>
              <c:delete val="1"/>
            </c:dLbl>
            <c:spPr>
              <a:noFill/>
              <a:ln>
                <a:noFill/>
              </a:ln>
              <a:effectLst/>
            </c:spPr>
            <c:txPr>
              <a:bodyPr/>
              <a:lstStyle/>
              <a:p>
                <a:pPr>
                  <a:defRPr sz="16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'Combined Stats'!$A$27:$A$31</c:f>
              <c:strCache>
                <c:ptCount val="5"/>
                <c:pt idx="0">
                  <c:v>Management</c:v>
                </c:pt>
                <c:pt idx="1">
                  <c:v>Science</c:v>
                </c:pt>
                <c:pt idx="2">
                  <c:v>IT Support</c:v>
                </c:pt>
                <c:pt idx="3">
                  <c:v>Technical Support</c:v>
                </c:pt>
                <c:pt idx="4">
                  <c:v>Administrative (2 part-time)</c:v>
                </c:pt>
              </c:strCache>
            </c:strRef>
          </c:cat>
          <c:val>
            <c:numRef>
              <c:f>'Combined Stats'!$B$27:$B$31</c:f>
              <c:numCache>
                <c:formatCode>General</c:formatCode>
                <c:ptCount val="5"/>
                <c:pt idx="0">
                  <c:v>5</c:v>
                </c:pt>
                <c:pt idx="1">
                  <c:v>31</c:v>
                </c:pt>
                <c:pt idx="2">
                  <c:v>4</c:v>
                </c:pt>
                <c:pt idx="3">
                  <c:v>26</c:v>
                </c:pt>
                <c:pt idx="4">
                  <c:v>10</c:v>
                </c:pt>
              </c:numCache>
            </c:numRef>
          </c:val>
        </c:ser>
        <c:dLbls>
          <c:showLegendKey val="0"/>
          <c:showVal val="1"/>
          <c:showCatName val="0"/>
          <c:showSerName val="0"/>
          <c:showPercent val="0"/>
          <c:showBubbleSize val="0"/>
          <c:showLeaderLines val="1"/>
        </c:dLbls>
        <c:firstSliceAng val="22"/>
      </c:pieChart>
    </c:plotArea>
    <c:plotVisOnly val="1"/>
    <c:dispBlanksAs val="zero"/>
    <c:showDLblsOverMax val="0"/>
  </c:chart>
  <c:txPr>
    <a:bodyPr/>
    <a:lstStyle/>
    <a:p>
      <a:pPr>
        <a:defRPr>
          <a:solidFill>
            <a:schemeClr val="bg1"/>
          </a:solidFil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05899491921309"/>
          <c:y val="0.17212391214256118"/>
          <c:w val="0.7293546678224857"/>
          <c:h val="0.57458039784500603"/>
        </c:manualLayout>
      </c:layout>
      <c:barChart>
        <c:barDir val="col"/>
        <c:grouping val="stacked"/>
        <c:varyColors val="0"/>
        <c:ser>
          <c:idx val="0"/>
          <c:order val="0"/>
          <c:tx>
            <c:strRef>
              <c:f>'Federal Stats'!$B$15</c:f>
              <c:strCache>
                <c:ptCount val="1"/>
                <c:pt idx="0">
                  <c:v>Men (27)</c:v>
                </c:pt>
              </c:strCache>
            </c:strRef>
          </c:tx>
          <c:spPr>
            <a:solidFill>
              <a:srgbClr val="4F81BD"/>
            </a:solidFill>
            <a:ln w="12700">
              <a:solidFill>
                <a:schemeClr val="bg1"/>
              </a:solidFill>
            </a:ln>
          </c:spPr>
          <c:invertIfNegative val="0"/>
          <c:cat>
            <c:strRef>
              <c:f>'Federal Stats'!$A$16:$A$20</c:f>
              <c:strCache>
                <c:ptCount val="5"/>
                <c:pt idx="0">
                  <c:v>20-29</c:v>
                </c:pt>
                <c:pt idx="1">
                  <c:v>30-39</c:v>
                </c:pt>
                <c:pt idx="2">
                  <c:v>40-49</c:v>
                </c:pt>
                <c:pt idx="3">
                  <c:v>50-59</c:v>
                </c:pt>
                <c:pt idx="4">
                  <c:v>60+</c:v>
                </c:pt>
              </c:strCache>
            </c:strRef>
          </c:cat>
          <c:val>
            <c:numRef>
              <c:f>'Federal Stats'!$B$16:$B$20</c:f>
              <c:numCache>
                <c:formatCode>General</c:formatCode>
                <c:ptCount val="5"/>
                <c:pt idx="0">
                  <c:v>0</c:v>
                </c:pt>
                <c:pt idx="1">
                  <c:v>2</c:v>
                </c:pt>
                <c:pt idx="2">
                  <c:v>6</c:v>
                </c:pt>
                <c:pt idx="3">
                  <c:v>14</c:v>
                </c:pt>
                <c:pt idx="4">
                  <c:v>5</c:v>
                </c:pt>
              </c:numCache>
            </c:numRef>
          </c:val>
        </c:ser>
        <c:ser>
          <c:idx val="1"/>
          <c:order val="1"/>
          <c:tx>
            <c:strRef>
              <c:f>'Federal Stats'!$C$15</c:f>
              <c:strCache>
                <c:ptCount val="1"/>
                <c:pt idx="0">
                  <c:v>Women (8)</c:v>
                </c:pt>
              </c:strCache>
            </c:strRef>
          </c:tx>
          <c:spPr>
            <a:solidFill>
              <a:srgbClr val="9CBC5C"/>
            </a:solidFill>
            <a:ln w="12700">
              <a:solidFill>
                <a:schemeClr val="bg1"/>
              </a:solidFill>
            </a:ln>
          </c:spPr>
          <c:invertIfNegative val="0"/>
          <c:cat>
            <c:strRef>
              <c:f>'Federal Stats'!$A$16:$A$20</c:f>
              <c:strCache>
                <c:ptCount val="5"/>
                <c:pt idx="0">
                  <c:v>20-29</c:v>
                </c:pt>
                <c:pt idx="1">
                  <c:v>30-39</c:v>
                </c:pt>
                <c:pt idx="2">
                  <c:v>40-49</c:v>
                </c:pt>
                <c:pt idx="3">
                  <c:v>50-59</c:v>
                </c:pt>
                <c:pt idx="4">
                  <c:v>60+</c:v>
                </c:pt>
              </c:strCache>
            </c:strRef>
          </c:cat>
          <c:val>
            <c:numRef>
              <c:f>'Federal Stats'!$C$16:$C$20</c:f>
              <c:numCache>
                <c:formatCode>General</c:formatCode>
                <c:ptCount val="5"/>
                <c:pt idx="0">
                  <c:v>0</c:v>
                </c:pt>
                <c:pt idx="1">
                  <c:v>1</c:v>
                </c:pt>
                <c:pt idx="2">
                  <c:v>0</c:v>
                </c:pt>
                <c:pt idx="3">
                  <c:v>7</c:v>
                </c:pt>
                <c:pt idx="4">
                  <c:v>0</c:v>
                </c:pt>
              </c:numCache>
            </c:numRef>
          </c:val>
        </c:ser>
        <c:dLbls>
          <c:showLegendKey val="0"/>
          <c:showVal val="0"/>
          <c:showCatName val="0"/>
          <c:showSerName val="0"/>
          <c:showPercent val="0"/>
          <c:showBubbleSize val="0"/>
        </c:dLbls>
        <c:gapWidth val="150"/>
        <c:overlap val="100"/>
        <c:axId val="83917824"/>
        <c:axId val="83920000"/>
      </c:barChart>
      <c:lineChart>
        <c:grouping val="standard"/>
        <c:varyColors val="0"/>
        <c:ser>
          <c:idx val="2"/>
          <c:order val="2"/>
          <c:tx>
            <c:v>total</c:v>
          </c:tx>
          <c:spPr>
            <a:ln>
              <a:noFill/>
            </a:ln>
          </c:spPr>
          <c:marker>
            <c:symbol val="none"/>
          </c:marker>
          <c:dLbls>
            <c:spPr>
              <a:solidFill>
                <a:srgbClr val="091A4F"/>
              </a:solidFill>
            </c:spPr>
            <c:txPr>
              <a:bodyPr/>
              <a:lstStyle/>
              <a:p>
                <a:pPr>
                  <a:defRPr sz="1600" i="1"/>
                </a:pPr>
                <a:endParaRPr lang="en-US"/>
              </a:p>
            </c:txPr>
            <c:dLblPos val="t"/>
            <c:showLegendKey val="0"/>
            <c:showVal val="1"/>
            <c:showCatName val="0"/>
            <c:showSerName val="0"/>
            <c:showPercent val="0"/>
            <c:showBubbleSize val="0"/>
            <c:showLeaderLines val="0"/>
          </c:dLbls>
          <c:val>
            <c:numRef>
              <c:f>'Federal Stats'!$D$16:$D$20</c:f>
              <c:numCache>
                <c:formatCode>General</c:formatCode>
                <c:ptCount val="5"/>
                <c:pt idx="0">
                  <c:v>0</c:v>
                </c:pt>
                <c:pt idx="1">
                  <c:v>3</c:v>
                </c:pt>
                <c:pt idx="2">
                  <c:v>6</c:v>
                </c:pt>
                <c:pt idx="3">
                  <c:v>21</c:v>
                </c:pt>
                <c:pt idx="4">
                  <c:v>5</c:v>
                </c:pt>
              </c:numCache>
            </c:numRef>
          </c:val>
          <c:smooth val="0"/>
        </c:ser>
        <c:dLbls>
          <c:showLegendKey val="0"/>
          <c:showVal val="0"/>
          <c:showCatName val="0"/>
          <c:showSerName val="0"/>
          <c:showPercent val="0"/>
          <c:showBubbleSize val="0"/>
        </c:dLbls>
        <c:marker val="1"/>
        <c:smooth val="0"/>
        <c:axId val="83917824"/>
        <c:axId val="83920000"/>
      </c:lineChart>
      <c:catAx>
        <c:axId val="83917824"/>
        <c:scaling>
          <c:orientation val="minMax"/>
        </c:scaling>
        <c:delete val="0"/>
        <c:axPos val="b"/>
        <c:title>
          <c:tx>
            <c:rich>
              <a:bodyPr/>
              <a:lstStyle/>
              <a:p>
                <a:pPr>
                  <a:defRPr sz="2000" b="0"/>
                </a:pPr>
                <a:r>
                  <a:rPr lang="en-US" sz="2000" b="0" dirty="0"/>
                  <a:t>Age </a:t>
                </a:r>
                <a:r>
                  <a:rPr lang="en-US" sz="2000" b="0" dirty="0" smtClean="0"/>
                  <a:t>Range</a:t>
                </a:r>
                <a:endParaRPr lang="en-US" sz="2000" b="0" dirty="0"/>
              </a:p>
            </c:rich>
          </c:tx>
          <c:layout>
            <c:manualLayout>
              <c:xMode val="edge"/>
              <c:yMode val="edge"/>
              <c:x val="0.47153290471718556"/>
              <c:y val="0.86710267302113564"/>
            </c:manualLayout>
          </c:layout>
          <c:overlay val="0"/>
          <c:spPr>
            <a:noFill/>
            <a:ln w="25400">
              <a:noFill/>
            </a:ln>
          </c:spPr>
        </c:title>
        <c:numFmt formatCode="General" sourceLinked="1"/>
        <c:majorTickMark val="none"/>
        <c:minorTickMark val="none"/>
        <c:tickLblPos val="nextTo"/>
        <c:txPr>
          <a:bodyPr rot="0" vert="horz"/>
          <a:lstStyle/>
          <a:p>
            <a:pPr>
              <a:defRPr sz="1800"/>
            </a:pPr>
            <a:endParaRPr lang="en-US"/>
          </a:p>
        </c:txPr>
        <c:crossAx val="83920000"/>
        <c:crosses val="autoZero"/>
        <c:auto val="1"/>
        <c:lblAlgn val="ctr"/>
        <c:lblOffset val="100"/>
        <c:noMultiLvlLbl val="0"/>
      </c:catAx>
      <c:valAx>
        <c:axId val="83920000"/>
        <c:scaling>
          <c:orientation val="minMax"/>
        </c:scaling>
        <c:delete val="0"/>
        <c:axPos val="l"/>
        <c:majorGridlines/>
        <c:title>
          <c:tx>
            <c:rich>
              <a:bodyPr rot="-5400000" vert="horz"/>
              <a:lstStyle/>
              <a:p>
                <a:pPr>
                  <a:defRPr sz="2000" b="0"/>
                </a:pPr>
                <a:r>
                  <a:rPr lang="en-US" sz="2000" b="0"/>
                  <a:t>Number of Employees</a:t>
                </a:r>
              </a:p>
            </c:rich>
          </c:tx>
          <c:layout>
            <c:manualLayout>
              <c:xMode val="edge"/>
              <c:yMode val="edge"/>
              <c:x val="4.4438344289532632E-2"/>
              <c:y val="0.26150832297278631"/>
            </c:manualLayout>
          </c:layout>
          <c:overlay val="0"/>
          <c:spPr>
            <a:noFill/>
            <a:ln w="25400">
              <a:noFill/>
            </a:ln>
          </c:spPr>
        </c:title>
        <c:numFmt formatCode="General" sourceLinked="1"/>
        <c:majorTickMark val="none"/>
        <c:minorTickMark val="none"/>
        <c:tickLblPos val="nextTo"/>
        <c:txPr>
          <a:bodyPr rot="0" vert="horz"/>
          <a:lstStyle/>
          <a:p>
            <a:pPr>
              <a:defRPr sz="1800"/>
            </a:pPr>
            <a:endParaRPr lang="en-US"/>
          </a:p>
        </c:txPr>
        <c:crossAx val="83917824"/>
        <c:crosses val="autoZero"/>
        <c:crossBetween val="between"/>
      </c:valAx>
      <c:spPr>
        <a:solidFill>
          <a:srgbClr val="091A4F"/>
        </a:solidFill>
        <a:ln cmpd="sng">
          <a:noFill/>
        </a:ln>
      </c:spPr>
    </c:plotArea>
    <c:legend>
      <c:legendPos val="r"/>
      <c:legendEntry>
        <c:idx val="2"/>
        <c:delete val="1"/>
      </c:legendEntry>
      <c:layout>
        <c:manualLayout>
          <c:xMode val="edge"/>
          <c:yMode val="edge"/>
          <c:x val="0.1970119675407547"/>
          <c:y val="0.21174281668738781"/>
          <c:w val="0.20103409665534924"/>
          <c:h val="0.14438147534189807"/>
        </c:manualLayout>
      </c:layout>
      <c:overlay val="0"/>
      <c:spPr>
        <a:solidFill>
          <a:srgbClr val="091A4F"/>
        </a:solidFill>
        <a:ln>
          <a:solidFill>
            <a:schemeClr val="bg1"/>
          </a:solidFill>
        </a:ln>
      </c:spPr>
      <c:txPr>
        <a:bodyPr/>
        <a:lstStyle/>
        <a:p>
          <a:pPr>
            <a:defRPr sz="1600"/>
          </a:pPr>
          <a:endParaRPr lang="en-US"/>
        </a:p>
      </c:txPr>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1040686477664"/>
          <c:y val="0.23531560546963501"/>
          <c:w val="0.38328031171026244"/>
          <c:h val="0.65763368224390295"/>
        </c:manualLayout>
      </c:layout>
      <c:pieChart>
        <c:varyColors val="1"/>
        <c:ser>
          <c:idx val="0"/>
          <c:order val="0"/>
          <c:spPr>
            <a:ln w="12700">
              <a:solidFill>
                <a:schemeClr val="bg1"/>
              </a:solidFill>
            </a:ln>
          </c:spPr>
          <c:dLbls>
            <c:dLbl>
              <c:idx val="2"/>
              <c:layout>
                <c:manualLayout>
                  <c:x val="1.8455022667621095E-2"/>
                  <c:y val="-6.4438214162623658E-2"/>
                </c:manualLayout>
              </c:layout>
              <c:tx>
                <c:rich>
                  <a:bodyPr/>
                  <a:lstStyle/>
                  <a:p>
                    <a:r>
                      <a:rPr lang="en-US" dirty="0" smtClean="0"/>
                      <a:t>African </a:t>
                    </a:r>
                    <a:r>
                      <a:rPr lang="en-US" dirty="0"/>
                      <a:t>American
3%</a:t>
                    </a:r>
                  </a:p>
                </c:rich>
              </c:tx>
              <c:showLegendKey val="0"/>
              <c:showVal val="0"/>
              <c:showCatName val="1"/>
              <c:showSerName val="0"/>
              <c:showPercent val="1"/>
              <c:showBubbleSize val="0"/>
            </c:dLbl>
            <c:dLbl>
              <c:idx val="3"/>
              <c:layout>
                <c:manualLayout>
                  <c:x val="5.9283529641439472E-2"/>
                  <c:y val="-4.6963069010313102E-3"/>
                </c:manualLayout>
              </c:layout>
              <c:showLegendKey val="0"/>
              <c:showVal val="0"/>
              <c:showCatName val="1"/>
              <c:showSerName val="0"/>
              <c:showPercent val="1"/>
              <c:showBubbleSize val="0"/>
            </c:dLbl>
            <c:dLbl>
              <c:idx val="4"/>
              <c:layout>
                <c:manualLayout>
                  <c:x val="6.5835014424849819E-2"/>
                  <c:y val="5.4282457117102813E-2"/>
                </c:manualLayout>
              </c:layout>
              <c:showLegendKey val="0"/>
              <c:showVal val="0"/>
              <c:showCatName val="1"/>
              <c:showSerName val="0"/>
              <c:showPercent val="1"/>
              <c:showBubbleSize val="0"/>
            </c:dLbl>
            <c:spPr>
              <a:noFill/>
              <a:ln>
                <a:noFill/>
              </a:ln>
              <a:effectLst/>
            </c:spPr>
            <c:txPr>
              <a:bodyPr/>
              <a:lstStyle/>
              <a:p>
                <a:pPr>
                  <a:defRPr sz="1400"/>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'Combined Stats'!$A$3:$A$7</c:f>
              <c:strCache>
                <c:ptCount val="5"/>
                <c:pt idx="0">
                  <c:v>White/Caucasian </c:v>
                </c:pt>
                <c:pt idx="1">
                  <c:v>Asian </c:v>
                </c:pt>
                <c:pt idx="2">
                  <c:v>African American</c:v>
                </c:pt>
                <c:pt idx="3">
                  <c:v>Hispanic </c:v>
                </c:pt>
                <c:pt idx="4">
                  <c:v>Eastern Indian</c:v>
                </c:pt>
              </c:strCache>
            </c:strRef>
          </c:cat>
          <c:val>
            <c:numRef>
              <c:f>'Combined Stats'!$B$3:$B$7</c:f>
              <c:numCache>
                <c:formatCode>General</c:formatCode>
                <c:ptCount val="5"/>
                <c:pt idx="0">
                  <c:v>58</c:v>
                </c:pt>
                <c:pt idx="1">
                  <c:v>14</c:v>
                </c:pt>
                <c:pt idx="2">
                  <c:v>2</c:v>
                </c:pt>
                <c:pt idx="3">
                  <c:v>1</c:v>
                </c:pt>
                <c:pt idx="4">
                  <c:v>1</c:v>
                </c:pt>
              </c:numCache>
            </c:numRef>
          </c:val>
        </c:ser>
        <c:dLbls>
          <c:showLegendKey val="0"/>
          <c:showVal val="0"/>
          <c:showCatName val="0"/>
          <c:showSerName val="0"/>
          <c:showPercent val="0"/>
          <c:showBubbleSize val="0"/>
          <c:showLeaderLines val="1"/>
        </c:dLbls>
        <c:firstSliceAng val="90"/>
      </c:pieChart>
    </c:plotArea>
    <c:plotVisOnly val="1"/>
    <c:dispBlanksAs val="zero"/>
    <c:showDLblsOverMax val="0"/>
  </c:chart>
  <c:txPr>
    <a:bodyPr/>
    <a:lstStyle/>
    <a:p>
      <a:pPr>
        <a:defRPr>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5"/>
          <c:order val="0"/>
          <c:tx>
            <c:v>Base Funds ($K)</c:v>
          </c:tx>
          <c:spPr>
            <a:solidFill>
              <a:srgbClr val="9CBC5C"/>
            </a:solidFill>
            <a:ln w="12700">
              <a:solidFill>
                <a:sysClr val="window" lastClr="FFFFFF"/>
              </a:solidFill>
            </a:ln>
          </c:spPr>
          <c:invertIfNegative val="0"/>
          <c:cat>
            <c:numRef>
              <c:f>Sheet1!$D$4:$Q$4</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Sheet1!$D$5:$Q$5</c:f>
              <c:numCache>
                <c:formatCode>General</c:formatCode>
                <c:ptCount val="14"/>
                <c:pt idx="0">
                  <c:v>4574</c:v>
                </c:pt>
                <c:pt idx="1">
                  <c:v>4435</c:v>
                </c:pt>
                <c:pt idx="2">
                  <c:v>4476</c:v>
                </c:pt>
                <c:pt idx="3">
                  <c:v>3937</c:v>
                </c:pt>
                <c:pt idx="4">
                  <c:v>4083</c:v>
                </c:pt>
                <c:pt idx="5">
                  <c:v>4220</c:v>
                </c:pt>
                <c:pt idx="6">
                  <c:v>4330</c:v>
                </c:pt>
                <c:pt idx="7">
                  <c:v>4431</c:v>
                </c:pt>
                <c:pt idx="8">
                  <c:v>5317</c:v>
                </c:pt>
                <c:pt idx="9">
                  <c:v>5205</c:v>
                </c:pt>
                <c:pt idx="10">
                  <c:v>5452</c:v>
                </c:pt>
                <c:pt idx="11">
                  <c:v>5554</c:v>
                </c:pt>
                <c:pt idx="12">
                  <c:v>5597</c:v>
                </c:pt>
                <c:pt idx="13">
                  <c:v>6018</c:v>
                </c:pt>
              </c:numCache>
            </c:numRef>
          </c:val>
        </c:ser>
        <c:dLbls>
          <c:showLegendKey val="0"/>
          <c:showVal val="0"/>
          <c:showCatName val="0"/>
          <c:showSerName val="0"/>
          <c:showPercent val="0"/>
          <c:showBubbleSize val="0"/>
        </c:dLbls>
        <c:gapWidth val="150"/>
        <c:axId val="78303616"/>
        <c:axId val="78377344"/>
      </c:barChart>
      <c:catAx>
        <c:axId val="78303616"/>
        <c:scaling>
          <c:orientation val="minMax"/>
        </c:scaling>
        <c:delete val="0"/>
        <c:axPos val="b"/>
        <c:numFmt formatCode="General" sourceLinked="1"/>
        <c:majorTickMark val="out"/>
        <c:minorTickMark val="none"/>
        <c:tickLblPos val="nextTo"/>
        <c:txPr>
          <a:bodyPr/>
          <a:lstStyle/>
          <a:p>
            <a:pPr>
              <a:defRPr sz="1400"/>
            </a:pPr>
            <a:endParaRPr lang="en-US"/>
          </a:p>
        </c:txPr>
        <c:crossAx val="78377344"/>
        <c:crosses val="autoZero"/>
        <c:auto val="1"/>
        <c:lblAlgn val="ctr"/>
        <c:lblOffset val="100"/>
        <c:noMultiLvlLbl val="0"/>
      </c:catAx>
      <c:valAx>
        <c:axId val="78377344"/>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78303616"/>
        <c:crosses val="autoZero"/>
        <c:crossBetween val="between"/>
      </c:valAx>
    </c:plotArea>
    <c:plotVisOnly val="1"/>
    <c:dispBlanksAs val="gap"/>
    <c:showDLblsOverMax val="0"/>
  </c:chart>
  <c:txPr>
    <a:bodyPr/>
    <a:lstStyle/>
    <a:p>
      <a:pPr>
        <a:defRPr>
          <a:solidFill>
            <a:schemeClr val="bg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ysClr val="window" lastClr="FFFFFF"/>
              </a:solidFill>
            </a:ln>
          </c:spPr>
          <c:dLbls>
            <c:dLbl>
              <c:idx val="0"/>
              <c:layout>
                <c:manualLayout>
                  <c:x val="-0.19314543068480081"/>
                  <c:y val="0.18640890037998986"/>
                </c:manualLayout>
              </c:layout>
              <c:tx>
                <c:rich>
                  <a:bodyPr/>
                  <a:lstStyle/>
                  <a:p>
                    <a:r>
                      <a:rPr lang="en-US" sz="1600" b="0" dirty="0" smtClean="0">
                        <a:solidFill>
                          <a:schemeClr val="bg1"/>
                        </a:solidFill>
                      </a:rPr>
                      <a:t>Atmospheric Chemistry and Deposition, 30.3%</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1"/>
              <c:layout>
                <c:manualLayout>
                  <c:x val="-6.473196532251653E-2"/>
                  <c:y val="-0.10659203980099502"/>
                </c:manualLayout>
              </c:layout>
              <c:tx>
                <c:rich>
                  <a:bodyPr/>
                  <a:lstStyle/>
                  <a:p>
                    <a:r>
                      <a:rPr lang="en-US" sz="1600" b="0" dirty="0" smtClean="0">
                        <a:solidFill>
                          <a:schemeClr val="bg1"/>
                        </a:solidFill>
                      </a:rPr>
                      <a:t> Atmospheric</a:t>
                    </a:r>
                    <a:r>
                      <a:rPr lang="en-US" sz="1600" b="0" baseline="0" dirty="0" smtClean="0">
                        <a:solidFill>
                          <a:schemeClr val="bg1"/>
                        </a:solidFill>
                      </a:rPr>
                      <a:t> Dispersion and Boundary Layer Characterization, </a:t>
                    </a:r>
                  </a:p>
                  <a:p>
                    <a:r>
                      <a:rPr lang="en-US" sz="1600" b="0" dirty="0" smtClean="0">
                        <a:solidFill>
                          <a:schemeClr val="bg1"/>
                        </a:solidFill>
                      </a:rPr>
                      <a:t>35.4%</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2"/>
              <c:layout>
                <c:manualLayout>
                  <c:x val="0.19062879450674727"/>
                  <c:y val="0.13811395777020416"/>
                </c:manualLayout>
              </c:layout>
              <c:tx>
                <c:rich>
                  <a:bodyPr/>
                  <a:lstStyle/>
                  <a:p>
                    <a:r>
                      <a:rPr lang="en-US" sz="1600" b="0" dirty="0" smtClean="0">
                        <a:solidFill>
                          <a:schemeClr val="bg1"/>
                        </a:solidFill>
                      </a:rPr>
                      <a:t>Climate Observations and Analyses, 34.3%</a:t>
                    </a:r>
                    <a:endParaRPr lang="en-US" b="0" dirty="0">
                      <a:solidFill>
                        <a:schemeClr val="bg1"/>
                      </a:solidFill>
                    </a:endParaRPr>
                  </a:p>
                </c:rich>
              </c:tx>
              <c:showLegendKey val="0"/>
              <c:showVal val="1"/>
              <c:showCatName val="1"/>
              <c:showSerName val="0"/>
              <c:showPercent val="0"/>
              <c:showBubbleSize val="0"/>
            </c:dLbl>
            <c:spPr>
              <a:noFill/>
              <a:ln>
                <a:noFill/>
              </a:ln>
              <a:effectLst/>
            </c:spPr>
            <c:txPr>
              <a:bodyPr/>
              <a:lstStyle/>
              <a:p>
                <a:pPr>
                  <a:defRPr sz="1600" b="0">
                    <a:solidFill>
                      <a:schemeClr val="bg1"/>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'Funding by Program'!$A$3:$A$5</c:f>
              <c:strCache>
                <c:ptCount val="3"/>
                <c:pt idx="0">
                  <c:v>Air Quality</c:v>
                </c:pt>
                <c:pt idx="1">
                  <c:v>Atmospheric Transport/Dispersion/Boundary Layer</c:v>
                </c:pt>
                <c:pt idx="2">
                  <c:v>Climate</c:v>
                </c:pt>
              </c:strCache>
            </c:strRef>
          </c:cat>
          <c:val>
            <c:numRef>
              <c:f>'Funding by Program'!$B$3:$B$5</c:f>
              <c:numCache>
                <c:formatCode>0%</c:formatCode>
                <c:ptCount val="3"/>
                <c:pt idx="0">
                  <c:v>0.3000000000000001</c:v>
                </c:pt>
                <c:pt idx="1">
                  <c:v>0.35000000000000009</c:v>
                </c:pt>
                <c:pt idx="2">
                  <c:v>0.34</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4A448C-7646-4D4C-9B1B-E3A4F4D5586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175C7BB-4FA6-47CA-B52D-F3B2679B54F4}">
      <dgm:prSet phldrT="[Text]"/>
      <dgm:spPr/>
      <dgm:t>
        <a:bodyPr/>
        <a:lstStyle/>
        <a:p>
          <a:r>
            <a:rPr lang="en-US" dirty="0" smtClean="0"/>
            <a:t>ARL</a:t>
          </a:r>
          <a:endParaRPr lang="en-US" dirty="0"/>
        </a:p>
      </dgm:t>
    </dgm:pt>
    <dgm:pt modelId="{C772F5F5-AA93-476A-B693-B6D2497AFA05}" type="parTrans" cxnId="{2B8E9C18-E795-487C-BF67-5EA6E4852AE7}">
      <dgm:prSet/>
      <dgm:spPr/>
      <dgm:t>
        <a:bodyPr/>
        <a:lstStyle/>
        <a:p>
          <a:endParaRPr lang="en-US"/>
        </a:p>
      </dgm:t>
    </dgm:pt>
    <dgm:pt modelId="{0ADE5A32-FB9A-4694-B0C4-657446789060}" type="sibTrans" cxnId="{2B8E9C18-E795-487C-BF67-5EA6E4852AE7}">
      <dgm:prSet/>
      <dgm:spPr/>
      <dgm:t>
        <a:bodyPr/>
        <a:lstStyle/>
        <a:p>
          <a:endParaRPr lang="en-US"/>
        </a:p>
      </dgm:t>
    </dgm:pt>
    <dgm:pt modelId="{94D93D1D-82C9-4C4E-AC47-EB1D9054A984}">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ABFBCAF9-907C-470D-B67A-67B6D409C6E5}" type="parTrans" cxnId="{631BD1FD-0197-416B-904B-4884B913E46C}">
      <dgm:prSet/>
      <dgm:spPr>
        <a:solidFill>
          <a:srgbClr val="92D050"/>
        </a:solidFill>
        <a:ln>
          <a:solidFill>
            <a:schemeClr val="bg1"/>
          </a:solidFill>
        </a:ln>
      </dgm:spPr>
      <dgm:t>
        <a:bodyPr/>
        <a:lstStyle/>
        <a:p>
          <a:endParaRPr lang="en-US"/>
        </a:p>
      </dgm:t>
    </dgm:pt>
    <dgm:pt modelId="{826E58CC-B8E6-4706-9BDC-E6A312F55003}" type="sibTrans" cxnId="{631BD1FD-0197-416B-904B-4884B913E46C}">
      <dgm:prSet/>
      <dgm:spPr/>
      <dgm:t>
        <a:bodyPr/>
        <a:lstStyle/>
        <a:p>
          <a:endParaRPr lang="en-US"/>
        </a:p>
      </dgm:t>
    </dgm:pt>
    <dgm:pt modelId="{7CA2A926-6234-4349-B16F-EE4549A19258}">
      <dgm:prSet phldrT="[Text]"/>
      <dgm:spPr>
        <a:blipFill rotWithShape="0">
          <a:blip xmlns:r="http://schemas.openxmlformats.org/officeDocument/2006/relationships" r:embed="rId2"/>
          <a:stretch>
            <a:fillRect/>
          </a:stretch>
        </a:blipFill>
      </dgm:spPr>
      <dgm:t>
        <a:bodyPr/>
        <a:lstStyle/>
        <a:p>
          <a:r>
            <a:rPr lang="en-US" dirty="0" smtClean="0"/>
            <a:t> </a:t>
          </a:r>
          <a:endParaRPr lang="en-US" dirty="0"/>
        </a:p>
      </dgm:t>
    </dgm:pt>
    <dgm:pt modelId="{680BD98F-7148-4A31-BDBD-259C9354F7DE}" type="parTrans" cxnId="{2BA8633B-01D4-4D81-AE4E-5ACE05358056}">
      <dgm:prSet/>
      <dgm:spPr>
        <a:solidFill>
          <a:srgbClr val="FF0000"/>
        </a:solidFill>
        <a:ln>
          <a:solidFill>
            <a:schemeClr val="bg1"/>
          </a:solidFill>
        </a:ln>
      </dgm:spPr>
      <dgm:t>
        <a:bodyPr/>
        <a:lstStyle/>
        <a:p>
          <a:endParaRPr lang="en-US"/>
        </a:p>
      </dgm:t>
    </dgm:pt>
    <dgm:pt modelId="{9433AA3D-E048-43F1-A0D9-391FC714FBC2}" type="sibTrans" cxnId="{2BA8633B-01D4-4D81-AE4E-5ACE05358056}">
      <dgm:prSet/>
      <dgm:spPr/>
      <dgm:t>
        <a:bodyPr/>
        <a:lstStyle/>
        <a:p>
          <a:endParaRPr lang="en-US"/>
        </a:p>
      </dgm:t>
    </dgm:pt>
    <dgm:pt modelId="{6E03AB02-B406-436F-A44A-00F939734A44}">
      <dgm:prSet phldrT="[Text]"/>
      <dgm:spPr>
        <a:blipFill rotWithShape="0">
          <a:blip xmlns:r="http://schemas.openxmlformats.org/officeDocument/2006/relationships" r:embed="rId3"/>
          <a:stretch>
            <a:fillRect/>
          </a:stretch>
        </a:blipFill>
      </dgm:spPr>
      <dgm:t>
        <a:bodyPr/>
        <a:lstStyle/>
        <a:p>
          <a:r>
            <a:rPr lang="en-US" dirty="0" smtClean="0"/>
            <a:t> </a:t>
          </a:r>
          <a:endParaRPr lang="en-US" dirty="0"/>
        </a:p>
      </dgm:t>
    </dgm:pt>
    <dgm:pt modelId="{A7B59E60-A042-4A96-B33C-99A0C68A88C6}" type="sibTrans" cxnId="{F609CFF8-FB94-462A-866E-212590C3D2D3}">
      <dgm:prSet/>
      <dgm:spPr/>
      <dgm:t>
        <a:bodyPr/>
        <a:lstStyle/>
        <a:p>
          <a:endParaRPr lang="en-US"/>
        </a:p>
      </dgm:t>
    </dgm:pt>
    <dgm:pt modelId="{D6DF6017-9213-47BA-99BB-4085AA69FC70}" type="parTrans" cxnId="{F609CFF8-FB94-462A-866E-212590C3D2D3}">
      <dgm:prSet/>
      <dgm:spPr>
        <a:solidFill>
          <a:srgbClr val="92D050"/>
        </a:solidFill>
        <a:ln>
          <a:solidFill>
            <a:schemeClr val="bg1"/>
          </a:solidFill>
        </a:ln>
      </dgm:spPr>
      <dgm:t>
        <a:bodyPr/>
        <a:lstStyle/>
        <a:p>
          <a:endParaRPr lang="en-US"/>
        </a:p>
      </dgm:t>
    </dgm:pt>
    <dgm:pt modelId="{95CE52C4-836E-4477-8354-755C44CFF7CE}">
      <dgm:prSet phldrT="[Text]"/>
      <dgm:spPr>
        <a:blipFill rotWithShape="0">
          <a:blip xmlns:r="http://schemas.openxmlformats.org/officeDocument/2006/relationships" r:embed="rId4"/>
          <a:stretch>
            <a:fillRect/>
          </a:stretch>
        </a:blipFill>
      </dgm:spPr>
      <dgm:t>
        <a:bodyPr/>
        <a:lstStyle/>
        <a:p>
          <a:r>
            <a:rPr lang="en-US" dirty="0" smtClean="0"/>
            <a:t> </a:t>
          </a:r>
          <a:endParaRPr lang="en-US" dirty="0"/>
        </a:p>
      </dgm:t>
    </dgm:pt>
    <dgm:pt modelId="{8E816FF3-07C0-4780-90DD-D2CE35054E7E}" type="parTrans" cxnId="{8447D634-FAA4-4FA7-911A-4C6F445EAA27}">
      <dgm:prSet/>
      <dgm:spPr>
        <a:solidFill>
          <a:srgbClr val="FF0000"/>
        </a:solidFill>
        <a:ln>
          <a:solidFill>
            <a:schemeClr val="bg1"/>
          </a:solidFill>
        </a:ln>
      </dgm:spPr>
      <dgm:t>
        <a:bodyPr/>
        <a:lstStyle/>
        <a:p>
          <a:endParaRPr lang="en-US"/>
        </a:p>
      </dgm:t>
    </dgm:pt>
    <dgm:pt modelId="{0E51430F-1D41-4E86-88AC-5C2F66E94D34}" type="sibTrans" cxnId="{8447D634-FAA4-4FA7-911A-4C6F445EAA27}">
      <dgm:prSet/>
      <dgm:spPr/>
      <dgm:t>
        <a:bodyPr/>
        <a:lstStyle/>
        <a:p>
          <a:endParaRPr lang="en-US"/>
        </a:p>
      </dgm:t>
    </dgm:pt>
    <dgm:pt modelId="{3684569C-7A1D-4C4C-836B-B71C1471E3FF}">
      <dgm:prSet phldrT="[Text]"/>
      <dgm:spPr>
        <a:blipFill rotWithShape="0">
          <a:blip xmlns:r="http://schemas.openxmlformats.org/officeDocument/2006/relationships" r:embed="rId5"/>
          <a:stretch>
            <a:fillRect/>
          </a:stretch>
        </a:blipFill>
      </dgm:spPr>
      <dgm:t>
        <a:bodyPr/>
        <a:lstStyle/>
        <a:p>
          <a:r>
            <a:rPr lang="en-US" dirty="0" smtClean="0"/>
            <a:t> </a:t>
          </a:r>
          <a:endParaRPr lang="en-US" dirty="0"/>
        </a:p>
      </dgm:t>
    </dgm:pt>
    <dgm:pt modelId="{777ACF5B-5B10-474E-AB5F-F1D6874ED379}" type="parTrans" cxnId="{383FE085-BEBB-42AC-8DA9-8589D2A892FB}">
      <dgm:prSet/>
      <dgm:spPr>
        <a:solidFill>
          <a:srgbClr val="FF0000"/>
        </a:solidFill>
        <a:ln>
          <a:solidFill>
            <a:schemeClr val="bg1"/>
          </a:solidFill>
        </a:ln>
      </dgm:spPr>
      <dgm:t>
        <a:bodyPr/>
        <a:lstStyle/>
        <a:p>
          <a:endParaRPr lang="en-US"/>
        </a:p>
      </dgm:t>
    </dgm:pt>
    <dgm:pt modelId="{BB448EF2-8052-4C38-A9D9-258C22CD3EDC}" type="sibTrans" cxnId="{383FE085-BEBB-42AC-8DA9-8589D2A892FB}">
      <dgm:prSet/>
      <dgm:spPr/>
      <dgm:t>
        <a:bodyPr/>
        <a:lstStyle/>
        <a:p>
          <a:endParaRPr lang="en-US"/>
        </a:p>
      </dgm:t>
    </dgm:pt>
    <dgm:pt modelId="{A96E8230-903A-428B-9614-E5D466E1E473}">
      <dgm:prSet phldrT="[Text]"/>
      <dgm:spPr>
        <a:blipFill rotWithShape="0">
          <a:blip xmlns:r="http://schemas.openxmlformats.org/officeDocument/2006/relationships" r:embed="rId6"/>
          <a:stretch>
            <a:fillRect/>
          </a:stretch>
        </a:blipFill>
      </dgm:spPr>
      <dgm:t>
        <a:bodyPr/>
        <a:lstStyle/>
        <a:p>
          <a:endParaRPr lang="en-US" dirty="0"/>
        </a:p>
      </dgm:t>
    </dgm:pt>
    <dgm:pt modelId="{56ECD631-0142-4501-A40F-368F213AB4F6}" type="parTrans" cxnId="{65A7692A-E5E4-4767-B261-C6084E7D4607}">
      <dgm:prSet/>
      <dgm:spPr>
        <a:solidFill>
          <a:srgbClr val="FF0000"/>
        </a:solidFill>
        <a:ln>
          <a:solidFill>
            <a:schemeClr val="bg1"/>
          </a:solidFill>
        </a:ln>
      </dgm:spPr>
      <dgm:t>
        <a:bodyPr/>
        <a:lstStyle/>
        <a:p>
          <a:endParaRPr lang="en-US"/>
        </a:p>
      </dgm:t>
    </dgm:pt>
    <dgm:pt modelId="{DC921A67-7CEB-406E-BCC7-5EA4A9556D0C}" type="sibTrans" cxnId="{65A7692A-E5E4-4767-B261-C6084E7D4607}">
      <dgm:prSet/>
      <dgm:spPr/>
      <dgm:t>
        <a:bodyPr/>
        <a:lstStyle/>
        <a:p>
          <a:endParaRPr lang="en-US"/>
        </a:p>
      </dgm:t>
    </dgm:pt>
    <dgm:pt modelId="{2973E59C-D71E-4214-B033-D1635FDDD0E3}" type="pres">
      <dgm:prSet presAssocID="{C74A448C-7646-4D4C-9B1B-E3A4F4D5586E}" presName="cycle" presStyleCnt="0">
        <dgm:presLayoutVars>
          <dgm:chMax val="1"/>
          <dgm:dir/>
          <dgm:animLvl val="ctr"/>
          <dgm:resizeHandles val="exact"/>
        </dgm:presLayoutVars>
      </dgm:prSet>
      <dgm:spPr/>
      <dgm:t>
        <a:bodyPr/>
        <a:lstStyle/>
        <a:p>
          <a:endParaRPr lang="en-US"/>
        </a:p>
      </dgm:t>
    </dgm:pt>
    <dgm:pt modelId="{2B67A2FE-3B7E-448B-B7F6-439DA82D9A62}" type="pres">
      <dgm:prSet presAssocID="{7175C7BB-4FA6-47CA-B52D-F3B2679B54F4}" presName="centerShape" presStyleLbl="node0" presStyleIdx="0" presStyleCnt="1"/>
      <dgm:spPr/>
      <dgm:t>
        <a:bodyPr/>
        <a:lstStyle/>
        <a:p>
          <a:endParaRPr lang="en-US"/>
        </a:p>
      </dgm:t>
    </dgm:pt>
    <dgm:pt modelId="{0D3FFA07-8CA5-4383-8650-8B17DB122348}" type="pres">
      <dgm:prSet presAssocID="{ABFBCAF9-907C-470D-B67A-67B6D409C6E5}" presName="parTrans" presStyleLbl="bgSibTrans2D1" presStyleIdx="0" presStyleCnt="6" custScaleX="60785" custLinFactNeighborX="22524" custLinFactNeighborY="3926"/>
      <dgm:spPr/>
      <dgm:t>
        <a:bodyPr/>
        <a:lstStyle/>
        <a:p>
          <a:endParaRPr lang="en-US"/>
        </a:p>
      </dgm:t>
    </dgm:pt>
    <dgm:pt modelId="{CAB67E71-C159-4CF0-AB47-3176B7735A7C}" type="pres">
      <dgm:prSet presAssocID="{94D93D1D-82C9-4C4E-AC47-EB1D9054A984}" presName="node" presStyleLbl="node1" presStyleIdx="0" presStyleCnt="6" custRadScaleRad="102395" custRadScaleInc="-1237">
        <dgm:presLayoutVars>
          <dgm:bulletEnabled val="1"/>
        </dgm:presLayoutVars>
      </dgm:prSet>
      <dgm:spPr/>
      <dgm:t>
        <a:bodyPr/>
        <a:lstStyle/>
        <a:p>
          <a:endParaRPr lang="en-US"/>
        </a:p>
      </dgm:t>
    </dgm:pt>
    <dgm:pt modelId="{A049BCD8-C349-4534-8644-739CDA975EBE}" type="pres">
      <dgm:prSet presAssocID="{D6DF6017-9213-47BA-99BB-4085AA69FC70}" presName="parTrans" presStyleLbl="bgSibTrans2D1" presStyleIdx="1" presStyleCnt="6" custScaleX="56100" custLinFactNeighborX="17540" custLinFactNeighborY="74616"/>
      <dgm:spPr/>
      <dgm:t>
        <a:bodyPr/>
        <a:lstStyle/>
        <a:p>
          <a:endParaRPr lang="en-US"/>
        </a:p>
      </dgm:t>
    </dgm:pt>
    <dgm:pt modelId="{95B64F6E-7D7D-4F3B-AED1-14963D2719CC}" type="pres">
      <dgm:prSet presAssocID="{6E03AB02-B406-436F-A44A-00F939734A44}" presName="node" presStyleLbl="node1" presStyleIdx="1" presStyleCnt="6" custRadScaleRad="103876" custRadScaleInc="-5693">
        <dgm:presLayoutVars>
          <dgm:bulletEnabled val="1"/>
        </dgm:presLayoutVars>
      </dgm:prSet>
      <dgm:spPr/>
      <dgm:t>
        <a:bodyPr/>
        <a:lstStyle/>
        <a:p>
          <a:endParaRPr lang="en-US"/>
        </a:p>
      </dgm:t>
    </dgm:pt>
    <dgm:pt modelId="{67E17C9F-5A94-46A7-9B0E-604FC5562571}" type="pres">
      <dgm:prSet presAssocID="{680BD98F-7148-4A31-BDBD-259C9354F7DE}" presName="parTrans" presStyleLbl="bgSibTrans2D1" presStyleIdx="2" presStyleCnt="6" custAng="11077138" custScaleX="65616" custLinFactNeighborX="-701" custLinFactNeighborY="67835"/>
      <dgm:spPr/>
      <dgm:t>
        <a:bodyPr/>
        <a:lstStyle/>
        <a:p>
          <a:endParaRPr lang="en-US"/>
        </a:p>
      </dgm:t>
    </dgm:pt>
    <dgm:pt modelId="{B760316F-A05C-47B3-8D2D-41A4FAAFA009}" type="pres">
      <dgm:prSet presAssocID="{7CA2A926-6234-4349-B16F-EE4549A19258}" presName="node" presStyleLbl="node1" presStyleIdx="2" presStyleCnt="6">
        <dgm:presLayoutVars>
          <dgm:bulletEnabled val="1"/>
        </dgm:presLayoutVars>
      </dgm:prSet>
      <dgm:spPr/>
      <dgm:t>
        <a:bodyPr/>
        <a:lstStyle/>
        <a:p>
          <a:endParaRPr lang="en-US"/>
        </a:p>
      </dgm:t>
    </dgm:pt>
    <dgm:pt modelId="{B3D65064-B1A9-42D4-9CCF-6CE47C1D5EBE}" type="pres">
      <dgm:prSet presAssocID="{8E816FF3-07C0-4780-90DD-D2CE35054E7E}" presName="parTrans" presStyleLbl="bgSibTrans2D1" presStyleIdx="3" presStyleCnt="6" custAng="10900557" custScaleX="68010" custLinFactNeighborX="-4179" custLinFactNeighborY="60849"/>
      <dgm:spPr/>
      <dgm:t>
        <a:bodyPr/>
        <a:lstStyle/>
        <a:p>
          <a:endParaRPr lang="en-US"/>
        </a:p>
      </dgm:t>
    </dgm:pt>
    <dgm:pt modelId="{62CC7A01-2796-4EE3-B0EE-C2B25E7F5028}" type="pres">
      <dgm:prSet presAssocID="{95CE52C4-836E-4477-8354-755C44CFF7CE}" presName="node" presStyleLbl="node1" presStyleIdx="3" presStyleCnt="6">
        <dgm:presLayoutVars>
          <dgm:bulletEnabled val="1"/>
        </dgm:presLayoutVars>
      </dgm:prSet>
      <dgm:spPr/>
      <dgm:t>
        <a:bodyPr/>
        <a:lstStyle/>
        <a:p>
          <a:endParaRPr lang="en-US"/>
        </a:p>
      </dgm:t>
    </dgm:pt>
    <dgm:pt modelId="{E3EB3E93-643E-451E-AE8B-626C97B65E56}" type="pres">
      <dgm:prSet presAssocID="{777ACF5B-5B10-474E-AB5F-F1D6874ED379}" presName="parTrans" presStyleLbl="bgSibTrans2D1" presStyleIdx="4" presStyleCnt="6" custAng="10668996" custScaleX="59014" custLinFactNeighborX="-21277" custLinFactNeighborY="43380"/>
      <dgm:spPr/>
      <dgm:t>
        <a:bodyPr/>
        <a:lstStyle/>
        <a:p>
          <a:endParaRPr lang="en-US"/>
        </a:p>
      </dgm:t>
    </dgm:pt>
    <dgm:pt modelId="{54E5D84E-E8DD-4AB0-90AE-2E1012D06E2A}" type="pres">
      <dgm:prSet presAssocID="{3684569C-7A1D-4C4C-836B-B71C1471E3FF}" presName="node" presStyleLbl="node1" presStyleIdx="4" presStyleCnt="6" custScaleY="120937">
        <dgm:presLayoutVars>
          <dgm:bulletEnabled val="1"/>
        </dgm:presLayoutVars>
      </dgm:prSet>
      <dgm:spPr/>
      <dgm:t>
        <a:bodyPr/>
        <a:lstStyle/>
        <a:p>
          <a:endParaRPr lang="en-US"/>
        </a:p>
      </dgm:t>
    </dgm:pt>
    <dgm:pt modelId="{A38C19F4-E24D-4763-A30B-B902A29479F9}" type="pres">
      <dgm:prSet presAssocID="{56ECD631-0142-4501-A40F-368F213AB4F6}" presName="parTrans" presStyleLbl="bgSibTrans2D1" presStyleIdx="5" presStyleCnt="6" custAng="10800000" custScaleX="57003" custLinFactNeighborX="-23320" custLinFactNeighborY="5659"/>
      <dgm:spPr/>
      <dgm:t>
        <a:bodyPr/>
        <a:lstStyle/>
        <a:p>
          <a:endParaRPr lang="en-US"/>
        </a:p>
      </dgm:t>
    </dgm:pt>
    <dgm:pt modelId="{E06CB067-B99C-4466-836A-D9ECA53EDE4D}" type="pres">
      <dgm:prSet presAssocID="{A96E8230-903A-428B-9614-E5D466E1E473}" presName="node" presStyleLbl="node1" presStyleIdx="5" presStyleCnt="6">
        <dgm:presLayoutVars>
          <dgm:bulletEnabled val="1"/>
        </dgm:presLayoutVars>
      </dgm:prSet>
      <dgm:spPr/>
      <dgm:t>
        <a:bodyPr/>
        <a:lstStyle/>
        <a:p>
          <a:endParaRPr lang="en-US"/>
        </a:p>
      </dgm:t>
    </dgm:pt>
  </dgm:ptLst>
  <dgm:cxnLst>
    <dgm:cxn modelId="{C3C69248-198E-4500-8BBE-04BEA45CA5B1}" type="presOf" srcId="{95CE52C4-836E-4477-8354-755C44CFF7CE}" destId="{62CC7A01-2796-4EE3-B0EE-C2B25E7F5028}" srcOrd="0" destOrd="0" presId="urn:microsoft.com/office/officeart/2005/8/layout/radial4"/>
    <dgm:cxn modelId="{8C3431C3-1D7E-4198-8782-8C0A4C3155C9}" type="presOf" srcId="{777ACF5B-5B10-474E-AB5F-F1D6874ED379}" destId="{E3EB3E93-643E-451E-AE8B-626C97B65E56}" srcOrd="0" destOrd="0" presId="urn:microsoft.com/office/officeart/2005/8/layout/radial4"/>
    <dgm:cxn modelId="{383FE085-BEBB-42AC-8DA9-8589D2A892FB}" srcId="{7175C7BB-4FA6-47CA-B52D-F3B2679B54F4}" destId="{3684569C-7A1D-4C4C-836B-B71C1471E3FF}" srcOrd="4" destOrd="0" parTransId="{777ACF5B-5B10-474E-AB5F-F1D6874ED379}" sibTransId="{BB448EF2-8052-4C38-A9D9-258C22CD3EDC}"/>
    <dgm:cxn modelId="{3C936006-E797-4D0B-A158-98F308042BD3}" type="presOf" srcId="{7CA2A926-6234-4349-B16F-EE4549A19258}" destId="{B760316F-A05C-47B3-8D2D-41A4FAAFA009}" srcOrd="0" destOrd="0" presId="urn:microsoft.com/office/officeart/2005/8/layout/radial4"/>
    <dgm:cxn modelId="{F609CFF8-FB94-462A-866E-212590C3D2D3}" srcId="{7175C7BB-4FA6-47CA-B52D-F3B2679B54F4}" destId="{6E03AB02-B406-436F-A44A-00F939734A44}" srcOrd="1" destOrd="0" parTransId="{D6DF6017-9213-47BA-99BB-4085AA69FC70}" sibTransId="{A7B59E60-A042-4A96-B33C-99A0C68A88C6}"/>
    <dgm:cxn modelId="{92FEEF25-B5C5-41E4-8027-AFC337318AE0}" type="presOf" srcId="{A96E8230-903A-428B-9614-E5D466E1E473}" destId="{E06CB067-B99C-4466-836A-D9ECA53EDE4D}" srcOrd="0" destOrd="0" presId="urn:microsoft.com/office/officeart/2005/8/layout/radial4"/>
    <dgm:cxn modelId="{BCBACD69-B4EE-4436-828E-5057347EF581}" type="presOf" srcId="{680BD98F-7148-4A31-BDBD-259C9354F7DE}" destId="{67E17C9F-5A94-46A7-9B0E-604FC5562571}" srcOrd="0" destOrd="0" presId="urn:microsoft.com/office/officeart/2005/8/layout/radial4"/>
    <dgm:cxn modelId="{631BD1FD-0197-416B-904B-4884B913E46C}" srcId="{7175C7BB-4FA6-47CA-B52D-F3B2679B54F4}" destId="{94D93D1D-82C9-4C4E-AC47-EB1D9054A984}" srcOrd="0" destOrd="0" parTransId="{ABFBCAF9-907C-470D-B67A-67B6D409C6E5}" sibTransId="{826E58CC-B8E6-4706-9BDC-E6A312F55003}"/>
    <dgm:cxn modelId="{8447D634-FAA4-4FA7-911A-4C6F445EAA27}" srcId="{7175C7BB-4FA6-47CA-B52D-F3B2679B54F4}" destId="{95CE52C4-836E-4477-8354-755C44CFF7CE}" srcOrd="3" destOrd="0" parTransId="{8E816FF3-07C0-4780-90DD-D2CE35054E7E}" sibTransId="{0E51430F-1D41-4E86-88AC-5C2F66E94D34}"/>
    <dgm:cxn modelId="{016BB8B2-4019-454A-9E28-E2E0CB57000A}" type="presOf" srcId="{8E816FF3-07C0-4780-90DD-D2CE35054E7E}" destId="{B3D65064-B1A9-42D4-9CCF-6CE47C1D5EBE}" srcOrd="0" destOrd="0" presId="urn:microsoft.com/office/officeart/2005/8/layout/radial4"/>
    <dgm:cxn modelId="{2BA8633B-01D4-4D81-AE4E-5ACE05358056}" srcId="{7175C7BB-4FA6-47CA-B52D-F3B2679B54F4}" destId="{7CA2A926-6234-4349-B16F-EE4549A19258}" srcOrd="2" destOrd="0" parTransId="{680BD98F-7148-4A31-BDBD-259C9354F7DE}" sibTransId="{9433AA3D-E048-43F1-A0D9-391FC714FBC2}"/>
    <dgm:cxn modelId="{8CA1816A-59D2-4F93-B03A-3290D8AE0AD0}" type="presOf" srcId="{D6DF6017-9213-47BA-99BB-4085AA69FC70}" destId="{A049BCD8-C349-4534-8644-739CDA975EBE}" srcOrd="0" destOrd="0" presId="urn:microsoft.com/office/officeart/2005/8/layout/radial4"/>
    <dgm:cxn modelId="{2B8E9C18-E795-487C-BF67-5EA6E4852AE7}" srcId="{C74A448C-7646-4D4C-9B1B-E3A4F4D5586E}" destId="{7175C7BB-4FA6-47CA-B52D-F3B2679B54F4}" srcOrd="0" destOrd="0" parTransId="{C772F5F5-AA93-476A-B693-B6D2497AFA05}" sibTransId="{0ADE5A32-FB9A-4694-B0C4-657446789060}"/>
    <dgm:cxn modelId="{E1E93E1A-73E8-4C2B-9C9E-D0FFA82E9554}" type="presOf" srcId="{56ECD631-0142-4501-A40F-368F213AB4F6}" destId="{A38C19F4-E24D-4763-A30B-B902A29479F9}" srcOrd="0" destOrd="0" presId="urn:microsoft.com/office/officeart/2005/8/layout/radial4"/>
    <dgm:cxn modelId="{98689E15-FF55-463C-B365-C6AB0CFB31B5}" type="presOf" srcId="{3684569C-7A1D-4C4C-836B-B71C1471E3FF}" destId="{54E5D84E-E8DD-4AB0-90AE-2E1012D06E2A}" srcOrd="0" destOrd="0" presId="urn:microsoft.com/office/officeart/2005/8/layout/radial4"/>
    <dgm:cxn modelId="{D7C48C23-E1CA-41FC-91E8-6D3E72FE38AB}" type="presOf" srcId="{94D93D1D-82C9-4C4E-AC47-EB1D9054A984}" destId="{CAB67E71-C159-4CF0-AB47-3176B7735A7C}" srcOrd="0" destOrd="0" presId="urn:microsoft.com/office/officeart/2005/8/layout/radial4"/>
    <dgm:cxn modelId="{99AFFA15-E085-499A-9AD0-A5223EFB1A6E}" type="presOf" srcId="{7175C7BB-4FA6-47CA-B52D-F3B2679B54F4}" destId="{2B67A2FE-3B7E-448B-B7F6-439DA82D9A62}" srcOrd="0" destOrd="0" presId="urn:microsoft.com/office/officeart/2005/8/layout/radial4"/>
    <dgm:cxn modelId="{E90EA2BD-E97C-4D76-8FDD-3E8A5DB319B2}" type="presOf" srcId="{C74A448C-7646-4D4C-9B1B-E3A4F4D5586E}" destId="{2973E59C-D71E-4214-B033-D1635FDDD0E3}" srcOrd="0" destOrd="0" presId="urn:microsoft.com/office/officeart/2005/8/layout/radial4"/>
    <dgm:cxn modelId="{65A7692A-E5E4-4767-B261-C6084E7D4607}" srcId="{7175C7BB-4FA6-47CA-B52D-F3B2679B54F4}" destId="{A96E8230-903A-428B-9614-E5D466E1E473}" srcOrd="5" destOrd="0" parTransId="{56ECD631-0142-4501-A40F-368F213AB4F6}" sibTransId="{DC921A67-7CEB-406E-BCC7-5EA4A9556D0C}"/>
    <dgm:cxn modelId="{5F674E19-393C-49D2-8DC3-39ADB3FE2027}" type="presOf" srcId="{ABFBCAF9-907C-470D-B67A-67B6D409C6E5}" destId="{0D3FFA07-8CA5-4383-8650-8B17DB122348}" srcOrd="0" destOrd="0" presId="urn:microsoft.com/office/officeart/2005/8/layout/radial4"/>
    <dgm:cxn modelId="{31299305-3B19-45D8-96B1-BCA5F034295F}" type="presOf" srcId="{6E03AB02-B406-436F-A44A-00F939734A44}" destId="{95B64F6E-7D7D-4F3B-AED1-14963D2719CC}" srcOrd="0" destOrd="0" presId="urn:microsoft.com/office/officeart/2005/8/layout/radial4"/>
    <dgm:cxn modelId="{21658EE1-B287-4B01-AD99-4BB24102B6DF}" type="presParOf" srcId="{2973E59C-D71E-4214-B033-D1635FDDD0E3}" destId="{2B67A2FE-3B7E-448B-B7F6-439DA82D9A62}" srcOrd="0" destOrd="0" presId="urn:microsoft.com/office/officeart/2005/8/layout/radial4"/>
    <dgm:cxn modelId="{13EDD85A-4250-4064-9327-56B26929539B}" type="presParOf" srcId="{2973E59C-D71E-4214-B033-D1635FDDD0E3}" destId="{0D3FFA07-8CA5-4383-8650-8B17DB122348}" srcOrd="1" destOrd="0" presId="urn:microsoft.com/office/officeart/2005/8/layout/radial4"/>
    <dgm:cxn modelId="{E6D419AE-E041-4293-B056-E8F7BA44BC85}" type="presParOf" srcId="{2973E59C-D71E-4214-B033-D1635FDDD0E3}" destId="{CAB67E71-C159-4CF0-AB47-3176B7735A7C}" srcOrd="2" destOrd="0" presId="urn:microsoft.com/office/officeart/2005/8/layout/radial4"/>
    <dgm:cxn modelId="{0749EE7F-6C8F-41E3-98AE-E534C16CA34B}" type="presParOf" srcId="{2973E59C-D71E-4214-B033-D1635FDDD0E3}" destId="{A049BCD8-C349-4534-8644-739CDA975EBE}" srcOrd="3" destOrd="0" presId="urn:microsoft.com/office/officeart/2005/8/layout/radial4"/>
    <dgm:cxn modelId="{0B8C1FD1-C312-4D17-84E7-E93A12CC99A9}" type="presParOf" srcId="{2973E59C-D71E-4214-B033-D1635FDDD0E3}" destId="{95B64F6E-7D7D-4F3B-AED1-14963D2719CC}" srcOrd="4" destOrd="0" presId="urn:microsoft.com/office/officeart/2005/8/layout/radial4"/>
    <dgm:cxn modelId="{55F1BECE-4163-41FB-8104-B14477CB8646}" type="presParOf" srcId="{2973E59C-D71E-4214-B033-D1635FDDD0E3}" destId="{67E17C9F-5A94-46A7-9B0E-604FC5562571}" srcOrd="5" destOrd="0" presId="urn:microsoft.com/office/officeart/2005/8/layout/radial4"/>
    <dgm:cxn modelId="{2C65F60D-7C97-4A1D-9AD9-F3DB1526B058}" type="presParOf" srcId="{2973E59C-D71E-4214-B033-D1635FDDD0E3}" destId="{B760316F-A05C-47B3-8D2D-41A4FAAFA009}" srcOrd="6" destOrd="0" presId="urn:microsoft.com/office/officeart/2005/8/layout/radial4"/>
    <dgm:cxn modelId="{F5D6B4FB-BEF8-4F30-9ECF-AE46E899223C}" type="presParOf" srcId="{2973E59C-D71E-4214-B033-D1635FDDD0E3}" destId="{B3D65064-B1A9-42D4-9CCF-6CE47C1D5EBE}" srcOrd="7" destOrd="0" presId="urn:microsoft.com/office/officeart/2005/8/layout/radial4"/>
    <dgm:cxn modelId="{2A8D2D8D-0FA6-4003-8631-73A1D68CE19B}" type="presParOf" srcId="{2973E59C-D71E-4214-B033-D1635FDDD0E3}" destId="{62CC7A01-2796-4EE3-B0EE-C2B25E7F5028}" srcOrd="8" destOrd="0" presId="urn:microsoft.com/office/officeart/2005/8/layout/radial4"/>
    <dgm:cxn modelId="{B198C173-C86E-48B0-8ECA-028EF0D665D8}" type="presParOf" srcId="{2973E59C-D71E-4214-B033-D1635FDDD0E3}" destId="{E3EB3E93-643E-451E-AE8B-626C97B65E56}" srcOrd="9" destOrd="0" presId="urn:microsoft.com/office/officeart/2005/8/layout/radial4"/>
    <dgm:cxn modelId="{53E8B651-3EC9-46A1-AE53-B6130A1146C8}" type="presParOf" srcId="{2973E59C-D71E-4214-B033-D1635FDDD0E3}" destId="{54E5D84E-E8DD-4AB0-90AE-2E1012D06E2A}" srcOrd="10" destOrd="0" presId="urn:microsoft.com/office/officeart/2005/8/layout/radial4"/>
    <dgm:cxn modelId="{0E573C79-5E55-4713-9F57-7614B3F82270}" type="presParOf" srcId="{2973E59C-D71E-4214-B033-D1635FDDD0E3}" destId="{A38C19F4-E24D-4763-A30B-B902A29479F9}" srcOrd="11" destOrd="0" presId="urn:microsoft.com/office/officeart/2005/8/layout/radial4"/>
    <dgm:cxn modelId="{C253ECDC-8B18-47D7-93A5-5FB1AE4EAE9F}" type="presParOf" srcId="{2973E59C-D71E-4214-B033-D1635FDDD0E3}" destId="{E06CB067-B99C-4466-836A-D9ECA53EDE4D}"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7A2FE-3B7E-448B-B7F6-439DA82D9A62}">
      <dsp:nvSpPr>
        <dsp:cNvPr id="0" name=""/>
        <dsp:cNvSpPr/>
      </dsp:nvSpPr>
      <dsp:spPr>
        <a:xfrm>
          <a:off x="2900910" y="2711997"/>
          <a:ext cx="2122979" cy="21229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ARL</a:t>
          </a:r>
          <a:endParaRPr lang="en-US" sz="6500" kern="1200" dirty="0"/>
        </a:p>
      </dsp:txBody>
      <dsp:txXfrm>
        <a:off x="3211813" y="3022900"/>
        <a:ext cx="1501173" cy="1501173"/>
      </dsp:txXfrm>
    </dsp:sp>
    <dsp:sp modelId="{0D3FFA07-8CA5-4383-8650-8B17DB122348}">
      <dsp:nvSpPr>
        <dsp:cNvPr id="0" name=""/>
        <dsp:cNvSpPr/>
      </dsp:nvSpPr>
      <dsp:spPr>
        <a:xfrm rot="10777207">
          <a:off x="1602187" y="3509301"/>
          <a:ext cx="1239559" cy="605049"/>
        </a:xfrm>
        <a:prstGeom prst="leftArrow">
          <a:avLst>
            <a:gd name="adj1" fmla="val 60000"/>
            <a:gd name="adj2" fmla="val 5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CAB67E71-C159-4CF0-AB47-3176B7735A7C}">
      <dsp:nvSpPr>
        <dsp:cNvPr id="0" name=""/>
        <dsp:cNvSpPr/>
      </dsp:nvSpPr>
      <dsp:spPr>
        <a:xfrm>
          <a:off x="0" y="3200397"/>
          <a:ext cx="1486085" cy="118886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dsp:txBody>
      <dsp:txXfrm>
        <a:off x="34821" y="3235218"/>
        <a:ext cx="1416443" cy="1119226"/>
      </dsp:txXfrm>
    </dsp:sp>
    <dsp:sp modelId="{A049BCD8-C349-4534-8644-739CDA975EBE}">
      <dsp:nvSpPr>
        <dsp:cNvPr id="0" name=""/>
        <dsp:cNvSpPr/>
      </dsp:nvSpPr>
      <dsp:spPr>
        <a:xfrm rot="12857526">
          <a:off x="1864359" y="2646213"/>
          <a:ext cx="1209694" cy="605049"/>
        </a:xfrm>
        <a:prstGeom prst="leftArrow">
          <a:avLst>
            <a:gd name="adj1" fmla="val 60000"/>
            <a:gd name="adj2" fmla="val 5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95B64F6E-7D7D-4F3B-AED1-14963D2719CC}">
      <dsp:nvSpPr>
        <dsp:cNvPr id="0" name=""/>
        <dsp:cNvSpPr/>
      </dsp:nvSpPr>
      <dsp:spPr>
        <a:xfrm>
          <a:off x="457196" y="1295392"/>
          <a:ext cx="1486085" cy="1188868"/>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dsp:txBody>
      <dsp:txXfrm>
        <a:off x="492017" y="1330213"/>
        <a:ext cx="1416443" cy="1119226"/>
      </dsp:txXfrm>
    </dsp:sp>
    <dsp:sp modelId="{67E17C9F-5A94-46A7-9B0E-604FC5562571}">
      <dsp:nvSpPr>
        <dsp:cNvPr id="0" name=""/>
        <dsp:cNvSpPr/>
      </dsp:nvSpPr>
      <dsp:spPr>
        <a:xfrm rot="4597138">
          <a:off x="2599708" y="1789698"/>
          <a:ext cx="1337534" cy="605049"/>
        </a:xfrm>
        <a:prstGeom prst="leftArrow">
          <a:avLst>
            <a:gd name="adj1" fmla="val 60000"/>
            <a:gd name="adj2" fmla="val 50000"/>
          </a:avLst>
        </a:prstGeom>
        <a:solidFill>
          <a:srgbClr val="FF0000"/>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B760316F-A05C-47B3-8D2D-41A4FAAFA009}">
      <dsp:nvSpPr>
        <dsp:cNvPr id="0" name=""/>
        <dsp:cNvSpPr/>
      </dsp:nvSpPr>
      <dsp:spPr>
        <a:xfrm>
          <a:off x="2224768" y="118023"/>
          <a:ext cx="1486085" cy="1188868"/>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dsp:txBody>
      <dsp:txXfrm>
        <a:off x="2259589" y="152844"/>
        <a:ext cx="1416443" cy="1119226"/>
      </dsp:txXfrm>
    </dsp:sp>
    <dsp:sp modelId="{B3D65064-B1A9-42D4-9CCF-6CE47C1D5EBE}">
      <dsp:nvSpPr>
        <dsp:cNvPr id="0" name=""/>
        <dsp:cNvSpPr/>
      </dsp:nvSpPr>
      <dsp:spPr>
        <a:xfrm rot="6580557">
          <a:off x="3863680" y="1747429"/>
          <a:ext cx="1386334" cy="605049"/>
        </a:xfrm>
        <a:prstGeom prst="leftArrow">
          <a:avLst>
            <a:gd name="adj1" fmla="val 60000"/>
            <a:gd name="adj2" fmla="val 50000"/>
          </a:avLst>
        </a:prstGeom>
        <a:solidFill>
          <a:srgbClr val="FF0000"/>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62CC7A01-2796-4EE3-B0EE-C2B25E7F5028}">
      <dsp:nvSpPr>
        <dsp:cNvPr id="0" name=""/>
        <dsp:cNvSpPr/>
      </dsp:nvSpPr>
      <dsp:spPr>
        <a:xfrm>
          <a:off x="4213945" y="118023"/>
          <a:ext cx="1486085" cy="1188868"/>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dsp:txBody>
      <dsp:txXfrm>
        <a:off x="4248766" y="152844"/>
        <a:ext cx="1416443" cy="1119226"/>
      </dsp:txXfrm>
    </dsp:sp>
    <dsp:sp modelId="{E3EB3E93-643E-451E-AE8B-626C97B65E56}">
      <dsp:nvSpPr>
        <dsp:cNvPr id="0" name=""/>
        <dsp:cNvSpPr/>
      </dsp:nvSpPr>
      <dsp:spPr>
        <a:xfrm rot="8508996">
          <a:off x="4706510" y="2440691"/>
          <a:ext cx="1202957" cy="605049"/>
        </a:xfrm>
        <a:prstGeom prst="leftArrow">
          <a:avLst>
            <a:gd name="adj1" fmla="val 60000"/>
            <a:gd name="adj2" fmla="val 50000"/>
          </a:avLst>
        </a:prstGeom>
        <a:solidFill>
          <a:srgbClr val="FF0000"/>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54E5D84E-E8DD-4AB0-90AE-2E1012D06E2A}">
      <dsp:nvSpPr>
        <dsp:cNvPr id="0" name=""/>
        <dsp:cNvSpPr/>
      </dsp:nvSpPr>
      <dsp:spPr>
        <a:xfrm>
          <a:off x="5823224" y="1162775"/>
          <a:ext cx="1486085" cy="1437782"/>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dsp:txBody>
      <dsp:txXfrm>
        <a:off x="5865335" y="1204886"/>
        <a:ext cx="1401863" cy="1353560"/>
      </dsp:txXfrm>
    </dsp:sp>
    <dsp:sp modelId="{A38C19F4-E24D-4763-A30B-B902A29479F9}">
      <dsp:nvSpPr>
        <dsp:cNvPr id="0" name=""/>
        <dsp:cNvSpPr/>
      </dsp:nvSpPr>
      <dsp:spPr>
        <a:xfrm rot="10800000">
          <a:off x="5105398" y="3505201"/>
          <a:ext cx="1161965" cy="605049"/>
        </a:xfrm>
        <a:prstGeom prst="leftArrow">
          <a:avLst>
            <a:gd name="adj1" fmla="val 60000"/>
            <a:gd name="adj2" fmla="val 50000"/>
          </a:avLst>
        </a:prstGeom>
        <a:solidFill>
          <a:srgbClr val="FF0000"/>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E06CB067-B99C-4466-836A-D9ECA53EDE4D}">
      <dsp:nvSpPr>
        <dsp:cNvPr id="0" name=""/>
        <dsp:cNvSpPr/>
      </dsp:nvSpPr>
      <dsp:spPr>
        <a:xfrm>
          <a:off x="6437913" y="3179052"/>
          <a:ext cx="1486085" cy="1188868"/>
        </a:xfrm>
        <a:prstGeom prst="roundRect">
          <a:avLst>
            <a:gd name="adj" fmla="val 10000"/>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endParaRPr lang="en-US" sz="6300" kern="1200" dirty="0"/>
        </a:p>
      </dsp:txBody>
      <dsp:txXfrm>
        <a:off x="6472734" y="3213873"/>
        <a:ext cx="1416443" cy="111922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0.50024</cdr:x>
      <cdr:y>0.5034</cdr:y>
    </cdr:from>
    <cdr:to>
      <cdr:x>0.53891</cdr:x>
      <cdr:y>0.55302</cdr:y>
    </cdr:to>
    <cdr:sp macro="" textlink="">
      <cdr:nvSpPr>
        <cdr:cNvPr id="3073" name="Text Box 1"/>
        <cdr:cNvSpPr txBox="1">
          <a:spLocks xmlns:a="http://schemas.openxmlformats.org/drawingml/2006/main" noChangeArrowheads="1"/>
        </cdr:cNvSpPr>
      </cdr:nvSpPr>
      <cdr:spPr bwMode="auto">
        <a:xfrm xmlns:a="http://schemas.openxmlformats.org/drawingml/2006/main">
          <a:off x="3156048" y="1754923"/>
          <a:ext cx="245683" cy="18072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endParaRPr lang="en-US" sz="1000" b="0" i="0" u="none" strike="noStrike" baseline="0">
            <a:solidFill>
              <a:srgbClr val="000000"/>
            </a:solidFill>
            <a:latin typeface="Calibri"/>
          </a:endParaRPr>
        </a:p>
        <a:p xmlns:a="http://schemas.openxmlformats.org/drawingml/2006/main">
          <a:pPr algn="ctr" rtl="0">
            <a:defRPr sz="1000"/>
          </a:pPr>
          <a:endParaRPr lang="en-US" sz="1000" b="0" i="0" u="none" strike="noStrike" baseline="0">
            <a:solidFill>
              <a:srgbClr val="000000"/>
            </a:solidFill>
            <a:latin typeface="Calibri"/>
          </a:endParaRPr>
        </a:p>
      </cdr:txBody>
    </cdr:sp>
  </cdr:relSizeAnchor>
  <cdr:relSizeAnchor xmlns:cdr="http://schemas.openxmlformats.org/drawingml/2006/chartDrawing">
    <cdr:from>
      <cdr:x>0.50024</cdr:x>
      <cdr:y>0.5034</cdr:y>
    </cdr:from>
    <cdr:to>
      <cdr:x>0.533</cdr:x>
      <cdr:y>0.55302</cdr:y>
    </cdr:to>
    <cdr:sp macro="" textlink="">
      <cdr:nvSpPr>
        <cdr:cNvPr id="2050" name="Text Box 2"/>
        <cdr:cNvSpPr txBox="1">
          <a:spLocks xmlns:a="http://schemas.openxmlformats.org/drawingml/2006/main" noChangeArrowheads="1"/>
        </cdr:cNvSpPr>
      </cdr:nvSpPr>
      <cdr:spPr bwMode="auto">
        <a:xfrm xmlns:a="http://schemas.openxmlformats.org/drawingml/2006/main">
          <a:off x="3156048" y="1754923"/>
          <a:ext cx="208364" cy="18072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endParaRPr lang="en-US" sz="1000" b="0" i="0" u="none" strike="noStrike" baseline="0">
            <a:solidFill>
              <a:srgbClr val="000000"/>
            </a:solidFill>
            <a:latin typeface="Calibri"/>
          </a:endParaRPr>
        </a:p>
        <a:p xmlns:a="http://schemas.openxmlformats.org/drawingml/2006/main">
          <a:pPr algn="ctr" rtl="0">
            <a:defRPr sz="1000"/>
          </a:pPr>
          <a:endParaRPr lang="en-US" sz="1000" b="0" i="0" u="none" strike="noStrike" baseline="0">
            <a:solidFill>
              <a:srgbClr val="000000"/>
            </a:solidFill>
            <a:latin typeface="Calibri"/>
          </a:endParaRPr>
        </a:p>
      </cdr:txBody>
    </cdr:sp>
  </cdr:relSizeAnchor>
  <cdr:relSizeAnchor xmlns:cdr="http://schemas.openxmlformats.org/drawingml/2006/chartDrawing">
    <cdr:from>
      <cdr:x>0.50024</cdr:x>
      <cdr:y>0.5034</cdr:y>
    </cdr:from>
    <cdr:to>
      <cdr:x>0.533</cdr:x>
      <cdr:y>0.55302</cdr:y>
    </cdr:to>
    <cdr:sp macro="" textlink="">
      <cdr:nvSpPr>
        <cdr:cNvPr id="2051" name="Text Box 3"/>
        <cdr:cNvSpPr txBox="1">
          <a:spLocks xmlns:a="http://schemas.openxmlformats.org/drawingml/2006/main" noChangeArrowheads="1"/>
        </cdr:cNvSpPr>
      </cdr:nvSpPr>
      <cdr:spPr bwMode="auto">
        <a:xfrm xmlns:a="http://schemas.openxmlformats.org/drawingml/2006/main">
          <a:off x="3156048" y="1754923"/>
          <a:ext cx="208364" cy="18072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0.50024</cdr:x>
      <cdr:y>0.5034</cdr:y>
    </cdr:from>
    <cdr:to>
      <cdr:x>0.533</cdr:x>
      <cdr:y>0.55302</cdr:y>
    </cdr:to>
    <cdr:sp macro="" textlink="">
      <cdr:nvSpPr>
        <cdr:cNvPr id="2052" name="Text Box 4"/>
        <cdr:cNvSpPr txBox="1">
          <a:spLocks xmlns:a="http://schemas.openxmlformats.org/drawingml/2006/main" noChangeArrowheads="1"/>
        </cdr:cNvSpPr>
      </cdr:nvSpPr>
      <cdr:spPr bwMode="auto">
        <a:xfrm xmlns:a="http://schemas.openxmlformats.org/drawingml/2006/main">
          <a:off x="3156048" y="1754923"/>
          <a:ext cx="208364" cy="18072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0.04064</cdr:x>
      <cdr:y>0.7541</cdr:y>
    </cdr:from>
    <cdr:to>
      <cdr:x>0.12309</cdr:x>
      <cdr:y>0.97131</cdr:y>
    </cdr:to>
    <cdr:sp macro="" textlink="">
      <cdr:nvSpPr>
        <cdr:cNvPr id="3" name="TextBox 2"/>
        <cdr:cNvSpPr txBox="1"/>
      </cdr:nvSpPr>
      <cdr:spPr>
        <a:xfrm xmlns:a="http://schemas.openxmlformats.org/drawingml/2006/main">
          <a:off x="262890" y="2804160"/>
          <a:ext cx="533400" cy="8077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0.13208</cdr:x>
      <cdr:y>0.40407</cdr:y>
    </cdr:from>
    <cdr:to>
      <cdr:x>0.45482</cdr:x>
      <cdr:y>0.53327</cdr:y>
    </cdr:to>
    <cdr:sp macro="" textlink="">
      <cdr:nvSpPr>
        <cdr:cNvPr id="2" name="TextBox 1"/>
        <cdr:cNvSpPr txBox="1"/>
      </cdr:nvSpPr>
      <cdr:spPr>
        <a:xfrm xmlns:a="http://schemas.openxmlformats.org/drawingml/2006/main">
          <a:off x="533400" y="1828800"/>
          <a:ext cx="1303421" cy="58477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dirty="0" smtClean="0">
              <a:solidFill>
                <a:schemeClr val="bg1"/>
              </a:solidFill>
            </a:rPr>
            <a:t>Contractors</a:t>
          </a:r>
        </a:p>
        <a:p xmlns:a="http://schemas.openxmlformats.org/drawingml/2006/main">
          <a:pPr algn="ctr"/>
          <a:r>
            <a:rPr lang="en-US" sz="1600" dirty="0" smtClean="0">
              <a:solidFill>
                <a:schemeClr val="bg1"/>
              </a:solidFill>
            </a:rPr>
            <a:t>40%</a:t>
          </a:r>
        </a:p>
      </cdr:txBody>
    </cdr:sp>
  </cdr:relSizeAnchor>
</c:userShapes>
</file>

<file path=ppt/drawings/drawing3.xml><?xml version="1.0" encoding="utf-8"?>
<c:userShapes xmlns:c="http://schemas.openxmlformats.org/drawingml/2006/chart">
  <cdr:relSizeAnchor xmlns:cdr="http://schemas.openxmlformats.org/drawingml/2006/chartDrawing">
    <cdr:from>
      <cdr:x>0.53313</cdr:x>
      <cdr:y>0.68709</cdr:y>
    </cdr:from>
    <cdr:to>
      <cdr:x>0.71803</cdr:x>
      <cdr:y>1</cdr:y>
    </cdr:to>
    <cdr:sp macro="" textlink="">
      <cdr:nvSpPr>
        <cdr:cNvPr id="2" name="TextBox 1"/>
        <cdr:cNvSpPr txBox="1"/>
      </cdr:nvSpPr>
      <cdr:spPr>
        <a:xfrm xmlns:a="http://schemas.openxmlformats.org/drawingml/2006/main">
          <a:off x="2636520" y="273939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EB49A85-0B28-45B1-9D20-E171CAE9CD2E}" type="datetimeFigureOut">
              <a:rPr lang="en-US" smtClean="0"/>
              <a:pPr/>
              <a:t>6/10/2016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DEF730F-8D32-45E1-A5DC-9D53BDD14DFC}" type="slidenum">
              <a:rPr lang="en-US" smtClean="0"/>
              <a:pPr/>
              <a:t>‹#›</a:t>
            </a:fld>
            <a:endParaRPr lang="en-US"/>
          </a:p>
        </p:txBody>
      </p:sp>
    </p:spTree>
    <p:extLst>
      <p:ext uri="{BB962C8B-B14F-4D97-AF65-F5344CB8AC3E}">
        <p14:creationId xmlns:p14="http://schemas.microsoft.com/office/powerpoint/2010/main" val="4118104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959EB94-F5AD-452B-B5FD-14B74BEC6075}" type="datetimeFigureOut">
              <a:rPr lang="en-US" smtClean="0"/>
              <a:pPr/>
              <a:t>6/10/2016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D937EE-F0B7-4AC3-94B7-22809C3A57B5}" type="slidenum">
              <a:rPr lang="en-US" smtClean="0"/>
              <a:pPr/>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inflationdata.com/inflation/Inflation_Rate/HistoricalInflation.asp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1</a:t>
            </a:fld>
            <a:endParaRPr lang="en-US" dirty="0"/>
          </a:p>
        </p:txBody>
      </p:sp>
    </p:spTree>
    <p:extLst>
      <p:ext uri="{BB962C8B-B14F-4D97-AF65-F5344CB8AC3E}">
        <p14:creationId xmlns:p14="http://schemas.microsoft.com/office/powerpoint/2010/main" val="339424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Steven Fine served as ARL Director beginning in 2007.  Starting in 2011, he was often two-hatted, taking on various positions with OAR Headquarters while serving as ARL Director.</a:t>
            </a:r>
          </a:p>
          <a:p>
            <a:endParaRPr lang="en-US" baseline="0" dirty="0" smtClean="0"/>
          </a:p>
          <a:p>
            <a:r>
              <a:rPr lang="en-US" baseline="0" dirty="0" smtClean="0"/>
              <a:t>Early in 2011 Dr. Fine was detailed part-time to NOAA’s Office of Program Planning and Integration (PPI). From PPI he coordinated NOAA’s support of a NOAA Science Advisory Board review of NOAA’s research and development portfolio.  Also in 2011, Dr. Fine served as Acting Deputy Assistant Administrator for Programs and Administration in NOAA Research. In that position, he oversaw budget, policy, planning, evaluation, IT, communications, and other administrative activities. He also oversaw research programs in the areas of climate, Sea Grant, ocean exploration and research, and weather and air quality. Additional short-term assignments included leading NOAA’s  atmospheric dispersion activities in response to the Fukushima nuclear incident; leading the planning for improved hurricane and storm surge forecasting and resilience tools; assisting with the acquisition of a new radar system for NOAA’s hurricane hunter jet; and contributing to the planning for a NOAA-wide integrated mercury assessment project.  In 2013 he became the Deputy Assistant Administrator for Laboratories &amp; Cooperative Institutes as well as the ARL Director.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27365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four locations?</a:t>
            </a:r>
          </a:p>
          <a:p>
            <a:r>
              <a:rPr lang="en-US" dirty="0" smtClean="0"/>
              <a:t>ARL was originally formed to provide meteorological support to other agencies.</a:t>
            </a:r>
          </a:p>
          <a:p>
            <a:r>
              <a:rPr lang="en-US" dirty="0" smtClean="0"/>
              <a:t>The three “field” divisions were created to support the Atomic Energy Commission (predecessor to DOE).</a:t>
            </a:r>
          </a:p>
          <a:p>
            <a:r>
              <a:rPr lang="en-US" dirty="0" smtClean="0"/>
              <a:t>Divisions in Idaho and Nevada still primarily support DOE and are primarily funded by DOE</a:t>
            </a:r>
          </a:p>
          <a:p>
            <a:r>
              <a:rPr lang="en-US" dirty="0" smtClean="0"/>
              <a:t>Specialized meteorological support</a:t>
            </a:r>
          </a:p>
          <a:p>
            <a:r>
              <a:rPr lang="en-US" dirty="0" smtClean="0"/>
              <a:t>Consequence assessments</a:t>
            </a:r>
          </a:p>
          <a:p>
            <a:endParaRPr lang="en-US" dirty="0" smtClean="0"/>
          </a:p>
          <a:p>
            <a:r>
              <a:rPr lang="en-US" dirty="0" smtClean="0"/>
              <a:t>Why OAR?</a:t>
            </a:r>
          </a:p>
          <a:p>
            <a:r>
              <a:rPr lang="en-US" dirty="0" smtClean="0"/>
              <a:t>Federal voice requested</a:t>
            </a:r>
          </a:p>
          <a:p>
            <a:r>
              <a:rPr lang="en-US" dirty="0" smtClean="0"/>
              <a:t>Not a routine weather operation (e.g., national security issues)</a:t>
            </a:r>
          </a:p>
          <a:p>
            <a:r>
              <a:rPr lang="en-US" dirty="0" smtClean="0"/>
              <a:t>Leveraged with other dispersion and boundary layer activities</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5D937EE-F0B7-4AC3-94B7-22809C3A57B5}" type="slidenum">
              <a:rPr lang="en-US" smtClean="0"/>
              <a:pPr/>
              <a:t>12</a:t>
            </a:fld>
            <a:endParaRPr lang="en-US" dirty="0"/>
          </a:p>
        </p:txBody>
      </p:sp>
    </p:spTree>
    <p:extLst>
      <p:ext uri="{BB962C8B-B14F-4D97-AF65-F5344CB8AC3E}">
        <p14:creationId xmlns:p14="http://schemas.microsoft.com/office/powerpoint/2010/main" val="287755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2709" indent="-465887"/>
            <a:r>
              <a:rPr lang="en-US" sz="1600" b="1" dirty="0"/>
              <a:t>Description: </a:t>
            </a:r>
          </a:p>
          <a:p>
            <a:pPr marL="372709" indent="-465887"/>
            <a:r>
              <a:rPr lang="en-US" dirty="0" smtClean="0"/>
              <a:t>Dispersion R&amp;D focuses on the release, transport, and dispersion of harmful materials through the air. Attention is typically on acute events; a limited number of chemical transformations; and a connection to emergency-type responses. Boundary Layer R&amp;D focuses on using state-of-the-art methods, techniques, and tools (and developing new ones as necessary) to better understand </a:t>
            </a:r>
            <a:r>
              <a:rPr lang="en-US" dirty="0"/>
              <a:t>atmospheric boundary layer structure and processes in order to improve prediction of near-surface weather and climate conditions.</a:t>
            </a:r>
          </a:p>
          <a:p>
            <a:endParaRPr lang="en-US" sz="1600" b="1" dirty="0"/>
          </a:p>
          <a:p>
            <a:r>
              <a:rPr lang="en-US" sz="1600" b="1" dirty="0"/>
              <a:t>Research Group: </a:t>
            </a:r>
          </a:p>
          <a:p>
            <a:r>
              <a:rPr lang="en-US" dirty="0"/>
              <a:t>Dispersion and Boundary Layer research is conducted across all ARL divisions</a:t>
            </a:r>
          </a:p>
          <a:p>
            <a:endParaRPr lang="en-US" dirty="0"/>
          </a:p>
          <a:p>
            <a:r>
              <a:rPr lang="en-US" b="1" dirty="0"/>
              <a:t>Objectives:</a:t>
            </a:r>
            <a:endParaRPr lang="en-US" sz="1600" b="1" dirty="0">
              <a:solidFill>
                <a:prstClr val="white"/>
              </a:solidFill>
            </a:endParaRPr>
          </a:p>
          <a:p>
            <a:pPr marL="174708" indent="-174708">
              <a:buFont typeface="Arial" panose="020B0604020202020204" pitchFamily="34" charset="0"/>
              <a:buChar char="•"/>
            </a:pPr>
            <a:r>
              <a:rPr lang="en-US" dirty="0">
                <a:solidFill>
                  <a:prstClr val="white"/>
                </a:solidFill>
              </a:rPr>
              <a:t>Improve the quality and understanding of dispersion predictions and assessments, including estimation of uncertainties</a:t>
            </a:r>
          </a:p>
          <a:p>
            <a:pPr marL="174708" indent="-174708">
              <a:buFont typeface="Arial" panose="020B0604020202020204" pitchFamily="34" charset="0"/>
              <a:buChar char="•"/>
            </a:pPr>
            <a:r>
              <a:rPr lang="en-US" dirty="0">
                <a:solidFill>
                  <a:prstClr val="white"/>
                </a:solidFill>
              </a:rPr>
              <a:t>Improve understanding and modeling of the structure of the planetary boundary layer</a:t>
            </a:r>
          </a:p>
          <a:p>
            <a:pPr marL="174708" indent="-174708">
              <a:buFont typeface="Arial" panose="020B0604020202020204" pitchFamily="34" charset="0"/>
              <a:buChar char="•"/>
            </a:pPr>
            <a:r>
              <a:rPr lang="en-US" dirty="0">
                <a:solidFill>
                  <a:prstClr val="white"/>
                </a:solidFill>
              </a:rPr>
              <a:t>Provide specialized services related to consequence assessment to DOE</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13</a:t>
            </a:fld>
            <a:endParaRPr lang="en-US" dirty="0"/>
          </a:p>
        </p:txBody>
      </p:sp>
    </p:spTree>
    <p:extLst>
      <p:ext uri="{BB962C8B-B14F-4D97-AF65-F5344CB8AC3E}">
        <p14:creationId xmlns:p14="http://schemas.microsoft.com/office/powerpoint/2010/main" val="373619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Description: </a:t>
            </a:r>
          </a:p>
          <a:p>
            <a:r>
              <a:rPr lang="en-US" dirty="0"/>
              <a:t>Atmospheric Chemistry and Deposition R&amp;D considers the emissions, transformation, transport, and fate of important atmospheric pollutants known to have an impact on human health and/or the environment. The focus is typically on specific pollutants that contribute to poor air quality; contribute to ecosystem decline; are associated with many emissions sources; and are significantly influenced by chemical transformations.</a:t>
            </a:r>
          </a:p>
          <a:p>
            <a:endParaRPr lang="en-US" dirty="0"/>
          </a:p>
          <a:p>
            <a:r>
              <a:rPr lang="en-US" b="1" dirty="0"/>
              <a:t>Research Group: </a:t>
            </a:r>
          </a:p>
          <a:p>
            <a:r>
              <a:rPr lang="en-US" dirty="0"/>
              <a:t>Atmospheric Chemistry and Deposition research is conducted in ARL/HQ and ARL/ATDD</a:t>
            </a:r>
          </a:p>
          <a:p>
            <a:endParaRPr lang="en-US" dirty="0"/>
          </a:p>
          <a:p>
            <a:r>
              <a:rPr lang="en-US" b="1" dirty="0"/>
              <a:t>Objectives: </a:t>
            </a:r>
          </a:p>
          <a:p>
            <a:r>
              <a:rPr lang="en-US" dirty="0"/>
              <a:t>Advance scientific understanding and predictive modeling capabilities of the emission, transport, chemical transformation, and air-surface exchange (including deposition and bi-directional processes) of air pollutants that impact human and ecosystem health</a:t>
            </a:r>
          </a:p>
          <a:p>
            <a:endParaRPr lang="en-US" dirty="0"/>
          </a:p>
          <a:p>
            <a:endParaRPr lang="en-US" dirty="0"/>
          </a:p>
          <a:p>
            <a:endParaRPr lang="en-US" dirty="0"/>
          </a:p>
          <a:p>
            <a:r>
              <a:rPr lang="en-US" dirty="0"/>
              <a:t>From Ariel’s R20 Proposal:</a:t>
            </a:r>
          </a:p>
          <a:p>
            <a:r>
              <a:rPr lang="en-US" dirty="0"/>
              <a:t>The research activities described in this proposal directly support NOAA priorities as follows:</a:t>
            </a:r>
          </a:p>
          <a:p>
            <a:r>
              <a:rPr lang="en-US" dirty="0"/>
              <a:t>• NGSP: Weather Ready Nation/ Reduced loss of life, property, and disruption from high-impact events</a:t>
            </a:r>
          </a:p>
          <a:p>
            <a:r>
              <a:rPr lang="en-US" dirty="0"/>
              <a:t>• Five-Year R&amp;D Plan: Weather Ready Nation/ Improved predictive guidance/ Determine the relative merits of different approaches to ensemble generation including multi-model, stochastic physics, and multi-physics.</a:t>
            </a:r>
          </a:p>
          <a:p>
            <a:r>
              <a:rPr lang="en-US" dirty="0"/>
              <a:t>• R2X Announcement of Opportunity:</a:t>
            </a:r>
          </a:p>
          <a:p>
            <a:r>
              <a:rPr lang="en-US" dirty="0"/>
              <a:t>o Decision Support Including Social and Behavioral Science: Introduce or improve predictive guidance and decision support tools</a:t>
            </a:r>
          </a:p>
          <a:p>
            <a:r>
              <a:rPr lang="en-US" dirty="0"/>
              <a:t>o Earth System Forecasting Improvement: Strengthen abilities to assess climate, weather, and non-climate/weather hazard related risks and impacts to communities and ecosystems</a:t>
            </a:r>
          </a:p>
          <a:p>
            <a:r>
              <a:rPr lang="en-US" dirty="0" err="1" smtClean="0"/>
              <a:t>omplete</a:t>
            </a:r>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14</a:t>
            </a:fld>
            <a:endParaRPr lang="en-US" dirty="0"/>
          </a:p>
        </p:txBody>
      </p:sp>
    </p:spTree>
    <p:extLst>
      <p:ext uri="{BB962C8B-B14F-4D97-AF65-F5344CB8AC3E}">
        <p14:creationId xmlns:p14="http://schemas.microsoft.com/office/powerpoint/2010/main" val="1486783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Description: </a:t>
            </a:r>
          </a:p>
          <a:p>
            <a:r>
              <a:rPr lang="en-US" dirty="0"/>
              <a:t>Concentrates on developing reference observing systems to meet climate requirements and analyzing long-term observational datasets and models to understand climate variability and change on diurnal to multi-decadal time scales.</a:t>
            </a:r>
          </a:p>
          <a:p>
            <a:endParaRPr lang="en-US" dirty="0"/>
          </a:p>
          <a:p>
            <a:r>
              <a:rPr lang="en-US" b="1" dirty="0"/>
              <a:t>Research Group: </a:t>
            </a:r>
          </a:p>
          <a:p>
            <a:r>
              <a:rPr lang="en-US" dirty="0"/>
              <a:t>Climate studies are conducted in ARL/HQ and ARL/ATDD</a:t>
            </a:r>
          </a:p>
          <a:p>
            <a:endParaRPr lang="en-US" dirty="0"/>
          </a:p>
          <a:p>
            <a:r>
              <a:rPr lang="en-US" b="1" dirty="0"/>
              <a:t>Objectives:</a:t>
            </a:r>
          </a:p>
          <a:p>
            <a:r>
              <a:rPr lang="en-US" dirty="0"/>
              <a:t>Advance understanding and assessment of climate change through analysis and evaluation of atmospheric observations and models</a:t>
            </a:r>
          </a:p>
          <a:p>
            <a:r>
              <a:rPr lang="en-US" dirty="0"/>
              <a:t>Improve the network of global climate observing system measurements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15</a:t>
            </a:fld>
            <a:endParaRPr lang="en-US" dirty="0"/>
          </a:p>
        </p:txBody>
      </p:sp>
    </p:spTree>
    <p:extLst>
      <p:ext uri="{BB962C8B-B14F-4D97-AF65-F5344CB8AC3E}">
        <p14:creationId xmlns:p14="http://schemas.microsoft.com/office/powerpoint/2010/main" val="320380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16</a:t>
            </a:fld>
            <a:endParaRPr lang="en-US" dirty="0"/>
          </a:p>
        </p:txBody>
      </p:sp>
    </p:spTree>
    <p:extLst>
      <p:ext uri="{BB962C8B-B14F-4D97-AF65-F5344CB8AC3E}">
        <p14:creationId xmlns:p14="http://schemas.microsoft.com/office/powerpoint/2010/main" val="4113197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prstClr val="black"/>
                </a:solidFill>
              </a:rPr>
              <a:t>Key Activity: Atmospheric Transport, Dispersion, &amp; Boundary Layer Objectives</a:t>
            </a:r>
          </a:p>
          <a:p>
            <a:pPr marL="349415" indent="-349415" defTabSz="931774">
              <a:spcBef>
                <a:spcPct val="20000"/>
              </a:spcBef>
              <a:buFont typeface="Arial" panose="020B0604020202020204" pitchFamily="34" charset="0"/>
              <a:buChar char="•"/>
              <a:defRPr/>
            </a:pPr>
            <a:r>
              <a:rPr lang="en-US" sz="2200" dirty="0">
                <a:solidFill>
                  <a:prstClr val="black"/>
                </a:solidFill>
              </a:rPr>
              <a:t>Objectives:</a:t>
            </a:r>
          </a:p>
          <a:p>
            <a:pPr marL="757066" lvl="1" indent="-291179" defTabSz="931774">
              <a:spcBef>
                <a:spcPct val="20000"/>
              </a:spcBef>
              <a:buFont typeface="Arial" panose="020B0604020202020204" pitchFamily="34" charset="0"/>
              <a:buChar char="–"/>
              <a:defRPr/>
            </a:pPr>
            <a:r>
              <a:rPr lang="en-US" sz="1800" dirty="0">
                <a:solidFill>
                  <a:prstClr val="black"/>
                </a:solidFill>
              </a:rPr>
              <a:t>Improve the quality and understanding of dispersion predictions and assessments, including estimation of uncertainties</a:t>
            </a:r>
          </a:p>
          <a:p>
            <a:pPr marL="757066" lvl="1" indent="-291179" defTabSz="931774">
              <a:spcBef>
                <a:spcPct val="20000"/>
              </a:spcBef>
              <a:buFont typeface="Arial" panose="020B0604020202020204" pitchFamily="34" charset="0"/>
              <a:buChar char="–"/>
              <a:defRPr/>
            </a:pPr>
            <a:r>
              <a:rPr lang="en-US" sz="1800" dirty="0">
                <a:solidFill>
                  <a:prstClr val="black"/>
                </a:solidFill>
              </a:rPr>
              <a:t>Improve understanding and modeling of the structure of the planetary boundary layer</a:t>
            </a:r>
          </a:p>
          <a:p>
            <a:pPr marL="757066" lvl="1" indent="-291179" defTabSz="931774">
              <a:spcBef>
                <a:spcPct val="20000"/>
              </a:spcBef>
              <a:buFont typeface="Arial" panose="020B0604020202020204" pitchFamily="34" charset="0"/>
              <a:buChar char="–"/>
              <a:defRPr/>
            </a:pPr>
            <a:r>
              <a:rPr lang="en-US" sz="1800" dirty="0">
                <a:solidFill>
                  <a:prstClr val="black"/>
                </a:solidFill>
              </a:rPr>
              <a:t>Provide specialized services related to consequence assessment to DOE</a:t>
            </a:r>
          </a:p>
          <a:p>
            <a:pPr marL="349415" indent="-349415" defTabSz="931774">
              <a:spcBef>
                <a:spcPct val="20000"/>
              </a:spcBef>
              <a:buFont typeface="Arial" panose="020B0604020202020204" pitchFamily="34" charset="0"/>
              <a:buChar char="•"/>
              <a:defRPr/>
            </a:pPr>
            <a:r>
              <a:rPr lang="en-US" sz="2200" dirty="0">
                <a:solidFill>
                  <a:prstClr val="black"/>
                </a:solidFill>
              </a:rPr>
              <a:t>Ultimate beneficiaries:</a:t>
            </a:r>
          </a:p>
          <a:p>
            <a:pPr marL="757066" lvl="1" indent="-291179" defTabSz="931774">
              <a:spcBef>
                <a:spcPct val="20000"/>
              </a:spcBef>
              <a:buFont typeface="Arial" panose="020B0604020202020204" pitchFamily="34" charset="0"/>
              <a:buChar char="–"/>
              <a:defRPr/>
            </a:pPr>
            <a:r>
              <a:rPr lang="en-US" sz="1800" dirty="0">
                <a:solidFill>
                  <a:prstClr val="black"/>
                </a:solidFill>
              </a:rPr>
              <a:t>National Weather Service (both central and local offices), NOS, Department of Energy, FAA, EPA, NRC, DOD, emergency managers, other forecasting and emergency management agencies around the world, aviation industry</a:t>
            </a:r>
          </a:p>
          <a:p>
            <a:pPr defTabSz="931774">
              <a:defRPr/>
            </a:pPr>
            <a:endParaRPr lang="en-US" dirty="0">
              <a:solidFill>
                <a:prstClr val="black"/>
              </a:solidFill>
            </a:endParaRPr>
          </a:p>
          <a:p>
            <a:pPr defTabSz="931774">
              <a:defRPr/>
            </a:pPr>
            <a:r>
              <a:rPr lang="en-US" b="1" dirty="0">
                <a:solidFill>
                  <a:prstClr val="black"/>
                </a:solidFill>
              </a:rPr>
              <a:t>Key Activity: Atmospheric Transport, Dispersion, &amp; Boundary Layer Deliverables</a:t>
            </a:r>
          </a:p>
          <a:p>
            <a:pPr marL="349415" indent="-349415" defTabSz="931774">
              <a:spcBef>
                <a:spcPct val="20000"/>
              </a:spcBef>
              <a:buFont typeface="Arial" panose="020B0604020202020204" pitchFamily="34" charset="0"/>
              <a:buChar char="•"/>
              <a:defRPr/>
            </a:pPr>
            <a:r>
              <a:rPr lang="en-US" sz="2200" dirty="0">
                <a:solidFill>
                  <a:prstClr val="black"/>
                </a:solidFill>
              </a:rPr>
              <a:t>Major milestones and deliverables:</a:t>
            </a:r>
          </a:p>
          <a:p>
            <a:pPr marL="757066" lvl="1" indent="-291179" defTabSz="931774">
              <a:spcBef>
                <a:spcPct val="20000"/>
              </a:spcBef>
              <a:buFont typeface="Arial" panose="020B0604020202020204" pitchFamily="34" charset="0"/>
              <a:buChar char="–"/>
              <a:defRPr/>
            </a:pPr>
            <a:r>
              <a:rPr lang="en-US" sz="1800" dirty="0">
                <a:solidFill>
                  <a:prstClr val="black"/>
                </a:solidFill>
              </a:rPr>
              <a:t>Complete an interactive radiological interface for dispersion model results integrated with measurement data to provide more accurate plume dispersion estimates. </a:t>
            </a:r>
          </a:p>
          <a:p>
            <a:pPr marL="349415" indent="-349415" defTabSz="931774">
              <a:spcBef>
                <a:spcPct val="20000"/>
              </a:spcBef>
              <a:buFont typeface="Arial" panose="020B0604020202020204" pitchFamily="34" charset="0"/>
              <a:buChar char="•"/>
              <a:defRPr/>
            </a:pPr>
            <a:r>
              <a:rPr lang="en-US" sz="2200" dirty="0">
                <a:solidFill>
                  <a:prstClr val="black"/>
                </a:solidFill>
              </a:rPr>
              <a:t>Key performance measures from FY2015 AOP:</a:t>
            </a:r>
          </a:p>
          <a:p>
            <a:pPr marL="757066" lvl="1" indent="-291179" defTabSz="931774">
              <a:spcBef>
                <a:spcPct val="20000"/>
              </a:spcBef>
              <a:buFont typeface="Arial" panose="020B0604020202020204" pitchFamily="34" charset="0"/>
              <a:buChar char="–"/>
              <a:defRPr/>
            </a:pPr>
            <a:r>
              <a:rPr lang="en-US" sz="1800" dirty="0">
                <a:solidFill>
                  <a:prstClr val="black"/>
                </a:solidFill>
              </a:rPr>
              <a:t>Cumulative number of dispersion and air quality prediction system updates made available to NWS</a:t>
            </a:r>
          </a:p>
          <a:p>
            <a:pPr marL="349415" indent="-349415" defTabSz="931774">
              <a:spcBef>
                <a:spcPct val="20000"/>
              </a:spcBef>
              <a:buFont typeface="Arial" panose="020B0604020202020204" pitchFamily="34" charset="0"/>
              <a:buChar char="•"/>
              <a:defRPr/>
            </a:pPr>
            <a:r>
              <a:rPr lang="en-US" sz="2200" dirty="0">
                <a:solidFill>
                  <a:prstClr val="black"/>
                </a:solidFill>
              </a:rPr>
              <a:t>Most significant finding/impact within the past two years:</a:t>
            </a:r>
          </a:p>
          <a:p>
            <a:pPr marL="757066" lvl="1" indent="-291179" defTabSz="931774">
              <a:spcBef>
                <a:spcPct val="20000"/>
              </a:spcBef>
              <a:buFont typeface="Arial" panose="020B0604020202020204" pitchFamily="34" charset="0"/>
              <a:buChar char="–"/>
              <a:defRPr/>
            </a:pPr>
            <a:r>
              <a:rPr lang="en-US" sz="1800" dirty="0">
                <a:solidFill>
                  <a:prstClr val="black"/>
                </a:solidFill>
              </a:rPr>
              <a:t>Improved HYSPLIT simulation of radiation transport based on lessons learned from the response to Fukushima accident</a:t>
            </a:r>
          </a:p>
          <a:p>
            <a:pPr marL="757066" lvl="1" indent="-291179" defTabSz="931774">
              <a:spcBef>
                <a:spcPct val="20000"/>
              </a:spcBef>
              <a:buFont typeface="Arial" panose="020B0604020202020204" pitchFamily="34" charset="0"/>
              <a:buChar char="–"/>
              <a:defRPr/>
            </a:pPr>
            <a:r>
              <a:rPr lang="en-US" sz="1800" dirty="0">
                <a:solidFill>
                  <a:prstClr val="black"/>
                </a:solidFill>
              </a:rPr>
              <a:t>Successfully transitioned a new web-based dispersion modeling system (ALOHA/HYSPLIT) to NOAA operations</a:t>
            </a:r>
          </a:p>
          <a:p>
            <a:pPr marL="757066" lvl="1" indent="-291179" defTabSz="931774">
              <a:spcBef>
                <a:spcPct val="20000"/>
              </a:spcBef>
              <a:buFont typeface="Arial" panose="020B0604020202020204" pitchFamily="34" charset="0"/>
              <a:buChar char="–"/>
              <a:defRPr/>
            </a:pPr>
            <a:r>
              <a:rPr lang="en-US" sz="1800" dirty="0">
                <a:solidFill>
                  <a:prstClr val="black"/>
                </a:solidFill>
              </a:rPr>
              <a:t>Provided important HYSPLIT contribution to radionuclide backtracking capability for the Comprehensive Test Ban Treaty Organization</a:t>
            </a:r>
          </a:p>
          <a:p>
            <a:pPr marL="757066" lvl="1" indent="-291179" defTabSz="931774">
              <a:spcBef>
                <a:spcPct val="20000"/>
              </a:spcBef>
              <a:buFont typeface="Arial" panose="020B0604020202020204" pitchFamily="34" charset="0"/>
              <a:buChar char="–"/>
              <a:defRPr/>
            </a:pPr>
            <a:r>
              <a:rPr lang="en-US" sz="1800" dirty="0">
                <a:solidFill>
                  <a:prstClr val="black"/>
                </a:solidFill>
              </a:rPr>
              <a:t>Collected new dispersion data using modern technologies that will improve dispersion modeling</a:t>
            </a:r>
          </a:p>
          <a:p>
            <a:pPr marL="757066" lvl="1" indent="-291179" defTabSz="931774">
              <a:spcBef>
                <a:spcPct val="20000"/>
              </a:spcBef>
              <a:buFont typeface="Arial" panose="020B0604020202020204" pitchFamily="34" charset="0"/>
              <a:buChar char="–"/>
              <a:defRPr/>
            </a:pPr>
            <a:r>
              <a:rPr lang="en-US" sz="1800" dirty="0">
                <a:solidFill>
                  <a:prstClr val="black"/>
                </a:solidFill>
              </a:rPr>
              <a:t>FRD’s </a:t>
            </a:r>
            <a:r>
              <a:rPr lang="en-US" sz="1800" dirty="0" err="1">
                <a:solidFill>
                  <a:prstClr val="black"/>
                </a:solidFill>
              </a:rPr>
              <a:t>HyRad</a:t>
            </a:r>
            <a:r>
              <a:rPr lang="en-US" sz="1800" dirty="0">
                <a:solidFill>
                  <a:prstClr val="black"/>
                </a:solidFill>
              </a:rPr>
              <a:t> was significantly improved to assist the INL and other DOE facilities with emergency response functions</a:t>
            </a:r>
          </a:p>
          <a:p>
            <a:pPr marL="757066" lvl="1" indent="-291179" defTabSz="931774">
              <a:spcBef>
                <a:spcPct val="20000"/>
              </a:spcBef>
              <a:buFont typeface="Arial" panose="020B0604020202020204" pitchFamily="34" charset="0"/>
              <a:buChar char="–"/>
              <a:defRPr/>
            </a:pPr>
            <a:endParaRPr lang="en-US" sz="1800" dirty="0">
              <a:solidFill>
                <a:prstClr val="black"/>
              </a:solidFill>
            </a:endParaRPr>
          </a:p>
          <a:p>
            <a:pPr defTabSz="931774">
              <a:spcBef>
                <a:spcPct val="20000"/>
              </a:spcBef>
              <a:defRPr/>
            </a:pPr>
            <a:r>
              <a:rPr lang="en-US" sz="1800" b="1" dirty="0">
                <a:solidFill>
                  <a:prstClr val="black"/>
                </a:solidFill>
              </a:rPr>
              <a:t>Key Activity: Atmospheric Chemistry &amp; Deposition </a:t>
            </a:r>
          </a:p>
          <a:p>
            <a:pPr marL="349415" indent="-349415" defTabSz="931774">
              <a:spcBef>
                <a:spcPct val="20000"/>
              </a:spcBef>
              <a:buFont typeface="Arial" panose="020B0604020202020204" pitchFamily="34" charset="0"/>
              <a:buChar char="•"/>
              <a:defRPr/>
            </a:pPr>
            <a:r>
              <a:rPr lang="en-US" sz="2200" dirty="0">
                <a:solidFill>
                  <a:prstClr val="black"/>
                </a:solidFill>
              </a:rPr>
              <a:t>Objectives:</a:t>
            </a:r>
          </a:p>
          <a:p>
            <a:pPr marL="757066" lvl="1" indent="-291179" defTabSz="931774">
              <a:spcBef>
                <a:spcPct val="20000"/>
              </a:spcBef>
              <a:buFont typeface="Arial" panose="020B0604020202020204" pitchFamily="34" charset="0"/>
              <a:buChar char="–"/>
              <a:defRPr/>
            </a:pPr>
            <a:r>
              <a:rPr lang="en-US" sz="1800" dirty="0">
                <a:solidFill>
                  <a:prstClr val="black"/>
                </a:solidFill>
              </a:rPr>
              <a:t>Advance scientific understanding and predictive modeling capabilities of the emission, transport, chemical transformation, and air-surface exchange (including deposition and bi-directional processes) of air pollutants that impact human and ecosystem health</a:t>
            </a:r>
          </a:p>
          <a:p>
            <a:pPr marL="349415" lvl="1" indent="-349415" defTabSz="931774">
              <a:spcBef>
                <a:spcPct val="20000"/>
              </a:spcBef>
              <a:buFont typeface="Arial" panose="020B0604020202020204" pitchFamily="34" charset="0"/>
              <a:buChar char="•"/>
              <a:defRPr/>
            </a:pPr>
            <a:r>
              <a:rPr lang="en-US" sz="2200" dirty="0">
                <a:solidFill>
                  <a:prstClr val="black"/>
                </a:solidFill>
              </a:rPr>
              <a:t>Ultimate beneficiary:</a:t>
            </a:r>
          </a:p>
          <a:p>
            <a:pPr marL="757066" lvl="1" indent="-291179" defTabSz="931774">
              <a:spcBef>
                <a:spcPct val="20000"/>
              </a:spcBef>
              <a:buFont typeface="Arial" panose="020B0604020202020204" pitchFamily="34" charset="0"/>
              <a:buChar char="–"/>
              <a:defRPr/>
            </a:pPr>
            <a:r>
              <a:rPr lang="en-US" sz="1800" dirty="0">
                <a:solidFill>
                  <a:prstClr val="black"/>
                </a:solidFill>
              </a:rPr>
              <a:t>National Weather Service</a:t>
            </a:r>
          </a:p>
          <a:p>
            <a:pPr marL="757066" lvl="1" indent="-291179" defTabSz="931774">
              <a:spcBef>
                <a:spcPct val="20000"/>
              </a:spcBef>
              <a:buFont typeface="Arial" panose="020B0604020202020204" pitchFamily="34" charset="0"/>
              <a:buChar char="–"/>
              <a:defRPr/>
            </a:pPr>
            <a:r>
              <a:rPr lang="en-US" sz="1800" dirty="0">
                <a:solidFill>
                  <a:prstClr val="black"/>
                </a:solidFill>
              </a:rPr>
              <a:t>EPA</a:t>
            </a:r>
          </a:p>
          <a:p>
            <a:pPr marL="757066" lvl="1" indent="-291179" defTabSz="931774">
              <a:spcBef>
                <a:spcPct val="20000"/>
              </a:spcBef>
              <a:buFont typeface="Arial" panose="020B0604020202020204" pitchFamily="34" charset="0"/>
              <a:buChar char="–"/>
              <a:defRPr/>
            </a:pPr>
            <a:r>
              <a:rPr lang="en-US" sz="1800" dirty="0">
                <a:solidFill>
                  <a:prstClr val="black"/>
                </a:solidFill>
              </a:rPr>
              <a:t>State and local gov't agencies</a:t>
            </a:r>
          </a:p>
          <a:p>
            <a:pPr marL="757066" lvl="1" indent="-291179" defTabSz="931774">
              <a:spcBef>
                <a:spcPct val="20000"/>
              </a:spcBef>
              <a:buFont typeface="Arial" panose="020B0604020202020204" pitchFamily="34" charset="0"/>
              <a:buChar char="–"/>
              <a:defRPr/>
            </a:pPr>
            <a:r>
              <a:rPr lang="en-US" sz="1800" dirty="0">
                <a:solidFill>
                  <a:prstClr val="black"/>
                </a:solidFill>
              </a:rPr>
              <a:t>Public</a:t>
            </a:r>
          </a:p>
          <a:p>
            <a:pPr defTabSz="931774">
              <a:defRPr/>
            </a:pPr>
            <a:endParaRPr lang="en-US" dirty="0">
              <a:solidFill>
                <a:prstClr val="black"/>
              </a:solidFill>
            </a:endParaRPr>
          </a:p>
          <a:p>
            <a:pPr defTabSz="931774">
              <a:defRPr/>
            </a:pPr>
            <a:r>
              <a:rPr lang="en-US" b="1" dirty="0">
                <a:solidFill>
                  <a:prstClr val="black"/>
                </a:solidFill>
              </a:rPr>
              <a:t>Key Activity: Atmospheric Chemistry &amp; Deposition</a:t>
            </a:r>
          </a:p>
          <a:p>
            <a:pPr marL="349415" indent="-349415" defTabSz="931774">
              <a:spcBef>
                <a:spcPct val="20000"/>
              </a:spcBef>
              <a:buFont typeface="Arial" panose="020B0604020202020204" pitchFamily="34" charset="0"/>
              <a:buChar char="•"/>
              <a:defRPr/>
            </a:pPr>
            <a:r>
              <a:rPr lang="en-US" sz="2200" dirty="0">
                <a:solidFill>
                  <a:prstClr val="black"/>
                </a:solidFill>
              </a:rPr>
              <a:t>Major milestones and deliverables:</a:t>
            </a:r>
          </a:p>
          <a:p>
            <a:pPr marL="757066" lvl="1" indent="-291179" defTabSz="931774">
              <a:spcBef>
                <a:spcPct val="20000"/>
              </a:spcBef>
              <a:buFont typeface="Arial" panose="020B0604020202020204" pitchFamily="34" charset="0"/>
              <a:buChar char="–"/>
              <a:defRPr/>
            </a:pPr>
            <a:r>
              <a:rPr lang="en-US" sz="1800" dirty="0">
                <a:solidFill>
                  <a:prstClr val="black"/>
                </a:solidFill>
              </a:rPr>
              <a:t>Test and apply an EPA 2011 National Emission Inventory for fugitive and windblown dust within the CMAQ ozone (O3) and fine particulate matter (PM) forecasting system</a:t>
            </a:r>
          </a:p>
          <a:p>
            <a:pPr marL="757066" lvl="1" indent="-291179" defTabSz="931774">
              <a:spcBef>
                <a:spcPct val="20000"/>
              </a:spcBef>
              <a:buFont typeface="Arial" panose="020B0604020202020204" pitchFamily="34" charset="0"/>
              <a:buChar char="–"/>
              <a:defRPr/>
            </a:pPr>
            <a:r>
              <a:rPr lang="en-US" sz="1800" dirty="0">
                <a:solidFill>
                  <a:prstClr val="black"/>
                </a:solidFill>
              </a:rPr>
              <a:t>Complete updated HYSPLIT-Hg simulations of the atmospheric fate and transport of mercury from global sources</a:t>
            </a:r>
          </a:p>
          <a:p>
            <a:pPr marL="757066" lvl="1" indent="-291179" defTabSz="931774">
              <a:spcBef>
                <a:spcPct val="20000"/>
              </a:spcBef>
              <a:buFont typeface="Arial" panose="020B0604020202020204" pitchFamily="34" charset="0"/>
              <a:buChar char="–"/>
              <a:defRPr/>
            </a:pPr>
            <a:r>
              <a:rPr lang="en-US" sz="1800" dirty="0">
                <a:solidFill>
                  <a:prstClr val="black"/>
                </a:solidFill>
              </a:rPr>
              <a:t>Analysis of ammonia data and preparation of a manuscript describing results from field experiment in an agricultural area in IL</a:t>
            </a:r>
          </a:p>
          <a:p>
            <a:pPr marL="757066" lvl="1" indent="-291179" defTabSz="931774">
              <a:spcBef>
                <a:spcPct val="20000"/>
              </a:spcBef>
              <a:buFont typeface="Arial" panose="020B0604020202020204" pitchFamily="34" charset="0"/>
              <a:buChar char="–"/>
              <a:defRPr/>
            </a:pPr>
            <a:r>
              <a:rPr lang="en-US" sz="1800" dirty="0">
                <a:solidFill>
                  <a:prstClr val="black"/>
                </a:solidFill>
              </a:rPr>
              <a:t>Deliver precipitation datasets to the National Atmospheric Deposition Program</a:t>
            </a:r>
          </a:p>
          <a:p>
            <a:pPr defTabSz="931774">
              <a:defRPr/>
            </a:pPr>
            <a:endParaRPr lang="en-US" dirty="0">
              <a:solidFill>
                <a:prstClr val="black"/>
              </a:solidFill>
            </a:endParaRPr>
          </a:p>
          <a:p>
            <a:pPr defTabSz="931774">
              <a:defRPr/>
            </a:pPr>
            <a:r>
              <a:rPr lang="en-US" b="1" dirty="0">
                <a:solidFill>
                  <a:prstClr val="black"/>
                </a:solidFill>
              </a:rPr>
              <a:t>Key Activity: Atmospheric Chemistry &amp; Deposition</a:t>
            </a:r>
          </a:p>
          <a:p>
            <a:pPr marL="349415" indent="-349415" defTabSz="931774">
              <a:spcBef>
                <a:spcPct val="20000"/>
              </a:spcBef>
              <a:buFont typeface="Arial" panose="020B0604020202020204" pitchFamily="34" charset="0"/>
              <a:buChar char="•"/>
              <a:defRPr/>
            </a:pPr>
            <a:r>
              <a:rPr lang="en-US" sz="2200" dirty="0">
                <a:solidFill>
                  <a:prstClr val="black"/>
                </a:solidFill>
              </a:rPr>
              <a:t>Key performance measures from FY2015 AOP:</a:t>
            </a:r>
          </a:p>
          <a:p>
            <a:pPr marL="757066" lvl="1" indent="-291179" defTabSz="931774">
              <a:spcBef>
                <a:spcPct val="20000"/>
              </a:spcBef>
              <a:buFont typeface="Arial" panose="020B0604020202020204" pitchFamily="34" charset="0"/>
              <a:buChar char="–"/>
              <a:defRPr/>
            </a:pPr>
            <a:r>
              <a:rPr lang="en-US" sz="1800" dirty="0">
                <a:solidFill>
                  <a:prstClr val="black"/>
                </a:solidFill>
              </a:rPr>
              <a:t>Cumulative number of dispersion and air quality prediction system updates made available to NWS</a:t>
            </a:r>
          </a:p>
          <a:p>
            <a:pPr marL="757066" lvl="1" indent="-291179" defTabSz="931774">
              <a:spcBef>
                <a:spcPct val="20000"/>
              </a:spcBef>
              <a:buFont typeface="Arial" panose="020B0604020202020204" pitchFamily="34" charset="0"/>
              <a:buChar char="–"/>
              <a:defRPr/>
            </a:pPr>
            <a:r>
              <a:rPr lang="en-US" sz="1800" dirty="0">
                <a:solidFill>
                  <a:prstClr val="black"/>
                </a:solidFill>
              </a:rPr>
              <a:t>Cumulative number of regional assessments of atmospheric mercury source-receptor relationships</a:t>
            </a:r>
          </a:p>
          <a:p>
            <a:pPr marL="757066" lvl="1" indent="-291179" defTabSz="931774">
              <a:spcBef>
                <a:spcPct val="20000"/>
              </a:spcBef>
              <a:buFont typeface="Arial" panose="020B0604020202020204" pitchFamily="34" charset="0"/>
              <a:buChar char="–"/>
              <a:defRPr/>
            </a:pPr>
            <a:r>
              <a:rPr lang="en-US" sz="1800" dirty="0">
                <a:solidFill>
                  <a:prstClr val="black"/>
                </a:solidFill>
              </a:rPr>
              <a:t>Cumulative number of completed field studies of ammonia exchange between the air and land</a:t>
            </a:r>
          </a:p>
          <a:p>
            <a:pPr marL="757066" lvl="1" indent="-291179" defTabSz="931774">
              <a:spcBef>
                <a:spcPct val="20000"/>
              </a:spcBef>
              <a:buFont typeface="Arial" panose="020B0604020202020204" pitchFamily="34" charset="0"/>
              <a:buChar char="–"/>
              <a:defRPr/>
            </a:pPr>
            <a:r>
              <a:rPr lang="en-US" sz="1800" dirty="0">
                <a:solidFill>
                  <a:prstClr val="black"/>
                </a:solidFill>
              </a:rPr>
              <a:t>Cumulative number of research-grade, quality-assured deposition/concentration datasets provided to the National Atmospheric Deposition Program (NADP)</a:t>
            </a:r>
          </a:p>
          <a:p>
            <a:pPr marL="349415" indent="-349415" defTabSz="931774">
              <a:spcBef>
                <a:spcPct val="20000"/>
              </a:spcBef>
              <a:buFont typeface="Arial" panose="020B0604020202020204" pitchFamily="34" charset="0"/>
              <a:buChar char="•"/>
              <a:defRPr/>
            </a:pPr>
            <a:r>
              <a:rPr lang="en-US" sz="2200" dirty="0">
                <a:solidFill>
                  <a:prstClr val="black"/>
                </a:solidFill>
              </a:rPr>
              <a:t>Most significant finding/impact within the past two years:</a:t>
            </a:r>
          </a:p>
          <a:p>
            <a:pPr marL="757066" lvl="1" indent="-291179" defTabSz="931774">
              <a:spcBef>
                <a:spcPct val="20000"/>
              </a:spcBef>
              <a:buFont typeface="Arial" panose="020B0604020202020204" pitchFamily="34" charset="0"/>
              <a:buChar char="–"/>
              <a:defRPr/>
            </a:pPr>
            <a:r>
              <a:rPr lang="en-US" sz="1800" dirty="0">
                <a:solidFill>
                  <a:prstClr val="black"/>
                </a:solidFill>
              </a:rPr>
              <a:t>Provided major chemical modeling upgrade to NOAA /NCEP for a first ever national forecast capability for fine particulate matter concentrations.</a:t>
            </a:r>
          </a:p>
          <a:p>
            <a:pPr marL="757066" lvl="1" indent="-291179" defTabSz="931774">
              <a:spcBef>
                <a:spcPct val="20000"/>
              </a:spcBef>
              <a:buFont typeface="Arial" panose="020B0604020202020204" pitchFamily="34" charset="0"/>
              <a:buChar char="–"/>
              <a:defRPr/>
            </a:pPr>
            <a:r>
              <a:rPr lang="en-US" sz="1800" dirty="0">
                <a:solidFill>
                  <a:prstClr val="black"/>
                </a:solidFill>
              </a:rPr>
              <a:t>Led and published a highly valued global assessment of air pollutant deposition.</a:t>
            </a:r>
          </a:p>
          <a:p>
            <a:pPr defTabSz="931774">
              <a:defRPr/>
            </a:pPr>
            <a:endParaRPr lang="en-US" dirty="0">
              <a:solidFill>
                <a:prstClr val="black"/>
              </a:solidFill>
            </a:endParaRPr>
          </a:p>
          <a:p>
            <a:pPr defTabSz="931774">
              <a:defRPr/>
            </a:pPr>
            <a:r>
              <a:rPr lang="en-US" b="1" dirty="0">
                <a:solidFill>
                  <a:prstClr val="black"/>
                </a:solidFill>
              </a:rPr>
              <a:t>Key Activity:  Climate</a:t>
            </a:r>
          </a:p>
          <a:p>
            <a:pPr marL="349415" indent="-349415" defTabSz="931774">
              <a:spcBef>
                <a:spcPct val="20000"/>
              </a:spcBef>
              <a:buFont typeface="Arial" panose="020B0604020202020204" pitchFamily="34" charset="0"/>
              <a:buChar char="•"/>
              <a:defRPr/>
            </a:pPr>
            <a:r>
              <a:rPr lang="en-US" sz="2200" dirty="0">
                <a:solidFill>
                  <a:prstClr val="black"/>
                </a:solidFill>
              </a:rPr>
              <a:t>Objectives:</a:t>
            </a:r>
          </a:p>
          <a:p>
            <a:pPr marL="757066" lvl="1" indent="-291179" defTabSz="931774">
              <a:spcBef>
                <a:spcPct val="20000"/>
              </a:spcBef>
              <a:buFont typeface="Arial" panose="020B0604020202020204" pitchFamily="34" charset="0"/>
              <a:buChar char="–"/>
              <a:defRPr/>
            </a:pPr>
            <a:r>
              <a:rPr lang="en-US" sz="1800" dirty="0">
                <a:solidFill>
                  <a:prstClr val="black"/>
                </a:solidFill>
              </a:rPr>
              <a:t>Advance understanding and assessment of climate change through analysis and evaluation of atmospheric observations and models</a:t>
            </a:r>
          </a:p>
          <a:p>
            <a:pPr marL="757066" lvl="1" indent="-291179" defTabSz="931774">
              <a:spcBef>
                <a:spcPct val="20000"/>
              </a:spcBef>
              <a:buFont typeface="Arial" panose="020B0604020202020204" pitchFamily="34" charset="0"/>
              <a:buChar char="–"/>
              <a:defRPr/>
            </a:pPr>
            <a:r>
              <a:rPr lang="en-US" sz="1800" dirty="0">
                <a:solidFill>
                  <a:prstClr val="black"/>
                </a:solidFill>
              </a:rPr>
              <a:t>Improve the network of global climate observing system measurements</a:t>
            </a:r>
          </a:p>
          <a:p>
            <a:pPr marL="349415" indent="-349415" defTabSz="931774">
              <a:spcBef>
                <a:spcPct val="20000"/>
              </a:spcBef>
              <a:buFont typeface="Arial" panose="020B0604020202020204" pitchFamily="34" charset="0"/>
              <a:buChar char="•"/>
              <a:defRPr/>
            </a:pPr>
            <a:r>
              <a:rPr lang="en-US" sz="2200" dirty="0">
                <a:solidFill>
                  <a:prstClr val="black"/>
                </a:solidFill>
              </a:rPr>
              <a:t>Ultimate beneficiary:</a:t>
            </a:r>
          </a:p>
          <a:p>
            <a:pPr marL="757066" lvl="1" indent="-291179" defTabSz="931774">
              <a:spcBef>
                <a:spcPct val="20000"/>
              </a:spcBef>
              <a:buFont typeface="Arial" panose="020B0604020202020204" pitchFamily="34" charset="0"/>
              <a:buChar char="–"/>
              <a:defRPr/>
            </a:pPr>
            <a:r>
              <a:rPr lang="en-US" sz="1800" dirty="0">
                <a:solidFill>
                  <a:prstClr val="black"/>
                </a:solidFill>
              </a:rPr>
              <a:t>NOAA and national and international climate scientists and decision-makers</a:t>
            </a:r>
          </a:p>
          <a:p>
            <a:pPr defTabSz="931774">
              <a:defRPr/>
            </a:pPr>
            <a:endParaRPr lang="en-US" dirty="0">
              <a:solidFill>
                <a:prstClr val="black"/>
              </a:solidFill>
            </a:endParaRPr>
          </a:p>
          <a:p>
            <a:pPr defTabSz="931774">
              <a:defRPr/>
            </a:pPr>
            <a:r>
              <a:rPr lang="en-US" b="1" dirty="0">
                <a:solidFill>
                  <a:prstClr val="black"/>
                </a:solidFill>
              </a:rPr>
              <a:t>Key Activity: Climate Deliverables</a:t>
            </a:r>
          </a:p>
          <a:p>
            <a:pPr marL="349415" indent="-349415" defTabSz="931774">
              <a:spcBef>
                <a:spcPct val="20000"/>
              </a:spcBef>
              <a:buFont typeface="Arial" panose="020B0604020202020204" pitchFamily="34" charset="0"/>
              <a:buChar char="•"/>
              <a:defRPr/>
            </a:pPr>
            <a:r>
              <a:rPr lang="en-US" sz="2200" dirty="0">
                <a:solidFill>
                  <a:prstClr val="black"/>
                </a:solidFill>
              </a:rPr>
              <a:t>Major milestones and deliverables:</a:t>
            </a:r>
          </a:p>
          <a:p>
            <a:pPr marL="757066" lvl="1" indent="-291179" defTabSz="931774">
              <a:lnSpc>
                <a:spcPct val="90000"/>
              </a:lnSpc>
              <a:spcBef>
                <a:spcPct val="20000"/>
              </a:spcBef>
              <a:buFont typeface="Arial" panose="020B0604020202020204" pitchFamily="34" charset="0"/>
              <a:buChar char="–"/>
              <a:defRPr/>
            </a:pPr>
            <a:r>
              <a:rPr lang="en-US" sz="1800" dirty="0">
                <a:solidFill>
                  <a:prstClr val="black"/>
                </a:solidFill>
              </a:rPr>
              <a:t>Examine the impact of extreme events such as wildfires and droughts on the seasonal energy budgets of carbon and water in natural grasslands in the region of the North American Monsoon in Arizona</a:t>
            </a:r>
          </a:p>
          <a:p>
            <a:pPr marL="757066" lvl="1" indent="-291179" defTabSz="931774">
              <a:lnSpc>
                <a:spcPct val="90000"/>
              </a:lnSpc>
              <a:spcBef>
                <a:spcPct val="20000"/>
              </a:spcBef>
              <a:buFont typeface="Arial" panose="020B0604020202020204" pitchFamily="34" charset="0"/>
              <a:buChar char="–"/>
              <a:defRPr/>
            </a:pPr>
            <a:r>
              <a:rPr lang="en-US" sz="1800" dirty="0">
                <a:solidFill>
                  <a:prstClr val="black"/>
                </a:solidFill>
              </a:rPr>
              <a:t>Prepare publication on ambiguities among definitions of sudden stratospheric warmings that provides a basis for a possible international, standardized definition of these extreme stratospheric climate events.</a:t>
            </a:r>
          </a:p>
          <a:p>
            <a:pPr marL="349415" indent="-349415" defTabSz="931774">
              <a:spcBef>
                <a:spcPct val="20000"/>
              </a:spcBef>
              <a:buFont typeface="Arial" panose="020B0604020202020204" pitchFamily="34" charset="0"/>
              <a:buChar char="•"/>
              <a:defRPr/>
            </a:pPr>
            <a:r>
              <a:rPr lang="en-US" sz="2200" dirty="0">
                <a:solidFill>
                  <a:prstClr val="black"/>
                </a:solidFill>
              </a:rPr>
              <a:t>Key performance measures from FY2015 AOP:</a:t>
            </a:r>
          </a:p>
          <a:p>
            <a:pPr marL="757066" lvl="1" indent="-291179" defTabSz="931774">
              <a:lnSpc>
                <a:spcPct val="90000"/>
              </a:lnSpc>
              <a:spcBef>
                <a:spcPct val="20000"/>
              </a:spcBef>
              <a:buFont typeface="Arial" panose="020B0604020202020204" pitchFamily="34" charset="0"/>
              <a:buChar char="–"/>
              <a:defRPr/>
            </a:pPr>
            <a:r>
              <a:rPr lang="en-US" sz="1800" dirty="0">
                <a:solidFill>
                  <a:prstClr val="black"/>
                </a:solidFill>
              </a:rPr>
              <a:t>Cumulative number of regions for which a surface flux study has been conducted</a:t>
            </a:r>
          </a:p>
          <a:p>
            <a:pPr marL="757066" lvl="1" indent="-291179" defTabSz="931774">
              <a:lnSpc>
                <a:spcPct val="90000"/>
              </a:lnSpc>
              <a:spcBef>
                <a:spcPct val="20000"/>
              </a:spcBef>
              <a:buFont typeface="Arial" panose="020B0604020202020204" pitchFamily="34" charset="0"/>
              <a:buChar char="–"/>
              <a:defRPr/>
            </a:pPr>
            <a:r>
              <a:rPr lang="en-US" sz="1800" dirty="0">
                <a:solidFill>
                  <a:prstClr val="black"/>
                </a:solidFill>
              </a:rPr>
              <a:t>Cumulative number of analyses of climate above the surface of the earth and related observing systems.</a:t>
            </a:r>
          </a:p>
          <a:p>
            <a:pPr marL="349415" indent="-349415" defTabSz="931774">
              <a:spcBef>
                <a:spcPct val="20000"/>
              </a:spcBef>
              <a:buFont typeface="Arial" panose="020B0604020202020204" pitchFamily="34" charset="0"/>
              <a:buChar char="•"/>
              <a:defRPr/>
            </a:pPr>
            <a:r>
              <a:rPr lang="en-US" sz="2200" dirty="0">
                <a:solidFill>
                  <a:prstClr val="black"/>
                </a:solidFill>
              </a:rPr>
              <a:t>Most significant finding/impact within the past two years:</a:t>
            </a:r>
          </a:p>
          <a:p>
            <a:pPr marL="757066" lvl="1" indent="-291179" defTabSz="931774">
              <a:lnSpc>
                <a:spcPct val="90000"/>
              </a:lnSpc>
              <a:spcBef>
                <a:spcPct val="20000"/>
              </a:spcBef>
              <a:buFont typeface="Arial" panose="020B0604020202020204" pitchFamily="34" charset="0"/>
              <a:buChar char="–"/>
              <a:defRPr/>
            </a:pPr>
            <a:r>
              <a:rPr lang="en-US" sz="1800" dirty="0">
                <a:solidFill>
                  <a:prstClr val="black"/>
                </a:solidFill>
              </a:rPr>
              <a:t>ARL's Best Aircraft Turbulence probe was successfully used on an aircraft, along with ground-based data, to confidently characterize air-surface exchange of greenhouse gases (methane and carbon dioxide gases) in Alaska.</a:t>
            </a:r>
          </a:p>
          <a:p>
            <a:pPr marL="757066" lvl="1" indent="-291179" defTabSz="931774">
              <a:lnSpc>
                <a:spcPct val="90000"/>
              </a:lnSpc>
              <a:spcBef>
                <a:spcPct val="20000"/>
              </a:spcBef>
              <a:buFont typeface="Arial" panose="020B0604020202020204" pitchFamily="34" charset="0"/>
              <a:buChar char="–"/>
              <a:defRPr/>
            </a:pPr>
            <a:r>
              <a:rPr lang="en-US" sz="1800" dirty="0">
                <a:solidFill>
                  <a:prstClr val="black"/>
                </a:solidFill>
              </a:rPr>
              <a:t>Led a study that addresses key questions surrounding efforts to engineer Earth's climate to increase reflection of sunlight to counteract climate warming.</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18</a:t>
            </a:fld>
            <a:endParaRPr lang="en-US" dirty="0"/>
          </a:p>
        </p:txBody>
      </p:sp>
    </p:spTree>
    <p:extLst>
      <p:ext uri="{BB962C8B-B14F-4D97-AF65-F5344CB8AC3E}">
        <p14:creationId xmlns:p14="http://schemas.microsoft.com/office/powerpoint/2010/main" val="368733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19</a:t>
            </a:fld>
            <a:endParaRPr lang="en-US" dirty="0"/>
          </a:p>
        </p:txBody>
      </p:sp>
    </p:spTree>
    <p:extLst>
      <p:ext uri="{BB962C8B-B14F-4D97-AF65-F5344CB8AC3E}">
        <p14:creationId xmlns:p14="http://schemas.microsoft.com/office/powerpoint/2010/main" val="2129169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20</a:t>
            </a:fld>
            <a:endParaRPr lang="en-US" dirty="0"/>
          </a:p>
        </p:txBody>
      </p:sp>
    </p:spTree>
    <p:extLst>
      <p:ext uri="{BB962C8B-B14F-4D97-AF65-F5344CB8AC3E}">
        <p14:creationId xmlns:p14="http://schemas.microsoft.com/office/powerpoint/2010/main" val="1179180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21</a:t>
            </a:fld>
            <a:endParaRPr lang="en-US" dirty="0"/>
          </a:p>
        </p:txBody>
      </p:sp>
    </p:spTree>
    <p:extLst>
      <p:ext uri="{BB962C8B-B14F-4D97-AF65-F5344CB8AC3E}">
        <p14:creationId xmlns:p14="http://schemas.microsoft.com/office/powerpoint/2010/main" val="215195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3</a:t>
            </a:fld>
            <a:endParaRPr lang="en-US" dirty="0"/>
          </a:p>
        </p:txBody>
      </p:sp>
    </p:spTree>
    <p:extLst>
      <p:ext uri="{BB962C8B-B14F-4D97-AF65-F5344CB8AC3E}">
        <p14:creationId xmlns:p14="http://schemas.microsoft.com/office/powerpoint/2010/main" val="153877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 age = 53 in 2016</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22</a:t>
            </a:fld>
            <a:endParaRPr lang="en-US" dirty="0"/>
          </a:p>
        </p:txBody>
      </p:sp>
    </p:spTree>
    <p:extLst>
      <p:ext uri="{BB962C8B-B14F-4D97-AF65-F5344CB8AC3E}">
        <p14:creationId xmlns:p14="http://schemas.microsoft.com/office/powerpoint/2010/main" val="3285725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24</a:t>
            </a:fld>
            <a:endParaRPr lang="en-US" dirty="0"/>
          </a:p>
        </p:txBody>
      </p:sp>
    </p:spTree>
    <p:extLst>
      <p:ext uri="{BB962C8B-B14F-4D97-AF65-F5344CB8AC3E}">
        <p14:creationId xmlns:p14="http://schemas.microsoft.com/office/powerpoint/2010/main" val="103366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Based on information from </a:t>
            </a:r>
            <a:r>
              <a:rPr lang="en-US" sz="1200" b="0" i="0" kern="1200" dirty="0" smtClean="0">
                <a:solidFill>
                  <a:schemeClr val="tx1"/>
                </a:solidFill>
                <a:effectLst/>
                <a:latin typeface="+mn-lt"/>
                <a:ea typeface="+mn-ea"/>
                <a:cs typeface="+mn-cs"/>
                <a:hlinkClick r:id="rId3"/>
              </a:rPr>
              <a:t>http://inflationdata.com/inflation/Inflation_Rate/HistoricalInflation.aspx</a:t>
            </a:r>
            <a:r>
              <a:rPr lang="en-US" sz="1200" b="0" i="0" kern="1200" dirty="0" smtClean="0">
                <a:solidFill>
                  <a:schemeClr val="tx1"/>
                </a:solidFill>
                <a:effectLst/>
                <a:latin typeface="+mn-lt"/>
                <a:ea typeface="+mn-ea"/>
                <a:cs typeface="+mn-cs"/>
              </a:rPr>
              <a:t>, $1M in 2003 dollars = ~ $1.32M in 2015 dollars.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smtClean="0">
                <a:solidFill>
                  <a:schemeClr val="tx1"/>
                </a:solidFill>
                <a:effectLst/>
                <a:latin typeface="+mn-lt"/>
                <a:ea typeface="+mn-ea"/>
                <a:cs typeface="+mn-cs"/>
              </a:rPr>
              <a:t>Adjusted ARL 2003 base funding was approximately equal to $6M in 2015 dollars.  </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25</a:t>
            </a:fld>
            <a:endParaRPr lang="en-US" dirty="0"/>
          </a:p>
        </p:txBody>
      </p:sp>
    </p:spTree>
    <p:extLst>
      <p:ext uri="{BB962C8B-B14F-4D97-AF65-F5344CB8AC3E}">
        <p14:creationId xmlns:p14="http://schemas.microsoft.com/office/powerpoint/2010/main" val="72331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26</a:t>
            </a:fld>
            <a:endParaRPr lang="en-US" dirty="0"/>
          </a:p>
        </p:txBody>
      </p:sp>
    </p:spTree>
    <p:extLst>
      <p:ext uri="{BB962C8B-B14F-4D97-AF65-F5344CB8AC3E}">
        <p14:creationId xmlns:p14="http://schemas.microsoft.com/office/powerpoint/2010/main" val="55649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sz="1000" b="0" i="0" u="none" strike="noStrike" kern="1200" baseline="0">
                <a:solidFill>
                  <a:prstClr val="white"/>
                </a:solidFill>
                <a:latin typeface="+mn-lt"/>
                <a:ea typeface="+mn-ea"/>
                <a:cs typeface="+mn-cs"/>
              </a:defRPr>
            </a:pPr>
            <a:r>
              <a:rPr lang="en-US" b="0" dirty="0" smtClean="0"/>
              <a:t>FY 11 Base - Includes $600K as permanent instead of transfer</a:t>
            </a:r>
          </a:p>
          <a:p>
            <a:pPr algn="l" rtl="0">
              <a:defRPr sz="1000" b="0" i="0" u="none" strike="noStrike" kern="1200" baseline="0">
                <a:solidFill>
                  <a:prstClr val="white"/>
                </a:solidFill>
                <a:latin typeface="+mn-lt"/>
                <a:ea typeface="+mn-ea"/>
                <a:cs typeface="+mn-cs"/>
              </a:defRPr>
            </a:pPr>
            <a:r>
              <a:rPr lang="en-US" b="0" dirty="0" smtClean="0"/>
              <a:t>FY 13 Base - Includes $280K Health of the Atmosphere as permanent</a:t>
            </a:r>
          </a:p>
          <a:p>
            <a:pPr algn="l" rtl="0">
              <a:defRPr sz="1000" b="0" i="0" u="none" strike="noStrike" kern="1200" baseline="0">
                <a:solidFill>
                  <a:prstClr val="white"/>
                </a:solidFill>
                <a:latin typeface="+mn-lt"/>
                <a:ea typeface="+mn-ea"/>
                <a:cs typeface="+mn-cs"/>
              </a:defRPr>
            </a:pPr>
            <a:r>
              <a:rPr lang="en-US" b="0" dirty="0" smtClean="0"/>
              <a:t>FY 13 Other NOAA - Includes $1,876K Sandy Supplement</a:t>
            </a:r>
          </a:p>
          <a:p>
            <a:pPr algn="l" rtl="0">
              <a:defRPr sz="1000" b="0" i="0" u="none" strike="noStrike" kern="1200" baseline="0">
                <a:solidFill>
                  <a:prstClr val="white"/>
                </a:solidFill>
                <a:latin typeface="+mn-lt"/>
                <a:ea typeface="+mn-ea"/>
                <a:cs typeface="+mn-cs"/>
              </a:defRPr>
            </a:pPr>
            <a:r>
              <a:rPr lang="en-US" b="0" dirty="0" smtClean="0"/>
              <a:t>FY 14 Base - Includes $125K IT as permanent</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27</a:t>
            </a:fld>
            <a:endParaRPr lang="en-US" dirty="0"/>
          </a:p>
        </p:txBody>
      </p:sp>
    </p:spTree>
    <p:extLst>
      <p:ext uri="{BB962C8B-B14F-4D97-AF65-F5344CB8AC3E}">
        <p14:creationId xmlns:p14="http://schemas.microsoft.com/office/powerpoint/2010/main" val="72331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28</a:t>
            </a:fld>
            <a:endParaRPr lang="en-US" dirty="0"/>
          </a:p>
        </p:txBody>
      </p:sp>
    </p:spTree>
    <p:extLst>
      <p:ext uri="{BB962C8B-B14F-4D97-AF65-F5344CB8AC3E}">
        <p14:creationId xmlns:p14="http://schemas.microsoft.com/office/powerpoint/2010/main" val="3609503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29</a:t>
            </a:fld>
            <a:endParaRPr lang="en-US" dirty="0"/>
          </a:p>
        </p:txBody>
      </p:sp>
    </p:spTree>
    <p:extLst>
      <p:ext uri="{BB962C8B-B14F-4D97-AF65-F5344CB8AC3E}">
        <p14:creationId xmlns:p14="http://schemas.microsoft.com/office/powerpoint/2010/main" val="1579901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ATTD: </a:t>
            </a:r>
          </a:p>
          <a:p>
            <a:pPr lvl="2"/>
            <a:r>
              <a:rPr lang="en-US" sz="1800" dirty="0"/>
              <a:t>The main building is an old (circa 1940s) frame building. </a:t>
            </a:r>
          </a:p>
          <a:p>
            <a:pPr lvl="2"/>
            <a:r>
              <a:rPr lang="en-US" sz="1800" dirty="0"/>
              <a:t>The "Annex" is an ancient "temporary" structure. </a:t>
            </a:r>
          </a:p>
          <a:p>
            <a:pPr lvl="2"/>
            <a:r>
              <a:rPr lang="en-US" sz="1800" dirty="0"/>
              <a:t>The main building and Annex are poorly insulated and the Annex badly needs to be replaced because of a leaky roof. </a:t>
            </a:r>
            <a:r>
              <a:rPr lang="en-US" sz="1800" dirty="0" smtClean="0"/>
              <a:t> Thes</a:t>
            </a:r>
            <a:r>
              <a:rPr lang="en-US" sz="1800" baseline="0" dirty="0" smtClean="0"/>
              <a:t>e issues were address in 2016 via (scheduled) demolition of the Annex and repairs &amp; new offices in other buildings.</a:t>
            </a:r>
            <a:endParaRPr lang="en-US" sz="1800" dirty="0"/>
          </a:p>
          <a:p>
            <a:pPr lvl="2"/>
            <a:r>
              <a:rPr lang="en-US" sz="1800" dirty="0"/>
              <a:t>There are additional storage and utility buildings which are </a:t>
            </a:r>
            <a:r>
              <a:rPr lang="en-US" sz="1800" dirty="0" smtClean="0"/>
              <a:t>in good condition. </a:t>
            </a:r>
            <a:endParaRPr lang="en-US" sz="1800" dirty="0"/>
          </a:p>
          <a:p>
            <a:pPr lvl="2"/>
            <a:r>
              <a:rPr lang="en-US" sz="1800" dirty="0"/>
              <a:t>Local development encroaching on the formerly isolated ATDD facility is making us vulnerable to theft and vandalism</a:t>
            </a:r>
            <a:r>
              <a:rPr lang="en-US" sz="1800" dirty="0" smtClean="0"/>
              <a:t>.</a:t>
            </a:r>
            <a:endParaRPr lang="en-US" sz="1800"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30</a:t>
            </a:fld>
            <a:endParaRPr lang="en-US" dirty="0"/>
          </a:p>
        </p:txBody>
      </p:sp>
    </p:spTree>
    <p:extLst>
      <p:ext uri="{BB962C8B-B14F-4D97-AF65-F5344CB8AC3E}">
        <p14:creationId xmlns:p14="http://schemas.microsoft.com/office/powerpoint/2010/main" val="1989858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32</a:t>
            </a:fld>
            <a:endParaRPr lang="en-US" dirty="0"/>
          </a:p>
        </p:txBody>
      </p:sp>
    </p:spTree>
    <p:extLst>
      <p:ext uri="{BB962C8B-B14F-4D97-AF65-F5344CB8AC3E}">
        <p14:creationId xmlns:p14="http://schemas.microsoft.com/office/powerpoint/2010/main" val="34911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4</a:t>
            </a:fld>
            <a:endParaRPr lang="en-US" dirty="0"/>
          </a:p>
        </p:txBody>
      </p:sp>
    </p:spTree>
    <p:extLst>
      <p:ext uri="{BB962C8B-B14F-4D97-AF65-F5344CB8AC3E}">
        <p14:creationId xmlns:p14="http://schemas.microsoft.com/office/powerpoint/2010/main" val="4092565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Department of Commerce Bronze Medal is the highest honor award that the Under Secretary of Commerce for Oceans and Atmosphere may bestow. Winners are recognized annually at a formal ceremony held in the Washington Metropolitan area. The medals are awarded to individuals, groups (or teams), and organizations. </a:t>
            </a:r>
          </a:p>
          <a:p>
            <a:endParaRPr lang="en-US" dirty="0" smtClean="0"/>
          </a:p>
          <a:p>
            <a:endParaRPr lang="en-US" dirty="0" smtClean="0"/>
          </a:p>
          <a:p>
            <a:r>
              <a:rPr lang="en-US" dirty="0" smtClean="0"/>
              <a:t>Science</a:t>
            </a:r>
          </a:p>
          <a:p>
            <a:r>
              <a:rPr lang="en-US" b="1" dirty="0"/>
              <a:t>Roland </a:t>
            </a:r>
            <a:r>
              <a:rPr lang="en-US" b="1" dirty="0" err="1"/>
              <a:t>Draxler</a:t>
            </a:r>
            <a:r>
              <a:rPr lang="en-US" dirty="0"/>
              <a:t> received an OAR Employee of The Year Award 2011 for his outstanding scientific contributions in the NOAA responses to the Deepwater Horizon oil spill (beginning April, 2010), the volcanic eruption of </a:t>
            </a:r>
            <a:r>
              <a:rPr lang="en-US" dirty="0" err="1"/>
              <a:t>Eyjafjallajokull</a:t>
            </a:r>
            <a:r>
              <a:rPr lang="en-US" dirty="0"/>
              <a:t> in Iceland (in April-May, 2010), and the Fukushima-Daiichi, Japan, nuclear power plant incident (April, 2011). </a:t>
            </a:r>
            <a:endParaRPr lang="en-US" dirty="0" smtClean="0"/>
          </a:p>
          <a:p>
            <a:pPr defTabSz="931774">
              <a:defRPr/>
            </a:pPr>
            <a:r>
              <a:rPr lang="en-US" b="1" dirty="0"/>
              <a:t>Daniel Tong</a:t>
            </a:r>
            <a:r>
              <a:rPr lang="en-US" dirty="0"/>
              <a:t> received a 2011 EPA Science and Technology Achievement Award (STAA), Level II.</a:t>
            </a:r>
          </a:p>
          <a:p>
            <a:pPr defTabSz="931774">
              <a:defRPr/>
            </a:pPr>
            <a:r>
              <a:rPr lang="en-US" b="1" dirty="0"/>
              <a:t>Roland R. </a:t>
            </a:r>
            <a:r>
              <a:rPr lang="en-US" b="1" dirty="0" err="1"/>
              <a:t>Draxler</a:t>
            </a:r>
            <a:r>
              <a:rPr lang="en-US" dirty="0"/>
              <a:t>, </a:t>
            </a:r>
            <a:r>
              <a:rPr lang="en-US" b="1" dirty="0"/>
              <a:t>Steve Fine</a:t>
            </a:r>
            <a:r>
              <a:rPr lang="en-US" dirty="0"/>
              <a:t>, </a:t>
            </a:r>
            <a:r>
              <a:rPr lang="en-US" b="1" dirty="0"/>
              <a:t>Richard </a:t>
            </a:r>
            <a:r>
              <a:rPr lang="en-US" b="1" dirty="0" err="1"/>
              <a:t>Eckman</a:t>
            </a:r>
            <a:r>
              <a:rPr lang="en-US" dirty="0"/>
              <a:t>, </a:t>
            </a:r>
            <a:r>
              <a:rPr lang="en-US" b="1" dirty="0"/>
              <a:t>Barbara </a:t>
            </a:r>
            <a:r>
              <a:rPr lang="en-US" b="1" dirty="0" err="1"/>
              <a:t>Stunder</a:t>
            </a:r>
            <a:r>
              <a:rPr lang="en-US" dirty="0"/>
              <a:t>, and </a:t>
            </a:r>
            <a:r>
              <a:rPr lang="en-US" b="1" dirty="0"/>
              <a:t>Glenn </a:t>
            </a:r>
            <a:r>
              <a:rPr lang="en-US" b="1" dirty="0" err="1"/>
              <a:t>Rolph</a:t>
            </a:r>
            <a:r>
              <a:rPr lang="en-US" dirty="0"/>
              <a:t> were awarded the DOC 2013 Bronze Medal for their outstanding response to the 2011 Fukushima Nuclear Power Plant disaster by providing important information about the expected spread of radiation in the air and the ocean.</a:t>
            </a:r>
          </a:p>
          <a:p>
            <a:pPr defTabSz="931774">
              <a:defRPr/>
            </a:pPr>
            <a:r>
              <a:rPr lang="en-US" b="1" dirty="0"/>
              <a:t>Glenn </a:t>
            </a:r>
            <a:r>
              <a:rPr lang="en-US" b="1" dirty="0" err="1"/>
              <a:t>Rolph</a:t>
            </a:r>
            <a:r>
              <a:rPr lang="en-US" dirty="0"/>
              <a:t>, </a:t>
            </a:r>
            <a:r>
              <a:rPr lang="en-US" b="1" dirty="0"/>
              <a:t>Roland </a:t>
            </a:r>
            <a:r>
              <a:rPr lang="en-US" b="1" dirty="0" err="1"/>
              <a:t>Draxler</a:t>
            </a:r>
            <a:r>
              <a:rPr lang="en-US" dirty="0"/>
              <a:t>, and </a:t>
            </a:r>
            <a:r>
              <a:rPr lang="en-US" b="1" dirty="0"/>
              <a:t>Brad Reese</a:t>
            </a:r>
            <a:r>
              <a:rPr lang="en-US" dirty="0"/>
              <a:t> received the 2014 NOAA Administrator's Award for major advances in toxic gas dispersion model forecasting capabilities for the Nation to better protect human life and property.</a:t>
            </a:r>
          </a:p>
          <a:p>
            <a:pPr defTabSz="931774">
              <a:defRPr/>
            </a:pPr>
            <a:r>
              <a:rPr lang="en-US" b="1" dirty="0"/>
              <a:t>Pius Lee</a:t>
            </a:r>
            <a:r>
              <a:rPr lang="en-US" dirty="0"/>
              <a:t> received the </a:t>
            </a:r>
            <a:r>
              <a:rPr lang="en-US" dirty="0" smtClean="0"/>
              <a:t>2014 </a:t>
            </a:r>
            <a:r>
              <a:rPr lang="en-US" dirty="0"/>
              <a:t>NOAA/OAR Employee of the Year Award for leadership.</a:t>
            </a:r>
          </a:p>
          <a:p>
            <a:pPr defTabSz="931774">
              <a:defRPr/>
            </a:pPr>
            <a:r>
              <a:rPr lang="en-US" b="1" dirty="0"/>
              <a:t>Kirk Clawson</a:t>
            </a:r>
            <a:r>
              <a:rPr lang="en-US" dirty="0"/>
              <a:t> received a Certificate of Appreciation (2015) from the American Nuclear Society, in recognition of his support in the development of ANSI/ANS-3.11-2015 'Determining Meteorological Information at Nuclear Facilities'."</a:t>
            </a:r>
          </a:p>
          <a:p>
            <a:pPr defTabSz="931774">
              <a:defRPr/>
            </a:pPr>
            <a:r>
              <a:rPr lang="en-US" b="1" dirty="0"/>
              <a:t>Will Pendergrass</a:t>
            </a:r>
            <a:r>
              <a:rPr lang="en-US" dirty="0"/>
              <a:t> received a NASA Letter of Commendation / NASA Mars Science laboratory Interagency Nuclear Safety Review Panel </a:t>
            </a:r>
          </a:p>
        </p:txBody>
      </p:sp>
      <p:sp>
        <p:nvSpPr>
          <p:cNvPr id="4" name="Slide Number Placeholder 3"/>
          <p:cNvSpPr>
            <a:spLocks noGrp="1"/>
          </p:cNvSpPr>
          <p:nvPr>
            <p:ph type="sldNum" sz="quarter" idx="10"/>
          </p:nvPr>
        </p:nvSpPr>
        <p:spPr/>
        <p:txBody>
          <a:bodyPr/>
          <a:lstStyle/>
          <a:p>
            <a:fld id="{25D937EE-F0B7-4AC3-94B7-22809C3A57B5}" type="slidenum">
              <a:rPr lang="en-US" smtClean="0"/>
              <a:pPr/>
              <a:t>33</a:t>
            </a:fld>
            <a:endParaRPr lang="en-US" dirty="0"/>
          </a:p>
        </p:txBody>
      </p:sp>
    </p:spTree>
    <p:extLst>
      <p:ext uri="{BB962C8B-B14F-4D97-AF65-F5344CB8AC3E}">
        <p14:creationId xmlns:p14="http://schemas.microsoft.com/office/powerpoint/2010/main" val="2147373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Administration</a:t>
            </a:r>
            <a:r>
              <a:rPr lang="en-US" baseline="0" dirty="0" smtClean="0"/>
              <a:t>, Outreach, and Service </a:t>
            </a:r>
            <a:endParaRPr lang="en-US" dirty="0" smtClean="0"/>
          </a:p>
          <a:p>
            <a:r>
              <a:rPr lang="en-US" b="1" dirty="0"/>
              <a:t>Sharon Conger</a:t>
            </a:r>
            <a:r>
              <a:rPr lang="en-US" dirty="0"/>
              <a:t> received the NOAA Distinguished Career Award 2010</a:t>
            </a:r>
          </a:p>
          <a:p>
            <a:r>
              <a:rPr lang="en-US" b="1" dirty="0"/>
              <a:t>Dian Seidel</a:t>
            </a:r>
            <a:r>
              <a:rPr lang="en-US" dirty="0"/>
              <a:t> received a 2012 Department of Commerce Bronze Medal "for developing a NOAA administrative order on scientific integrity policy and accompanying handbook on scientific misconduct"</a:t>
            </a:r>
            <a:endParaRPr lang="en-US" dirty="0" smtClean="0"/>
          </a:p>
          <a:p>
            <a:pPr defTabSz="931774">
              <a:defRPr/>
            </a:pPr>
            <a:r>
              <a:rPr lang="en-US" b="1" dirty="0"/>
              <a:t>Winston Luke</a:t>
            </a:r>
            <a:r>
              <a:rPr lang="en-US" dirty="0"/>
              <a:t> received the Department of Commerce 2013 Silver Medal Award for Meritorious Federal Service for exceptional team achievements in creating the NOAA Center for Weather and Climate Prediction (NCWCP), a state-of-the-art facility that enhances NOAA’s ability to meet global atmospheric challenges.</a:t>
            </a:r>
          </a:p>
          <a:p>
            <a:pPr defTabSz="931774">
              <a:defRPr/>
            </a:pPr>
            <a:r>
              <a:rPr lang="en-US" b="1" dirty="0" err="1"/>
              <a:t>Ogie</a:t>
            </a:r>
            <a:r>
              <a:rPr lang="en-US" b="1" dirty="0"/>
              <a:t> </a:t>
            </a:r>
            <a:r>
              <a:rPr lang="en-US" b="1" dirty="0" err="1"/>
              <a:t>Olanday</a:t>
            </a:r>
            <a:r>
              <a:rPr lang="en-US" dirty="0"/>
              <a:t> was awarded with an OAR Employee of the Year Award (2015). The award recognizes OAR employees who have made outstanding contributions to promote excellence in the operations or programs of NOAA Research. </a:t>
            </a:r>
            <a:r>
              <a:rPr lang="en-US" dirty="0" err="1"/>
              <a:t>Ogie</a:t>
            </a:r>
            <a:r>
              <a:rPr lang="en-US" dirty="0"/>
              <a:t> was awarded for outstanding administrative service in support of the ARL mission.</a:t>
            </a:r>
          </a:p>
          <a:p>
            <a:r>
              <a:rPr lang="en-US" b="1" dirty="0"/>
              <a:t>LaToya Myles</a:t>
            </a:r>
            <a:r>
              <a:rPr lang="en-US" dirty="0"/>
              <a:t> received the NOAA OAR EEO/Diversity Award for Exemplary Service, 2016 for her work with the NOAA Educational Partnership Program (EPP) serving as a presenter and student mentor.  She also participates in numerous outreach activities and presentations for ARL targeting women and minorities.</a:t>
            </a:r>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34</a:t>
            </a:fld>
            <a:endParaRPr lang="en-US" dirty="0"/>
          </a:p>
        </p:txBody>
      </p:sp>
    </p:spTree>
    <p:extLst>
      <p:ext uri="{BB962C8B-B14F-4D97-AF65-F5344CB8AC3E}">
        <p14:creationId xmlns:p14="http://schemas.microsoft.com/office/powerpoint/2010/main" val="3843137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Science, Service, and Leadership section of the Supporting Documents section of the ARL review web page) </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35</a:t>
            </a:fld>
            <a:endParaRPr lang="en-US" dirty="0"/>
          </a:p>
        </p:txBody>
      </p:sp>
    </p:spTree>
    <p:extLst>
      <p:ext uri="{BB962C8B-B14F-4D97-AF65-F5344CB8AC3E}">
        <p14:creationId xmlns:p14="http://schemas.microsoft.com/office/powerpoint/2010/main" val="1800585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as Highly Cited Papers comes from analysis of 972 ARL publications published from 1995-2015, carried out by Sarah Davis, NOAA Central Library, May 2016. The analysis used data from Thomas Reuters Web of Science (</a:t>
            </a:r>
            <a:r>
              <a:rPr lang="en-US" dirty="0" err="1" smtClean="0"/>
              <a:t>WoS</a:t>
            </a:r>
            <a:r>
              <a:rPr lang="en-US" dirty="0" smtClean="0"/>
              <a:t>), including the </a:t>
            </a:r>
            <a:r>
              <a:rPr lang="en-US" dirty="0" err="1" smtClean="0"/>
              <a:t>WoS</a:t>
            </a:r>
            <a:r>
              <a:rPr lang="en-US" dirty="0" smtClean="0"/>
              <a:t> “Highly Cited Paper” designations. Of the 972 articles analyzed, 23 were considered Highly Cited Papers (2.4%).</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36</a:t>
            </a:fld>
            <a:endParaRPr lang="en-US" dirty="0"/>
          </a:p>
        </p:txBody>
      </p:sp>
    </p:spTree>
    <p:extLst>
      <p:ext uri="{BB962C8B-B14F-4D97-AF65-F5344CB8AC3E}">
        <p14:creationId xmlns:p14="http://schemas.microsoft.com/office/powerpoint/2010/main" val="117233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38</a:t>
            </a:fld>
            <a:endParaRPr lang="en-US" dirty="0"/>
          </a:p>
        </p:txBody>
      </p:sp>
    </p:spTree>
    <p:extLst>
      <p:ext uri="{BB962C8B-B14F-4D97-AF65-F5344CB8AC3E}">
        <p14:creationId xmlns:p14="http://schemas.microsoft.com/office/powerpoint/2010/main" val="2536972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39</a:t>
            </a:fld>
            <a:endParaRPr lang="en-US" dirty="0"/>
          </a:p>
        </p:txBody>
      </p:sp>
    </p:spTree>
    <p:extLst>
      <p:ext uri="{BB962C8B-B14F-4D97-AF65-F5344CB8AC3E}">
        <p14:creationId xmlns:p14="http://schemas.microsoft.com/office/powerpoint/2010/main" val="3100780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41</a:t>
            </a:fld>
            <a:endParaRPr lang="en-US" dirty="0"/>
          </a:p>
        </p:txBody>
      </p:sp>
    </p:spTree>
    <p:extLst>
      <p:ext uri="{BB962C8B-B14F-4D97-AF65-F5344CB8AC3E}">
        <p14:creationId xmlns:p14="http://schemas.microsoft.com/office/powerpoint/2010/main" val="2437053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42</a:t>
            </a:fld>
            <a:endParaRPr lang="en-US" dirty="0"/>
          </a:p>
        </p:txBody>
      </p:sp>
    </p:spTree>
    <p:extLst>
      <p:ext uri="{BB962C8B-B14F-4D97-AF65-F5344CB8AC3E}">
        <p14:creationId xmlns:p14="http://schemas.microsoft.com/office/powerpoint/2010/main" val="1731685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Adapted</a:t>
            </a:r>
            <a:r>
              <a:rPr lang="en-US" b="1" baseline="0" dirty="0" smtClean="0"/>
              <a:t> from Director’s talk for GLERL 2016 Review</a:t>
            </a:r>
            <a:endParaRPr lang="en-US" b="1" dirty="0" smtClean="0"/>
          </a:p>
          <a:p>
            <a:r>
              <a:rPr lang="en-US" b="1" dirty="0" smtClean="0"/>
              <a:t>How do we measure how well ARL is meeting the needs of users and broader society?  </a:t>
            </a:r>
          </a:p>
          <a:p>
            <a:endParaRPr lang="en-US" b="0" dirty="0" smtClean="0"/>
          </a:p>
          <a:p>
            <a:r>
              <a:rPr lang="en-US" b="0" dirty="0" smtClean="0"/>
              <a:t>One way is by how much of our research is transitioned to operations, applications or users - R2O, R2A or R2U - for shorthand, "R2X".  Further, we track the maturity of this transition process via Technical Readiness Levels, or TRLs.</a:t>
            </a:r>
          </a:p>
          <a:p>
            <a:endParaRPr lang="en-US" b="0" dirty="0" smtClean="0"/>
          </a:p>
          <a:p>
            <a:r>
              <a:rPr lang="en-US" b="0" dirty="0" smtClean="0"/>
              <a:t>A product moves through the transition funnel beginning with basic research, progressing to development, demonstration and finally deployment.  </a:t>
            </a:r>
          </a:p>
          <a:p>
            <a:endParaRPr lang="en-US" b="0" dirty="0" smtClean="0"/>
          </a:p>
          <a:p>
            <a:r>
              <a:rPr lang="en-US" b="0" dirty="0" smtClean="0"/>
              <a:t>The number of projects at the various TRLs is one indication that ARL is meeting the needs of users and society.</a:t>
            </a:r>
          </a:p>
          <a:p>
            <a:endParaRPr lang="en-US" b="1" dirty="0" smtClean="0"/>
          </a:p>
          <a:p>
            <a:r>
              <a:rPr lang="en-US" b="1" dirty="0" smtClean="0"/>
              <a:t>Definitions of R2X: </a:t>
            </a:r>
          </a:p>
          <a:p>
            <a:endParaRPr lang="en-US" b="1" dirty="0" smtClean="0"/>
          </a:p>
          <a:p>
            <a:r>
              <a:rPr lang="en-US" b="1" dirty="0" smtClean="0"/>
              <a:t>R2X </a:t>
            </a:r>
          </a:p>
          <a:p>
            <a:r>
              <a:rPr lang="en-US" dirty="0" smtClean="0"/>
              <a:t>“Application of the best available science and technology is essential to meeting the NOAA mission. This demands an operations enterprise that is able to quickly recognize and apply significant new research products and methods; a research and development enterprise focused on the ultimate application of emerging science and technology to user needs; and a formalized management structure that ensures that both the research and development enterprise encourage and support the transfer of research to operational status or information services to meet mission responsibilities.” (NAO 216-105: Policy on Transition of Research to Application) </a:t>
            </a:r>
          </a:p>
          <a:p>
            <a:endParaRPr lang="en-US" dirty="0" smtClean="0"/>
          </a:p>
          <a:p>
            <a:r>
              <a:rPr lang="en-US" b="1" dirty="0" smtClean="0"/>
              <a:t>Research to Operations (R2O) </a:t>
            </a:r>
          </a:p>
          <a:p>
            <a:r>
              <a:rPr lang="en-US" dirty="0" smtClean="0"/>
              <a:t>R2O is the pathway by which fundamental research is developed into a useful tool or product that is run regularly and automatically. These tools and products provide routine real time and forecast guidance for application and use by the public. </a:t>
            </a:r>
          </a:p>
          <a:p>
            <a:endParaRPr lang="en-US" dirty="0" smtClean="0"/>
          </a:p>
          <a:p>
            <a:r>
              <a:rPr lang="en-US" b="1" dirty="0" smtClean="0"/>
              <a:t>Research to Application (R2A) </a:t>
            </a:r>
          </a:p>
          <a:p>
            <a:r>
              <a:rPr lang="en-US" dirty="0" smtClean="0"/>
              <a:t>R2A is the pathway by which information from fundamental research is transferred to decision-makers or other end users in a non-operational framework.</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45</a:t>
            </a:fld>
            <a:endParaRPr lang="en-US" dirty="0"/>
          </a:p>
        </p:txBody>
      </p:sp>
    </p:spTree>
    <p:extLst>
      <p:ext uri="{BB962C8B-B14F-4D97-AF65-F5344CB8AC3E}">
        <p14:creationId xmlns:p14="http://schemas.microsoft.com/office/powerpoint/2010/main" val="2384225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Barbara </a:t>
            </a:r>
            <a:r>
              <a:rPr lang="en-US" dirty="0" err="1" smtClean="0"/>
              <a:t>Stunder’s</a:t>
            </a:r>
            <a:r>
              <a:rPr lang="en-US" dirty="0" smtClean="0"/>
              <a:t> poster lists the 12 step process to move products into NWS operations.  This is not trivial!</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5D937EE-F0B7-4AC3-94B7-22809C3A57B5}" type="slidenum">
              <a:rPr lang="en-US" smtClean="0"/>
              <a:pPr/>
              <a:t>46</a:t>
            </a:fld>
            <a:endParaRPr lang="en-US" dirty="0"/>
          </a:p>
        </p:txBody>
      </p:sp>
    </p:spTree>
    <p:extLst>
      <p:ext uri="{BB962C8B-B14F-4D97-AF65-F5344CB8AC3E}">
        <p14:creationId xmlns:p14="http://schemas.microsoft.com/office/powerpoint/2010/main" val="227466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092565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47</a:t>
            </a:fld>
            <a:endParaRPr lang="en-US" dirty="0"/>
          </a:p>
        </p:txBody>
      </p:sp>
    </p:spTree>
    <p:extLst>
      <p:ext uri="{BB962C8B-B14F-4D97-AF65-F5344CB8AC3E}">
        <p14:creationId xmlns:p14="http://schemas.microsoft.com/office/powerpoint/2010/main" val="162128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NOAA National Weather Service (NWS) National</a:t>
            </a:r>
            <a:r>
              <a:rPr lang="en-US" baseline="0" dirty="0" smtClean="0"/>
              <a:t> Air Quality Forecast Capability (NAQFC) is a modeling system designed to provide air quality forecast guidance for the U. S.  The NAQFC was established in 2004 to provide ground-level ozone (and eventually PM</a:t>
            </a:r>
            <a:r>
              <a:rPr lang="en-US" baseline="-25000" dirty="0" smtClean="0"/>
              <a:t>2.5</a:t>
            </a:r>
            <a:r>
              <a:rPr lang="en-US" baseline="0" dirty="0" smtClean="0"/>
              <a:t>) forecasts for the conterminous U. S. (CONUS).  The NAQFC utilizes the NWS North American Mesoscale (NAM) meteorological model run of the Non-hydrostatic Mesoscale Model (NMM) core to provide forecast meteorological fields.  These data drive the U. S. Environmental Protection Agency (U.S. EPA) Community Multiscale Air Quality (CMAQ) version 4.6 modeling system which produces 48-hr forecast fields of ground-layer ozone and PM2.5 mixing ratios.  The CMAQ portion of the NAQFC system uses 12 km horizontal grid spacing and 35 vertical layers from the surface to 100 </a:t>
            </a:r>
            <a:r>
              <a:rPr lang="en-US" baseline="0" dirty="0" err="1" smtClean="0"/>
              <a:t>hPa</a:t>
            </a:r>
            <a:r>
              <a:rPr lang="en-US" baseline="0" dirty="0" smtClean="0"/>
              <a:t>.  Emissions inputs to CMAQ use the latest available U.S. EPA National Emissions Inventory (NEI) with electric generating units (EGUs) updated with Continuous Emission Monitoring (CEM) data and projections to the current forecast year using data from the Department of Energy’s Annual Energy Outlook.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48</a:t>
            </a:fld>
            <a:endParaRPr lang="en-US" dirty="0"/>
          </a:p>
        </p:txBody>
      </p:sp>
    </p:spTree>
    <p:extLst>
      <p:ext uri="{BB962C8B-B14F-4D97-AF65-F5344CB8AC3E}">
        <p14:creationId xmlns:p14="http://schemas.microsoft.com/office/powerpoint/2010/main" val="3769389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49</a:t>
            </a:fld>
            <a:endParaRPr lang="en-US" dirty="0"/>
          </a:p>
        </p:txBody>
      </p:sp>
    </p:spTree>
    <p:extLst>
      <p:ext uri="{BB962C8B-B14F-4D97-AF65-F5344CB8AC3E}">
        <p14:creationId xmlns:p14="http://schemas.microsoft.com/office/powerpoint/2010/main" val="162128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SORD's capabilities are in meteorology and atmospheric transport and dispersion. Its work is used by decision-makers, primarily at the Nevada National Security Site (NNSS), to protect human health, to reduce weather related injuries and fatalities, and to keep people safe during disasters. By providing key atmospheric information, necessary to protect lives and property, SORD has supported essential work at the NNSS to improve national security. Local weather observations and predictions protect NNSS staff and facilities —especially for activities dealing with radioactive, explosive, or toxic materials. SORD weather observations and modeling also support improved weather predictions and warnings for the entire region. Predictions of the atmospheric transport and dispersion of hazardous materials and air pollution provide essential information for mitigating risks for NNSS staff, first responders, and the public.</a:t>
            </a:r>
          </a:p>
          <a:p>
            <a:endParaRPr lang="en-US" dirty="0" smtClean="0"/>
          </a:p>
          <a:p>
            <a:r>
              <a:rPr lang="en-US" dirty="0" smtClean="0"/>
              <a:t>FRD was created in 1948 for the purpose of describing the meteorology and climatology surrounding the area of the National Reactor Testing Station, now known as the Department of Energy's Idaho National Laboratory (INL). In a cooperative agreement between NOAA and the U.S. Department of Energy, FRD's capabilities are used to support the INL with meteorological measurements, mesoscale modeling and forecasts, and atmospheric dispersion modeling in the event of an accidental chemical or radiological emergency at the INL.</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50</a:t>
            </a:fld>
            <a:endParaRPr lang="en-US" dirty="0"/>
          </a:p>
        </p:txBody>
      </p:sp>
    </p:spTree>
    <p:extLst>
      <p:ext uri="{BB962C8B-B14F-4D97-AF65-F5344CB8AC3E}">
        <p14:creationId xmlns:p14="http://schemas.microsoft.com/office/powerpoint/2010/main" val="4091252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CRN is used to observe the climate trends for the U.S. including Alaska. The vision of the USCRN program is to provide a continuous series of climate observations for monitoring trends in the nation's climate and supporting climate-impact research.</a:t>
            </a:r>
          </a:p>
          <a:p>
            <a:endParaRPr lang="en-US" dirty="0" smtClean="0"/>
          </a:p>
          <a:p>
            <a:r>
              <a:rPr lang="en-US" dirty="0" smtClean="0"/>
              <a:t>SEBN evaluates Land Surface models and observes land surface response to extreme climate events. ARL cooperates with NOAA's Earth System Research Laboratory to measure fluxes of energy, water, and carbon dioxide at the air-land interface to improve understanding of the Earth's surface energy balance. It is this balance that drives weather, climate, and ocean circulation, and therefore must be accurately reproduced in climate models in order for decision-makers to make sound choices regarding environmental and economic policy. Accurate understanding and simulation of this balance is also important for weather prediction, including short-term and seasonal predictions of water resources.</a:t>
            </a:r>
          </a:p>
          <a:p>
            <a:endParaRPr lang="en-US" dirty="0" smtClean="0"/>
          </a:p>
          <a:p>
            <a:r>
              <a:rPr lang="en-US" dirty="0" smtClean="0"/>
              <a:t>SEBN and CRN networks being evaluated for testing products from the NOAA National Water Center (NWC) and WRF-HYDRO model.  The </a:t>
            </a:r>
            <a:r>
              <a:rPr lang="en-US" sz="1200" b="0" i="0" kern="1200" dirty="0" smtClean="0">
                <a:solidFill>
                  <a:schemeClr val="tx1"/>
                </a:solidFill>
                <a:effectLst/>
                <a:latin typeface="+mn-lt"/>
                <a:ea typeface="+mn-ea"/>
                <a:cs typeface="+mn-cs"/>
              </a:rPr>
              <a:t>NWC is a geographically distributed organization which includes elements in Maryland, Minnesota and Alabama. The NWC collaboratively researches, develops and delivers state-of-the-science national hydrologic analyses, forecast information, data, decision-support services and guidance to support and inform essential emergency services and water management decisions. In partnership with NWS national, regional, and local offices, the NWC coordinates, integrates and supports consistent water prediction activities from global to local levels.</a:t>
            </a:r>
          </a:p>
          <a:p>
            <a:endParaRPr lang="en-US" sz="1200" b="0" i="0" kern="1200" dirty="0" smtClean="0">
              <a:solidFill>
                <a:schemeClr val="tx1"/>
              </a:solidFill>
              <a:effectLst/>
              <a:latin typeface="+mn-lt"/>
              <a:ea typeface="+mn-ea"/>
              <a:cs typeface="+mn-cs"/>
            </a:endParaRPr>
          </a:p>
          <a:p>
            <a:r>
              <a:rPr lang="en-US" altLang="en-US" baseline="0" dirty="0" smtClean="0"/>
              <a:t>The bottom photograph shows ARL staff installing soil temperature and moisture probes as part of WFIP2. Soil properties are one of the observations collected at surface energy balance stations.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51</a:t>
            </a:fld>
            <a:endParaRPr lang="en-US" dirty="0"/>
          </a:p>
        </p:txBody>
      </p:sp>
    </p:spTree>
    <p:extLst>
      <p:ext uri="{BB962C8B-B14F-4D97-AF65-F5344CB8AC3E}">
        <p14:creationId xmlns:p14="http://schemas.microsoft.com/office/powerpoint/2010/main" val="3963365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a:t>
            </a:r>
            <a:r>
              <a:rPr lang="en-US" altLang="en-US" baseline="0" dirty="0" smtClean="0"/>
              <a:t> wind farm in eastern Oregon is the primary study area for the Wind Forecast Improvement Project phase 2 (WFIP2). </a:t>
            </a:r>
          </a:p>
          <a:p>
            <a:pPr eaLnBrk="1" hangingPunct="1">
              <a:spcBef>
                <a:spcPct val="0"/>
              </a:spcBef>
            </a:pPr>
            <a:r>
              <a:rPr lang="en-US" altLang="en-US" baseline="0" dirty="0" smtClean="0"/>
              <a:t>------</a:t>
            </a:r>
          </a:p>
          <a:p>
            <a:pPr eaLnBrk="1" hangingPunct="1">
              <a:spcBef>
                <a:spcPct val="0"/>
              </a:spcBef>
            </a:pPr>
            <a:r>
              <a:rPr lang="en-US" altLang="en-US" dirty="0" smtClean="0"/>
              <a:t>Understanding the risks associated with wind forecasting</a:t>
            </a:r>
          </a:p>
          <a:p>
            <a:pPr eaLnBrk="1" hangingPunct="1">
              <a:spcBef>
                <a:spcPct val="0"/>
              </a:spcBef>
            </a:pPr>
            <a:endParaRPr lang="en-US" altLang="en-US" dirty="0" smtClean="0"/>
          </a:p>
          <a:p>
            <a:pPr eaLnBrk="1" hangingPunct="1">
              <a:spcBef>
                <a:spcPct val="0"/>
              </a:spcBef>
            </a:pPr>
            <a:r>
              <a:rPr lang="en-US" altLang="en-US" dirty="0" smtClean="0"/>
              <a:t>As an outcome of discussions between Duke Energy and NOAA/ATDD following the 2009 AMS Summer Community Meeting , August, 2009 in Norman Oklahoma,  ARL and Duke Energy Generation (Duke) signed a Cooperative Research and Development Agreement (CRADA) which allowed ARL/ATDD to conduct atmospheric  boundary layer (ABL) research using Duke Energy renewable energy sites as research testbeds.  The proposed ARL research was directed towards evaluation of WRF and NAM model flux-gradient wind profile algorithms based on </a:t>
            </a:r>
            <a:r>
              <a:rPr lang="en-US" altLang="en-US" dirty="0" err="1" smtClean="0"/>
              <a:t>Monin-Obukhov</a:t>
            </a:r>
            <a:r>
              <a:rPr lang="en-US" altLang="en-US" dirty="0" smtClean="0"/>
              <a:t> (M-O) similarity theory to provide an understanding of the risk associated with forecasting of hub-height winds.   Duke Energy has provided the  evaluation of the proposed  site-specific algorithms within the scope of Duke’s current renewable energy load management practices and provided an assessment of the economic impact of any modified forecasts.  </a:t>
            </a:r>
          </a:p>
          <a:p>
            <a:pPr eaLnBrk="1" hangingPunct="1">
              <a:spcBef>
                <a:spcPct val="0"/>
              </a:spcBef>
            </a:pPr>
            <a:endParaRPr lang="en-US" altLang="en-US" dirty="0" smtClean="0"/>
          </a:p>
          <a:p>
            <a:pPr eaLnBrk="1" hangingPunct="1">
              <a:spcBef>
                <a:spcPct val="0"/>
              </a:spcBef>
            </a:pPr>
            <a:r>
              <a:rPr lang="en-US" altLang="en-US" dirty="0" smtClean="0"/>
              <a:t>What is the probability of over/under predicting hub-height winds.  From our industry partner:  What are the costs associated with over/under prediction?  What is the risk associated with using the NAM12 forecast?  with the NAM4 forecast?  With the HRRR forecast?</a:t>
            </a:r>
          </a:p>
          <a:p>
            <a:pPr eaLnBrk="1" hangingPunct="1">
              <a:spcBef>
                <a:spcPct val="0"/>
              </a:spcBef>
            </a:pPr>
            <a:r>
              <a:rPr lang="en-US" altLang="en-US" dirty="0" smtClean="0"/>
              <a:t>The outcome of the cooperative research effort has been the development of a site-specific probabilistic forecast based on NCEP’s NAM12 forecast product.</a:t>
            </a:r>
          </a:p>
          <a:p>
            <a:pPr eaLnBrk="1" hangingPunct="1">
              <a:spcBef>
                <a:spcPct val="0"/>
              </a:spcBef>
            </a:pPr>
            <a:endParaRPr lang="en-US" alt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6976" indent="-291145">
              <a:defRPr>
                <a:solidFill>
                  <a:schemeClr val="tx1"/>
                </a:solidFill>
                <a:latin typeface="Calibri" pitchFamily="34" charset="0"/>
              </a:defRPr>
            </a:lvl2pPr>
            <a:lvl3pPr marL="1164579" indent="-232916">
              <a:defRPr>
                <a:solidFill>
                  <a:schemeClr val="tx1"/>
                </a:solidFill>
                <a:latin typeface="Calibri" pitchFamily="34" charset="0"/>
              </a:defRPr>
            </a:lvl3pPr>
            <a:lvl4pPr marL="1630411" indent="-232916">
              <a:defRPr>
                <a:solidFill>
                  <a:schemeClr val="tx1"/>
                </a:solidFill>
                <a:latin typeface="Calibri" pitchFamily="34" charset="0"/>
              </a:defRPr>
            </a:lvl4pPr>
            <a:lvl5pPr marL="2096242" indent="-232916">
              <a:defRPr>
                <a:solidFill>
                  <a:schemeClr val="tx1"/>
                </a:solidFill>
                <a:latin typeface="Calibri" pitchFamily="34" charset="0"/>
              </a:defRPr>
            </a:lvl5pPr>
            <a:lvl6pPr marL="2562075" indent="-232916" fontAlgn="base">
              <a:spcBef>
                <a:spcPct val="0"/>
              </a:spcBef>
              <a:spcAft>
                <a:spcPct val="0"/>
              </a:spcAft>
              <a:defRPr>
                <a:solidFill>
                  <a:schemeClr val="tx1"/>
                </a:solidFill>
                <a:latin typeface="Calibri" pitchFamily="34" charset="0"/>
              </a:defRPr>
            </a:lvl6pPr>
            <a:lvl7pPr marL="3027907" indent="-232916" fontAlgn="base">
              <a:spcBef>
                <a:spcPct val="0"/>
              </a:spcBef>
              <a:spcAft>
                <a:spcPct val="0"/>
              </a:spcAft>
              <a:defRPr>
                <a:solidFill>
                  <a:schemeClr val="tx1"/>
                </a:solidFill>
                <a:latin typeface="Calibri" pitchFamily="34" charset="0"/>
              </a:defRPr>
            </a:lvl7pPr>
            <a:lvl8pPr marL="3493737" indent="-232916" fontAlgn="base">
              <a:spcBef>
                <a:spcPct val="0"/>
              </a:spcBef>
              <a:spcAft>
                <a:spcPct val="0"/>
              </a:spcAft>
              <a:defRPr>
                <a:solidFill>
                  <a:schemeClr val="tx1"/>
                </a:solidFill>
                <a:latin typeface="Calibri" pitchFamily="34" charset="0"/>
              </a:defRPr>
            </a:lvl8pPr>
            <a:lvl9pPr marL="3959570" indent="-23291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D95D62-462B-4DEE-A47E-3720EFBDFD39}" type="slidenum">
              <a:rPr lang="en-US" smtClean="0">
                <a:solidFill>
                  <a:prstClr val="black"/>
                </a:solidFill>
              </a:rPr>
              <a:pPr fontAlgn="base">
                <a:spcBef>
                  <a:spcPct val="0"/>
                </a:spcBef>
                <a:spcAft>
                  <a:spcPct val="0"/>
                </a:spcAft>
                <a:defRPr/>
              </a:pPr>
              <a:t>52</a:t>
            </a:fld>
            <a:endParaRPr lang="en-US" smtClean="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1988</a:t>
            </a:r>
            <a:r>
              <a:rPr lang="en-US" baseline="0" dirty="0" smtClean="0"/>
              <a:t> MOU with FAA:  ARL provides volcanic ash model forecasts.  NESDIS provides satellite analysis.</a:t>
            </a:r>
          </a:p>
          <a:p>
            <a:r>
              <a:rPr lang="en-US" baseline="0" dirty="0" smtClean="0"/>
              <a:t>1993 IAG:  When a volcano erupts or threatens to erupt, brings USGS into the loop with NOAA and FAA</a:t>
            </a:r>
          </a:p>
          <a:p>
            <a:r>
              <a:rPr lang="en-US" dirty="0" smtClean="0"/>
              <a:t>2012 IAG with DOS:  CTBTO support.</a:t>
            </a:r>
            <a:r>
              <a:rPr lang="en-US" baseline="0" dirty="0" smtClean="0"/>
              <a:t>  NCEP runs HYSPLIT for backtracking exercises/incidents</a:t>
            </a:r>
          </a:p>
          <a:p>
            <a:r>
              <a:rPr lang="en-US" baseline="0" dirty="0" smtClean="0"/>
              <a:t>2015 MOU with NRC:  NRC is putting HYSPLIT in their model in a research mode </a:t>
            </a:r>
          </a:p>
          <a:p>
            <a:endParaRPr lang="en-US" baseline="0" dirty="0" smtClean="0"/>
          </a:p>
          <a:p>
            <a:r>
              <a:rPr lang="en-US" baseline="0" dirty="0" smtClean="0"/>
              <a:t>2002 IAG with USEPA: Atmospheric mercury modeling (was transitioned into 2</a:t>
            </a:r>
            <a:r>
              <a:rPr lang="en-US" baseline="30000" dirty="0" smtClean="0"/>
              <a:t>nd</a:t>
            </a:r>
            <a:r>
              <a:rPr lang="en-US" baseline="0" dirty="0" smtClean="0"/>
              <a:t> IAG immediately below)</a:t>
            </a:r>
          </a:p>
          <a:p>
            <a:r>
              <a:rPr lang="en-US" baseline="0" dirty="0" smtClean="0"/>
              <a:t>2006 IAG with USEPA: Atmospheric mercury monitoring and modeling (ongoing)</a:t>
            </a:r>
          </a:p>
          <a:p>
            <a:endParaRPr lang="en-US" baseline="0" dirty="0" smtClean="0"/>
          </a:p>
          <a:p>
            <a:r>
              <a:rPr lang="en-US" baseline="0" dirty="0" smtClean="0"/>
              <a:t>IAG’s with USEPA as part of Great Lakes Restoration Initiative (GLRI): 2010, 2011, 2012, 2013, 2014, 2015</a:t>
            </a:r>
          </a:p>
          <a:p>
            <a:endParaRPr lang="en-US" baseline="0" dirty="0" smtClean="0"/>
          </a:p>
          <a:p>
            <a:r>
              <a:rPr lang="en-US" baseline="0" dirty="0" smtClean="0"/>
              <a:t>2016 IAG with USEPA:  Understanding long range fate and transport issues associated with nuclear releases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53</a:t>
            </a:fld>
            <a:endParaRPr lang="en-US" dirty="0"/>
          </a:p>
        </p:txBody>
      </p:sp>
    </p:spTree>
    <p:extLst>
      <p:ext uri="{BB962C8B-B14F-4D97-AF65-F5344CB8AC3E}">
        <p14:creationId xmlns:p14="http://schemas.microsoft.com/office/powerpoint/2010/main" val="3293201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55</a:t>
            </a:fld>
            <a:endParaRPr lang="en-US" dirty="0"/>
          </a:p>
        </p:txBody>
      </p:sp>
    </p:spTree>
    <p:extLst>
      <p:ext uri="{BB962C8B-B14F-4D97-AF65-F5344CB8AC3E}">
        <p14:creationId xmlns:p14="http://schemas.microsoft.com/office/powerpoint/2010/main" val="1739462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56</a:t>
            </a:fld>
            <a:endParaRPr lang="en-US" dirty="0"/>
          </a:p>
        </p:txBody>
      </p:sp>
    </p:spTree>
    <p:extLst>
      <p:ext uri="{BB962C8B-B14F-4D97-AF65-F5344CB8AC3E}">
        <p14:creationId xmlns:p14="http://schemas.microsoft.com/office/powerpoint/2010/main" val="4272551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FY17 RTAP (Research to Transition Acceleration</a:t>
            </a:r>
            <a:r>
              <a:rPr lang="en-US" b="1" baseline="0" dirty="0" smtClean="0"/>
              <a:t> Plans)</a:t>
            </a:r>
            <a:r>
              <a:rPr lang="en-US" b="1" dirty="0" smtClean="0"/>
              <a:t> Proposals</a:t>
            </a:r>
            <a:r>
              <a:rPr lang="en-US" b="1" baseline="0" dirty="0" smtClean="0"/>
              <a:t> </a:t>
            </a:r>
            <a:r>
              <a:rPr lang="en-US" baseline="0" dirty="0" smtClean="0"/>
              <a:t>- special funding to accelerate transition .</a:t>
            </a:r>
          </a:p>
          <a:p>
            <a:r>
              <a:rPr lang="en-US" baseline="0" dirty="0" smtClean="0"/>
              <a:t>Of the 120, 10 were selected NOAA-wide, ARL received one. </a:t>
            </a:r>
          </a:p>
          <a:p>
            <a:endParaRPr lang="en-US" baseline="0" dirty="0" smtClean="0"/>
          </a:p>
          <a:p>
            <a:r>
              <a:rPr lang="en-US" dirty="0" smtClean="0"/>
              <a:t>From Ariel Stein’s RTAP Proposal:</a:t>
            </a:r>
          </a:p>
          <a:p>
            <a:r>
              <a:rPr lang="en-US" dirty="0" smtClean="0"/>
              <a:t>The research activities described in this proposal directly support NOAA priorities as follows:</a:t>
            </a:r>
          </a:p>
          <a:p>
            <a:r>
              <a:rPr lang="en-US" dirty="0" smtClean="0"/>
              <a:t>• NGSP: Weather Ready Nation/ Reduced loss of life, property, and disruption from high-impact events</a:t>
            </a:r>
          </a:p>
          <a:p>
            <a:r>
              <a:rPr lang="en-US" dirty="0" smtClean="0"/>
              <a:t>• Five-Year R&amp;D Plan: Weather Ready Nation/ Improved predictive guidance/ Determine the relative merits of different approaches to ensemble generation including multi-model, stochastic physics, and multi-physics.</a:t>
            </a:r>
          </a:p>
          <a:p>
            <a:r>
              <a:rPr lang="en-US" dirty="0" smtClean="0"/>
              <a:t>• R2X Announcement of Opportunity:</a:t>
            </a:r>
          </a:p>
          <a:p>
            <a:r>
              <a:rPr lang="en-US" dirty="0" smtClean="0"/>
              <a:t>o Decision Support Including Social and Behavioral Science: Introduce or improve predictive guidance and decision support tools</a:t>
            </a:r>
          </a:p>
          <a:p>
            <a:r>
              <a:rPr lang="en-US" dirty="0" smtClean="0"/>
              <a:t>o Earth System Forecasting Improvement: Strengthen abilities to assess climate, weather, and non-climate/weather hazard related risks and impacts to communities and ecosystems</a:t>
            </a:r>
          </a:p>
          <a:p>
            <a:endParaRPr lang="en-US" baseline="0" dirty="0" smtClean="0"/>
          </a:p>
          <a:p>
            <a:pPr>
              <a:spcBef>
                <a:spcPts val="1223"/>
              </a:spcBef>
            </a:pPr>
            <a:endParaRPr lang="en-US" sz="700" b="1" dirty="0" smtClean="0"/>
          </a:p>
          <a:p>
            <a:pPr>
              <a:spcBef>
                <a:spcPts val="1223"/>
              </a:spcBef>
            </a:pPr>
            <a:r>
              <a:rPr lang="en-US" sz="700" b="1" dirty="0" smtClean="0"/>
              <a:t>IT </a:t>
            </a:r>
            <a:r>
              <a:rPr lang="en-US" sz="700" b="1" dirty="0"/>
              <a:t>Transformation</a:t>
            </a:r>
          </a:p>
          <a:p>
            <a:pPr marL="757066" lvl="1" indent="-291179">
              <a:buFont typeface="Arial" panose="020B0604020202020204" pitchFamily="34" charset="0"/>
              <a:buChar char="•"/>
            </a:pPr>
            <a:r>
              <a:rPr lang="en-US" dirty="0" smtClean="0"/>
              <a:t>Cybersecurity risk decreased as measured</a:t>
            </a:r>
            <a:r>
              <a:rPr lang="en-US" baseline="0" dirty="0" smtClean="0"/>
              <a:t> by annual Certification and Accreditation /Authorization and Accreditation reviews</a:t>
            </a:r>
            <a:endParaRPr lang="en-US" dirty="0" smtClean="0"/>
          </a:p>
          <a:p>
            <a:pPr marL="757066" lvl="1" indent="-291179">
              <a:buFont typeface="Arial" panose="020B0604020202020204" pitchFamily="34" charset="0"/>
              <a:buChar char="•"/>
            </a:pPr>
            <a:r>
              <a:rPr lang="en-US" dirty="0" smtClean="0"/>
              <a:t>CITS</a:t>
            </a:r>
            <a:r>
              <a:rPr lang="en-US" baseline="0" dirty="0" smtClean="0"/>
              <a:t> (Common IT support agreement with NCEP stabilizes costs and establishes processes for cooperation among tenants</a:t>
            </a:r>
          </a:p>
          <a:p>
            <a:pPr marL="757066" lvl="1" indent="-291179">
              <a:buFont typeface="Arial" panose="020B0604020202020204" pitchFamily="34" charset="0"/>
              <a:buChar char="•"/>
            </a:pPr>
            <a:r>
              <a:rPr lang="en-US" baseline="0" dirty="0" smtClean="0"/>
              <a:t>Routinely replaced aging servers</a:t>
            </a:r>
          </a:p>
          <a:p>
            <a:pPr marL="757066" lvl="1" indent="-291179">
              <a:buFont typeface="Arial" panose="020B0604020202020204" pitchFamily="34" charset="0"/>
              <a:buChar char="•"/>
            </a:pPr>
            <a:r>
              <a:rPr lang="en-US" baseline="0" dirty="0" smtClean="0"/>
              <a:t>Sought additional HPCC resources for large models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57</a:t>
            </a:fld>
            <a:endParaRPr lang="en-US" dirty="0"/>
          </a:p>
        </p:txBody>
      </p:sp>
    </p:spTree>
    <p:extLst>
      <p:ext uri="{BB962C8B-B14F-4D97-AF65-F5344CB8AC3E}">
        <p14:creationId xmlns:p14="http://schemas.microsoft.com/office/powerpoint/2010/main" val="201199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092565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58</a:t>
            </a:fld>
            <a:endParaRPr lang="en-US" dirty="0"/>
          </a:p>
        </p:txBody>
      </p:sp>
    </p:spTree>
    <p:extLst>
      <p:ext uri="{BB962C8B-B14F-4D97-AF65-F5344CB8AC3E}">
        <p14:creationId xmlns:p14="http://schemas.microsoft.com/office/powerpoint/2010/main" val="3113407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60</a:t>
            </a:fld>
            <a:endParaRPr lang="en-US" dirty="0"/>
          </a:p>
        </p:txBody>
      </p:sp>
    </p:spTree>
    <p:extLst>
      <p:ext uri="{BB962C8B-B14F-4D97-AF65-F5344CB8AC3E}">
        <p14:creationId xmlns:p14="http://schemas.microsoft.com/office/powerpoint/2010/main" val="2399727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61</a:t>
            </a:fld>
            <a:endParaRPr lang="en-US" dirty="0"/>
          </a:p>
        </p:txBody>
      </p:sp>
    </p:spTree>
    <p:extLst>
      <p:ext uri="{BB962C8B-B14F-4D97-AF65-F5344CB8AC3E}">
        <p14:creationId xmlns:p14="http://schemas.microsoft.com/office/powerpoint/2010/main" val="4187701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62</a:t>
            </a:fld>
            <a:endParaRPr lang="en-US" dirty="0"/>
          </a:p>
        </p:txBody>
      </p:sp>
    </p:spTree>
    <p:extLst>
      <p:ext uri="{BB962C8B-B14F-4D97-AF65-F5344CB8AC3E}">
        <p14:creationId xmlns:p14="http://schemas.microsoft.com/office/powerpoint/2010/main" val="2406953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63</a:t>
            </a:fld>
            <a:endParaRPr lang="en-US" dirty="0"/>
          </a:p>
        </p:txBody>
      </p:sp>
    </p:spTree>
    <p:extLst>
      <p:ext uri="{BB962C8B-B14F-4D97-AF65-F5344CB8AC3E}">
        <p14:creationId xmlns:p14="http://schemas.microsoft.com/office/powerpoint/2010/main" val="2204240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64</a:t>
            </a:fld>
            <a:endParaRPr lang="en-US" dirty="0"/>
          </a:p>
        </p:txBody>
      </p:sp>
    </p:spTree>
    <p:extLst>
      <p:ext uri="{BB962C8B-B14F-4D97-AF65-F5344CB8AC3E}">
        <p14:creationId xmlns:p14="http://schemas.microsoft.com/office/powerpoint/2010/main" val="3337023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65</a:t>
            </a:fld>
            <a:endParaRPr lang="en-US" dirty="0"/>
          </a:p>
        </p:txBody>
      </p:sp>
    </p:spTree>
    <p:extLst>
      <p:ext uri="{BB962C8B-B14F-4D97-AF65-F5344CB8AC3E}">
        <p14:creationId xmlns:p14="http://schemas.microsoft.com/office/powerpoint/2010/main" val="22339473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66</a:t>
            </a:fld>
            <a:endParaRPr lang="en-US" dirty="0"/>
          </a:p>
        </p:txBody>
      </p:sp>
    </p:spTree>
    <p:extLst>
      <p:ext uri="{BB962C8B-B14F-4D97-AF65-F5344CB8AC3E}">
        <p14:creationId xmlns:p14="http://schemas.microsoft.com/office/powerpoint/2010/main" val="1317050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pPr/>
              <a:t>68</a:t>
            </a:fld>
            <a:endParaRPr lang="en-US" dirty="0"/>
          </a:p>
        </p:txBody>
      </p:sp>
    </p:spTree>
    <p:extLst>
      <p:ext uri="{BB962C8B-B14F-4D97-AF65-F5344CB8AC3E}">
        <p14:creationId xmlns:p14="http://schemas.microsoft.com/office/powerpoint/2010/main" val="327838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Noontime smog on a street in Donora, Pennsylvania, 1948. © Pittsburgh Post-Gazette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09256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ARL/GMCC</a:t>
            </a:r>
            <a:r>
              <a:rPr lang="en-US" baseline="0" dirty="0" smtClean="0"/>
              <a:t> Air Resources Laboratory/Geophysical Monitoring for Climatic Change division located in Boulder from 1957 to 1989</a:t>
            </a:r>
          </a:p>
          <a:p>
            <a:r>
              <a:rPr lang="en-US" baseline="0" dirty="0" smtClean="0"/>
              <a:t>CMDL  Climate Modeling and Diagnostics Laboratory – Boulder, CO 1990 - 2006</a:t>
            </a:r>
          </a:p>
          <a:p>
            <a:r>
              <a:rPr lang="en-US" dirty="0" smtClean="0"/>
              <a:t>Earth</a:t>
            </a:r>
            <a:r>
              <a:rPr lang="en-US" baseline="0" dirty="0" smtClean="0"/>
              <a:t> Sciences Research Laboratory/Global Monitoring Division – Boulder, CO 2006 - Present</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9256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937EE-F0B7-4AC3-94B7-22809C3A57B5}" type="slidenum">
              <a:rPr lang="en-US" smtClean="0"/>
              <a:pPr/>
              <a:t>9</a:t>
            </a:fld>
            <a:endParaRPr lang="en-US" dirty="0"/>
          </a:p>
        </p:txBody>
      </p:sp>
    </p:spTree>
    <p:extLst>
      <p:ext uri="{BB962C8B-B14F-4D97-AF65-F5344CB8AC3E}">
        <p14:creationId xmlns:p14="http://schemas.microsoft.com/office/powerpoint/2010/main" val="113838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273658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a:t>
            </a:fld>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75551"/>
            <a:ext cx="9144000" cy="282447"/>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1703832" y="0"/>
            <a:ext cx="7440167" cy="72339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8" name="bk object 18"/>
          <p:cNvSpPr/>
          <p:nvPr/>
        </p:nvSpPr>
        <p:spPr>
          <a:xfrm>
            <a:off x="0" y="0"/>
            <a:ext cx="3448812" cy="71932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ctrTitle"/>
          </p:nvPr>
        </p:nvSpPr>
        <p:spPr>
          <a:xfrm>
            <a:off x="2595373" y="2469788"/>
            <a:ext cx="3953255" cy="830997"/>
          </a:xfrm>
          <a:prstGeom prst="rect">
            <a:avLst/>
          </a:prstGeom>
        </p:spPr>
        <p:txBody>
          <a:bodyPr wrap="square" lIns="0" tIns="0" rIns="0" bIns="0">
            <a:spAutoFit/>
          </a:bodyPr>
          <a:lstStyle>
            <a:lvl1pPr>
              <a:defRPr sz="5400" b="0" i="0">
                <a:solidFill>
                  <a:srgbClr val="001F5F"/>
                </a:solidFill>
                <a:latin typeface="Arial"/>
                <a:cs typeface="Arial"/>
              </a:defRPr>
            </a:lvl1pPr>
          </a:lstStyle>
          <a:p>
            <a:endParaRPr/>
          </a:p>
        </p:txBody>
      </p:sp>
      <p:sp>
        <p:nvSpPr>
          <p:cNvPr id="3" name="Holder 3"/>
          <p:cNvSpPr>
            <a:spLocks noGrp="1"/>
          </p:cNvSpPr>
          <p:nvPr>
            <p:ph type="subTitle" idx="4"/>
          </p:nvPr>
        </p:nvSpPr>
        <p:spPr>
          <a:xfrm>
            <a:off x="1371601" y="3840481"/>
            <a:ext cx="6400799"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50" b="0" i="0">
                <a:solidFill>
                  <a:schemeClr val="bg1"/>
                </a:solidFill>
                <a:latin typeface="Arial"/>
                <a:cs typeface="Arial"/>
              </a:defRPr>
            </a:lvl1p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
        <p:nvSpPr>
          <p:cNvPr id="5" name="Holder 5"/>
          <p:cNvSpPr>
            <a:spLocks noGrp="1"/>
          </p:cNvSpPr>
          <p:nvPr>
            <p:ph type="dt" sz="half" idx="6"/>
          </p:nvPr>
        </p:nvSpPr>
        <p:spPr/>
        <p:txBody>
          <a:bodyPr lIns="0" tIns="0" rIns="0" bIns="0"/>
          <a:lstStyle>
            <a:lvl1pPr>
              <a:defRPr sz="1050" b="0" i="0">
                <a:solidFill>
                  <a:schemeClr val="bg1"/>
                </a:solidFill>
                <a:latin typeface="Arial"/>
                <a:cs typeface="Arial"/>
              </a:defRPr>
            </a:lvl1p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6" name="Holder 6"/>
          <p:cNvSpPr>
            <a:spLocks noGrp="1"/>
          </p:cNvSpPr>
          <p:nvPr>
            <p:ph type="sldNum" sz="quarter" idx="7"/>
          </p:nvPr>
        </p:nvSpPr>
        <p:spPr/>
        <p:txBody>
          <a:bodyPr lIns="0" tIns="0" rIns="0" bIns="0"/>
          <a:lstStyle>
            <a:lvl1pPr>
              <a:defRPr sz="1050" b="0" i="0">
                <a:solidFill>
                  <a:schemeClr val="bg1"/>
                </a:solidFill>
                <a:latin typeface="Arial"/>
                <a:cs typeface="Arial"/>
              </a:defRPr>
            </a:lvl1pPr>
          </a:lstStyle>
          <a:p>
            <a:pPr marL="99695"/>
            <a:fld id="{81D60167-4931-47E6-BA6A-407CBD079E47}" type="slidenum">
              <a:rPr dirty="0">
                <a:solidFill>
                  <a:prstClr val="white"/>
                </a:solidFill>
              </a:rPr>
              <a:pPr marL="99695"/>
              <a:t>‹#›</a:t>
            </a:fld>
            <a:endParaRPr dirty="0">
              <a:solidFill>
                <a:prstClr val="white"/>
              </a:solidFill>
            </a:endParaRPr>
          </a:p>
        </p:txBody>
      </p:sp>
    </p:spTree>
    <p:extLst>
      <p:ext uri="{BB962C8B-B14F-4D97-AF65-F5344CB8AC3E}">
        <p14:creationId xmlns:p14="http://schemas.microsoft.com/office/powerpoint/2010/main" val="120684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chemeClr val="bg1"/>
                </a:solidFill>
                <a:latin typeface="Arial"/>
                <a:cs typeface="Arial"/>
              </a:defRPr>
            </a:lvl1p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
        <p:nvSpPr>
          <p:cNvPr id="5" name="Holder 5"/>
          <p:cNvSpPr>
            <a:spLocks noGrp="1"/>
          </p:cNvSpPr>
          <p:nvPr>
            <p:ph type="dt" sz="half" idx="6"/>
          </p:nvPr>
        </p:nvSpPr>
        <p:spPr/>
        <p:txBody>
          <a:bodyPr lIns="0" tIns="0" rIns="0" bIns="0"/>
          <a:lstStyle>
            <a:lvl1pPr>
              <a:defRPr sz="1050" b="0" i="0">
                <a:solidFill>
                  <a:schemeClr val="bg1"/>
                </a:solidFill>
                <a:latin typeface="Arial"/>
                <a:cs typeface="Arial"/>
              </a:defRPr>
            </a:lvl1p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6" name="Holder 6"/>
          <p:cNvSpPr>
            <a:spLocks noGrp="1"/>
          </p:cNvSpPr>
          <p:nvPr>
            <p:ph type="sldNum" sz="quarter" idx="7"/>
          </p:nvPr>
        </p:nvSpPr>
        <p:spPr/>
        <p:txBody>
          <a:bodyPr lIns="0" tIns="0" rIns="0" bIns="0"/>
          <a:lstStyle>
            <a:lvl1pPr>
              <a:defRPr sz="1050" b="0" i="0">
                <a:solidFill>
                  <a:schemeClr val="bg1"/>
                </a:solidFill>
                <a:latin typeface="Arial"/>
                <a:cs typeface="Arial"/>
              </a:defRPr>
            </a:lvl1pPr>
          </a:lstStyle>
          <a:p>
            <a:pPr marL="99695"/>
            <a:fld id="{81D60167-4931-47E6-BA6A-407CBD079E47}" type="slidenum">
              <a:rPr dirty="0">
                <a:solidFill>
                  <a:prstClr val="white"/>
                </a:solidFill>
              </a:rPr>
              <a:pPr marL="99695"/>
              <a:t>‹#›</a:t>
            </a:fld>
            <a:endParaRPr dirty="0">
              <a:solidFill>
                <a:prstClr val="white"/>
              </a:solidFill>
            </a:endParaRPr>
          </a:p>
        </p:txBody>
      </p:sp>
    </p:spTree>
    <p:extLst>
      <p:ext uri="{BB962C8B-B14F-4D97-AF65-F5344CB8AC3E}">
        <p14:creationId xmlns:p14="http://schemas.microsoft.com/office/powerpoint/2010/main" val="2867124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75551"/>
            <a:ext cx="9144000" cy="282447"/>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1703832" y="0"/>
            <a:ext cx="7440167" cy="72339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8" name="bk object 18"/>
          <p:cNvSpPr/>
          <p:nvPr/>
        </p:nvSpPr>
        <p:spPr>
          <a:xfrm>
            <a:off x="0" y="0"/>
            <a:ext cx="3448812" cy="71932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p:txBody>
          <a:bodyPr lIns="0" tIns="0" rIns="0" bIns="0"/>
          <a:lstStyle>
            <a:lvl1pPr>
              <a:defRPr sz="28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50" b="0" i="0">
                <a:solidFill>
                  <a:schemeClr val="bg1"/>
                </a:solidFill>
                <a:latin typeface="Arial"/>
                <a:cs typeface="Arial"/>
              </a:defRPr>
            </a:lvl1p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
        <p:nvSpPr>
          <p:cNvPr id="6" name="Holder 6"/>
          <p:cNvSpPr>
            <a:spLocks noGrp="1"/>
          </p:cNvSpPr>
          <p:nvPr>
            <p:ph type="dt" sz="half" idx="6"/>
          </p:nvPr>
        </p:nvSpPr>
        <p:spPr/>
        <p:txBody>
          <a:bodyPr lIns="0" tIns="0" rIns="0" bIns="0"/>
          <a:lstStyle>
            <a:lvl1pPr>
              <a:defRPr sz="1050" b="0" i="0">
                <a:solidFill>
                  <a:schemeClr val="bg1"/>
                </a:solidFill>
                <a:latin typeface="Arial"/>
                <a:cs typeface="Arial"/>
              </a:defRPr>
            </a:lvl1p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7" name="Holder 7"/>
          <p:cNvSpPr>
            <a:spLocks noGrp="1"/>
          </p:cNvSpPr>
          <p:nvPr>
            <p:ph type="sldNum" sz="quarter" idx="7"/>
          </p:nvPr>
        </p:nvSpPr>
        <p:spPr/>
        <p:txBody>
          <a:bodyPr lIns="0" tIns="0" rIns="0" bIns="0"/>
          <a:lstStyle>
            <a:lvl1pPr>
              <a:defRPr sz="1050" b="0" i="0">
                <a:solidFill>
                  <a:schemeClr val="bg1"/>
                </a:solidFill>
                <a:latin typeface="Arial"/>
                <a:cs typeface="Arial"/>
              </a:defRPr>
            </a:lvl1pPr>
          </a:lstStyle>
          <a:p>
            <a:pPr marL="99695"/>
            <a:fld id="{81D60167-4931-47E6-BA6A-407CBD079E47}" type="slidenum">
              <a:rPr dirty="0">
                <a:solidFill>
                  <a:prstClr val="white"/>
                </a:solidFill>
              </a:rPr>
              <a:pPr marL="99695"/>
              <a:t>‹#›</a:t>
            </a:fld>
            <a:endParaRPr dirty="0">
              <a:solidFill>
                <a:prstClr val="white"/>
              </a:solidFill>
            </a:endParaRPr>
          </a:p>
        </p:txBody>
      </p:sp>
    </p:spTree>
    <p:extLst>
      <p:ext uri="{BB962C8B-B14F-4D97-AF65-F5344CB8AC3E}">
        <p14:creationId xmlns:p14="http://schemas.microsoft.com/office/powerpoint/2010/main" val="310930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75551"/>
            <a:ext cx="9144000" cy="282447"/>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1703832" y="0"/>
            <a:ext cx="7440167" cy="72339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8" name="bk object 18"/>
          <p:cNvSpPr/>
          <p:nvPr/>
        </p:nvSpPr>
        <p:spPr>
          <a:xfrm>
            <a:off x="0" y="0"/>
            <a:ext cx="3448812" cy="71932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p:txBody>
          <a:bodyPr lIns="0" tIns="0" rIns="0" bIns="0"/>
          <a:lstStyle>
            <a:lvl1pPr>
              <a:defRPr sz="28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chemeClr val="bg1"/>
                </a:solidFill>
                <a:latin typeface="Arial"/>
                <a:cs typeface="Arial"/>
              </a:defRPr>
            </a:lvl1p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
        <p:nvSpPr>
          <p:cNvPr id="4" name="Holder 4"/>
          <p:cNvSpPr>
            <a:spLocks noGrp="1"/>
          </p:cNvSpPr>
          <p:nvPr>
            <p:ph type="dt" sz="half" idx="6"/>
          </p:nvPr>
        </p:nvSpPr>
        <p:spPr/>
        <p:txBody>
          <a:bodyPr lIns="0" tIns="0" rIns="0" bIns="0"/>
          <a:lstStyle>
            <a:lvl1pPr>
              <a:defRPr sz="1050" b="0" i="0">
                <a:solidFill>
                  <a:schemeClr val="bg1"/>
                </a:solidFill>
                <a:latin typeface="Arial"/>
                <a:cs typeface="Arial"/>
              </a:defRPr>
            </a:lvl1p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5" name="Holder 5"/>
          <p:cNvSpPr>
            <a:spLocks noGrp="1"/>
          </p:cNvSpPr>
          <p:nvPr>
            <p:ph type="sldNum" sz="quarter" idx="7"/>
          </p:nvPr>
        </p:nvSpPr>
        <p:spPr/>
        <p:txBody>
          <a:bodyPr lIns="0" tIns="0" rIns="0" bIns="0"/>
          <a:lstStyle>
            <a:lvl1pPr>
              <a:defRPr sz="1050" b="0" i="0">
                <a:solidFill>
                  <a:schemeClr val="bg1"/>
                </a:solidFill>
                <a:latin typeface="Arial"/>
                <a:cs typeface="Arial"/>
              </a:defRPr>
            </a:lvl1pPr>
          </a:lstStyle>
          <a:p>
            <a:pPr marL="99695"/>
            <a:fld id="{81D60167-4931-47E6-BA6A-407CBD079E47}" type="slidenum">
              <a:rPr dirty="0">
                <a:solidFill>
                  <a:prstClr val="white"/>
                </a:solidFill>
              </a:rPr>
              <a:pPr marL="99695"/>
              <a:t>‹#›</a:t>
            </a:fld>
            <a:endParaRPr dirty="0">
              <a:solidFill>
                <a:prstClr val="white"/>
              </a:solidFill>
            </a:endParaRPr>
          </a:p>
        </p:txBody>
      </p:sp>
    </p:spTree>
    <p:extLst>
      <p:ext uri="{BB962C8B-B14F-4D97-AF65-F5344CB8AC3E}">
        <p14:creationId xmlns:p14="http://schemas.microsoft.com/office/powerpoint/2010/main" val="2798396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75551"/>
            <a:ext cx="9144000" cy="282447"/>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1703832" y="0"/>
            <a:ext cx="7440167" cy="72339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8" name="bk object 18"/>
          <p:cNvSpPr/>
          <p:nvPr/>
        </p:nvSpPr>
        <p:spPr>
          <a:xfrm>
            <a:off x="0" y="0"/>
            <a:ext cx="3448812" cy="71932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9" name="bk object 19"/>
          <p:cNvSpPr/>
          <p:nvPr/>
        </p:nvSpPr>
        <p:spPr>
          <a:xfrm>
            <a:off x="6134100" y="2580639"/>
            <a:ext cx="2647188" cy="3527552"/>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ftr" sz="quarter" idx="5"/>
          </p:nvPr>
        </p:nvSpPr>
        <p:spPr/>
        <p:txBody>
          <a:bodyPr lIns="0" tIns="0" rIns="0" bIns="0"/>
          <a:lstStyle>
            <a:lvl1pPr>
              <a:defRPr sz="1050" b="0" i="0">
                <a:solidFill>
                  <a:schemeClr val="bg1"/>
                </a:solidFill>
                <a:latin typeface="Arial"/>
                <a:cs typeface="Arial"/>
              </a:defRPr>
            </a:lvl1p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
        <p:nvSpPr>
          <p:cNvPr id="3" name="Holder 3"/>
          <p:cNvSpPr>
            <a:spLocks noGrp="1"/>
          </p:cNvSpPr>
          <p:nvPr>
            <p:ph type="dt" sz="half" idx="6"/>
          </p:nvPr>
        </p:nvSpPr>
        <p:spPr/>
        <p:txBody>
          <a:bodyPr lIns="0" tIns="0" rIns="0" bIns="0"/>
          <a:lstStyle>
            <a:lvl1pPr>
              <a:defRPr sz="1050" b="0" i="0">
                <a:solidFill>
                  <a:schemeClr val="bg1"/>
                </a:solidFill>
                <a:latin typeface="Arial"/>
                <a:cs typeface="Arial"/>
              </a:defRPr>
            </a:lvl1p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4" name="Holder 4"/>
          <p:cNvSpPr>
            <a:spLocks noGrp="1"/>
          </p:cNvSpPr>
          <p:nvPr>
            <p:ph type="sldNum" sz="quarter" idx="7"/>
          </p:nvPr>
        </p:nvSpPr>
        <p:spPr/>
        <p:txBody>
          <a:bodyPr lIns="0" tIns="0" rIns="0" bIns="0"/>
          <a:lstStyle>
            <a:lvl1pPr>
              <a:defRPr sz="1050" b="0" i="0">
                <a:solidFill>
                  <a:schemeClr val="bg1"/>
                </a:solidFill>
                <a:latin typeface="Arial"/>
                <a:cs typeface="Arial"/>
              </a:defRPr>
            </a:lvl1pPr>
          </a:lstStyle>
          <a:p>
            <a:pPr marL="99695"/>
            <a:fld id="{81D60167-4931-47E6-BA6A-407CBD079E47}" type="slidenum">
              <a:rPr dirty="0">
                <a:solidFill>
                  <a:prstClr val="white"/>
                </a:solidFill>
              </a:rPr>
              <a:pPr marL="99695"/>
              <a:t>‹#›</a:t>
            </a:fld>
            <a:endParaRPr dirty="0">
              <a:solidFill>
                <a:prstClr val="white"/>
              </a:solidFill>
            </a:endParaRPr>
          </a:p>
        </p:txBody>
      </p:sp>
    </p:spTree>
    <p:extLst>
      <p:ext uri="{BB962C8B-B14F-4D97-AF65-F5344CB8AC3E}">
        <p14:creationId xmlns:p14="http://schemas.microsoft.com/office/powerpoint/2010/main" val="106296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it Master title style</a:t>
            </a:r>
            <a:endParaRPr lang="en-US" dirty="0"/>
          </a:p>
        </p:txBody>
      </p:sp>
      <p:sp>
        <p:nvSpPr>
          <p:cNvPr id="3" name="Footer Placeholder 2"/>
          <p:cNvSpPr>
            <a:spLocks noGrp="1"/>
          </p:cNvSpPr>
          <p:nvPr>
            <p:ph type="ftr" sz="quarter" idx="10"/>
          </p:nvPr>
        </p:nvSpPr>
        <p:spPr/>
        <p:txBody>
          <a:bodyPr/>
          <a:lstStyle/>
          <a:p>
            <a:r>
              <a:rPr lang="en-US" dirty="0"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13900162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p:cNvSpPr>
            <a:spLocks noGrp="1"/>
          </p:cNvSpPr>
          <p:nvPr>
            <p:ph type="ftr" sz="quarter" idx="10"/>
          </p:nvPr>
        </p:nvSpPr>
        <p:spPr/>
        <p:txBody>
          <a:bodyPr/>
          <a:lstStyle/>
          <a:p>
            <a:r>
              <a:rPr lang="en-US" dirty="0" smtClean="0"/>
              <a:t>ARL Science Review, June 21-23, 2016</a:t>
            </a:r>
            <a:endParaRPr lang="en-US" dirty="0"/>
          </a:p>
        </p:txBody>
      </p:sp>
      <p:sp>
        <p:nvSpPr>
          <p:cNvPr id="11" name="Slide Number Placeholder 10"/>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r>
              <a:rPr lang="en-US" dirty="0" smtClean="0"/>
              <a:t>ARL Science Review, June 21-23, 2016</a:t>
            </a:r>
            <a:endParaRPr lang="en-US" dirty="0"/>
          </a:p>
        </p:txBody>
      </p:sp>
      <p:sp>
        <p:nvSpPr>
          <p:cNvPr id="7" name="Slide Number Placeholder 6"/>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smtClean="0"/>
              <a:t>ARL Science Review, June 21-23, 2016</a:t>
            </a: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cxnSp>
        <p:nvCxnSpPr>
          <p:cNvPr id="12" name="Straight Connector 11"/>
          <p:cNvCxnSpPr/>
          <p:nvPr/>
        </p:nvCxnSpPr>
        <p:spPr>
          <a:xfrm>
            <a:off x="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144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8" r:id="rId9"/>
    <p:sldLayoutId id="2147483656" r:id="rId10"/>
    <p:sldLayoutId id="2147483657" r:id="rId11"/>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75551"/>
            <a:ext cx="9144000" cy="28244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262256" y="145697"/>
            <a:ext cx="8619489" cy="430887"/>
          </a:xfrm>
          <a:prstGeom prst="rect">
            <a:avLst/>
          </a:prstGeom>
        </p:spPr>
        <p:txBody>
          <a:bodyPr wrap="square" lIns="0" tIns="0" rIns="0" bIns="0">
            <a:spAutoFit/>
          </a:bodyPr>
          <a:lstStyle>
            <a:lvl1pPr>
              <a:defRPr sz="2800" b="0" i="0">
                <a:solidFill>
                  <a:schemeClr val="bg1"/>
                </a:solidFill>
                <a:latin typeface="Arial"/>
                <a:cs typeface="Arial"/>
              </a:defRPr>
            </a:lvl1pPr>
          </a:lstStyle>
          <a:p>
            <a:endParaRPr/>
          </a:p>
        </p:txBody>
      </p:sp>
      <p:sp>
        <p:nvSpPr>
          <p:cNvPr id="3" name="Holder 3"/>
          <p:cNvSpPr>
            <a:spLocks noGrp="1"/>
          </p:cNvSpPr>
          <p:nvPr>
            <p:ph type="body" idx="1"/>
          </p:nvPr>
        </p:nvSpPr>
        <p:spPr>
          <a:xfrm>
            <a:off x="219963" y="1354350"/>
            <a:ext cx="8704072" cy="307777"/>
          </a:xfrm>
          <a:prstGeom prst="rect">
            <a:avLst/>
          </a:prstGeom>
        </p:spPr>
        <p:txBody>
          <a:bodyPr wrap="square" lIns="0" tIns="0" rIns="0" bIns="0">
            <a:spAutoFit/>
          </a:bodyPr>
          <a:lstStyle>
            <a:lvl1pPr>
              <a:defRPr sz="20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263753" y="6625861"/>
            <a:ext cx="828040" cy="161583"/>
          </a:xfrm>
          <a:prstGeom prst="rect">
            <a:avLst/>
          </a:prstGeom>
        </p:spPr>
        <p:txBody>
          <a:bodyPr wrap="square" lIns="0" tIns="0" rIns="0" bIns="0">
            <a:spAutoFit/>
          </a:bodyPr>
          <a:lstStyle>
            <a:lvl1pPr>
              <a:defRPr sz="1050" b="0" i="0">
                <a:solidFill>
                  <a:schemeClr val="bg1"/>
                </a:solidFill>
                <a:latin typeface="Arial"/>
                <a:cs typeface="Arial"/>
              </a:defRPr>
            </a:lvl1p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
        <p:nvSpPr>
          <p:cNvPr id="5" name="Holder 5"/>
          <p:cNvSpPr>
            <a:spLocks noGrp="1"/>
          </p:cNvSpPr>
          <p:nvPr>
            <p:ph type="dt" sz="half" idx="6"/>
          </p:nvPr>
        </p:nvSpPr>
        <p:spPr>
          <a:xfrm>
            <a:off x="3920491" y="6611637"/>
            <a:ext cx="1302385" cy="161583"/>
          </a:xfrm>
          <a:prstGeom prst="rect">
            <a:avLst/>
          </a:prstGeom>
        </p:spPr>
        <p:txBody>
          <a:bodyPr wrap="square" lIns="0" tIns="0" rIns="0" bIns="0">
            <a:spAutoFit/>
          </a:bodyPr>
          <a:lstStyle>
            <a:lvl1pPr>
              <a:defRPr sz="1050" b="0" i="0">
                <a:solidFill>
                  <a:schemeClr val="bg1"/>
                </a:solidFill>
                <a:latin typeface="Arial"/>
                <a:cs typeface="Arial"/>
              </a:defRPr>
            </a:lvl1p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6" name="Holder 6"/>
          <p:cNvSpPr>
            <a:spLocks noGrp="1"/>
          </p:cNvSpPr>
          <p:nvPr>
            <p:ph type="sldNum" sz="quarter" idx="7"/>
          </p:nvPr>
        </p:nvSpPr>
        <p:spPr>
          <a:xfrm>
            <a:off x="8771382" y="6580751"/>
            <a:ext cx="200659" cy="484748"/>
          </a:xfrm>
          <a:prstGeom prst="rect">
            <a:avLst/>
          </a:prstGeom>
        </p:spPr>
        <p:txBody>
          <a:bodyPr wrap="square" lIns="0" tIns="0" rIns="0" bIns="0">
            <a:spAutoFit/>
          </a:bodyPr>
          <a:lstStyle>
            <a:lvl1pPr>
              <a:defRPr sz="1050" b="0" i="0">
                <a:solidFill>
                  <a:schemeClr val="bg1"/>
                </a:solidFill>
                <a:latin typeface="Arial"/>
                <a:cs typeface="Arial"/>
              </a:defRPr>
            </a:lvl1pPr>
          </a:lstStyle>
          <a:p>
            <a:pPr marL="99695"/>
            <a:fld id="{81D60167-4931-47E6-BA6A-407CBD079E47}" type="slidenum">
              <a:rPr dirty="0">
                <a:solidFill>
                  <a:prstClr val="white"/>
                </a:solidFill>
              </a:rPr>
              <a:pPr marL="99695"/>
              <a:t>‹#›</a:t>
            </a:fld>
            <a:endParaRPr dirty="0">
              <a:solidFill>
                <a:prstClr val="white"/>
              </a:solidFill>
            </a:endParaRPr>
          </a:p>
        </p:txBody>
      </p:sp>
    </p:spTree>
    <p:extLst>
      <p:ext uri="{BB962C8B-B14F-4D97-AF65-F5344CB8AC3E}">
        <p14:creationId xmlns:p14="http://schemas.microsoft.com/office/powerpoint/2010/main" val="4090056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 Id="rId1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11.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chart" Target="../charts/chart17.xml"/><Relationship Id="rId4" Type="http://schemas.openxmlformats.org/officeDocument/2006/relationships/chart" Target="../charts/char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 Target="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0.xml"/><Relationship Id="rId16" Type="http://schemas.openxmlformats.org/officeDocument/2006/relationships/image" Target="../media/image88.jpeg"/><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dirty="0" smtClean="0"/>
              <a:t>Air Resources Laboratory </a:t>
            </a:r>
            <a:br>
              <a:rPr lang="en-US" dirty="0" smtClean="0"/>
            </a:br>
            <a:r>
              <a:rPr lang="en-US" dirty="0" smtClean="0"/>
              <a:t>Overview</a:t>
            </a:r>
            <a:endParaRPr lang="en-US" dirty="0"/>
          </a:p>
        </p:txBody>
      </p:sp>
      <p:sp>
        <p:nvSpPr>
          <p:cNvPr id="3" name="Subtitle 2"/>
          <p:cNvSpPr>
            <a:spLocks noGrp="1"/>
          </p:cNvSpPr>
          <p:nvPr>
            <p:ph type="subTitle" idx="1"/>
          </p:nvPr>
        </p:nvSpPr>
        <p:spPr/>
        <p:txBody>
          <a:bodyPr/>
          <a:lstStyle/>
          <a:p>
            <a:r>
              <a:rPr lang="en-US" dirty="0" smtClean="0"/>
              <a:t>Richard S. </a:t>
            </a:r>
            <a:r>
              <a:rPr lang="en-US" dirty="0" err="1" smtClean="0"/>
              <a:t>Artz</a:t>
            </a:r>
            <a:endParaRPr lang="en-US" dirty="0" smtClean="0"/>
          </a:p>
          <a:p>
            <a:r>
              <a:rPr lang="en-US" dirty="0" smtClean="0"/>
              <a:t>Acting Director</a:t>
            </a:r>
          </a:p>
          <a:p>
            <a:r>
              <a:rPr lang="en-US" dirty="0" smtClean="0"/>
              <a:t>June 21, 2016</a:t>
            </a:r>
            <a:endParaRPr lang="en-US" dirty="0"/>
          </a:p>
        </p:txBody>
      </p:sp>
    </p:spTree>
    <p:extLst>
      <p:ext uri="{BB962C8B-B14F-4D97-AF65-F5344CB8AC3E}">
        <p14:creationId xmlns:p14="http://schemas.microsoft.com/office/powerpoint/2010/main" val="3757119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3922" y="89263"/>
            <a:ext cx="8229600" cy="1143000"/>
          </a:xfrm>
        </p:spPr>
        <p:txBody>
          <a:bodyPr/>
          <a:lstStyle/>
          <a:p>
            <a:r>
              <a:rPr lang="en-US" dirty="0" smtClean="0"/>
              <a:t>ARL’s Place in NOAA</a:t>
            </a:r>
            <a:endParaRPr lang="en-US" dirty="0"/>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10</a:t>
            </a:fld>
            <a:endParaRPr lang="en-US" dirty="0"/>
          </a:p>
        </p:txBody>
      </p:sp>
      <p:grpSp>
        <p:nvGrpSpPr>
          <p:cNvPr id="6" name="Group 5"/>
          <p:cNvGrpSpPr/>
          <p:nvPr/>
        </p:nvGrpSpPr>
        <p:grpSpPr>
          <a:xfrm>
            <a:off x="1844040" y="1447800"/>
            <a:ext cx="7102780" cy="4627258"/>
            <a:chOff x="1801082" y="445714"/>
            <a:chExt cx="7102780" cy="4627258"/>
          </a:xfrm>
        </p:grpSpPr>
        <p:sp>
          <p:nvSpPr>
            <p:cNvPr id="8" name="object 6"/>
            <p:cNvSpPr txBox="1"/>
            <p:nvPr/>
          </p:nvSpPr>
          <p:spPr>
            <a:xfrm>
              <a:off x="1801082" y="3604810"/>
              <a:ext cx="2194560" cy="67710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marR="5080"/>
              <a:r>
                <a:rPr sz="1600" spc="-25" dirty="0">
                  <a:solidFill>
                    <a:prstClr val="black"/>
                  </a:solidFill>
                  <a:cs typeface="Arial"/>
                </a:rPr>
                <a:t>O</a:t>
              </a:r>
              <a:r>
                <a:rPr sz="1600" spc="-30" dirty="0">
                  <a:solidFill>
                    <a:prstClr val="black"/>
                  </a:solidFill>
                  <a:cs typeface="Arial"/>
                </a:rPr>
                <a:t>f</a:t>
              </a:r>
              <a:r>
                <a:rPr sz="1600" spc="-10" dirty="0">
                  <a:solidFill>
                    <a:prstClr val="black"/>
                  </a:solidFill>
                  <a:cs typeface="Arial"/>
                </a:rPr>
                <a:t>fice</a:t>
              </a:r>
              <a:r>
                <a:rPr sz="1600" spc="10" dirty="0">
                  <a:solidFill>
                    <a:prstClr val="black"/>
                  </a:solidFill>
                  <a:cs typeface="Arial"/>
                </a:rPr>
                <a:t> </a:t>
              </a:r>
              <a:r>
                <a:rPr sz="1600" spc="-10" dirty="0">
                  <a:solidFill>
                    <a:prstClr val="black"/>
                  </a:solidFill>
                  <a:cs typeface="Arial"/>
                </a:rPr>
                <a:t>of</a:t>
              </a:r>
              <a:r>
                <a:rPr sz="1600" spc="10" dirty="0">
                  <a:solidFill>
                    <a:prstClr val="black"/>
                  </a:solidFill>
                  <a:cs typeface="Arial"/>
                </a:rPr>
                <a:t> </a:t>
              </a:r>
              <a:r>
                <a:rPr sz="1600" spc="-10" dirty="0">
                  <a:solidFill>
                    <a:prstClr val="black"/>
                  </a:solidFill>
                  <a:cs typeface="Arial"/>
                </a:rPr>
                <a:t>Marine</a:t>
              </a:r>
              <a:r>
                <a:rPr sz="1600" spc="10" dirty="0">
                  <a:solidFill>
                    <a:prstClr val="black"/>
                  </a:solidFill>
                  <a:cs typeface="Arial"/>
                </a:rPr>
                <a:t> </a:t>
              </a:r>
              <a:r>
                <a:rPr sz="1600" spc="-10" dirty="0">
                  <a:solidFill>
                    <a:prstClr val="black"/>
                  </a:solidFill>
                  <a:cs typeface="Arial"/>
                </a:rPr>
                <a:t>and</a:t>
              </a:r>
              <a:r>
                <a:rPr sz="1600" spc="-5" dirty="0">
                  <a:solidFill>
                    <a:prstClr val="black"/>
                  </a:solidFill>
                  <a:cs typeface="Arial"/>
                </a:rPr>
                <a:t> </a:t>
              </a:r>
              <a:r>
                <a:rPr sz="1600" spc="-40" dirty="0">
                  <a:solidFill>
                    <a:prstClr val="black"/>
                  </a:solidFill>
                  <a:cs typeface="Arial"/>
                </a:rPr>
                <a:t>A</a:t>
              </a:r>
              <a:r>
                <a:rPr sz="1600" spc="-10" dirty="0">
                  <a:solidFill>
                    <a:prstClr val="black"/>
                  </a:solidFill>
                  <a:cs typeface="Arial"/>
                </a:rPr>
                <a:t>viation</a:t>
              </a:r>
              <a:r>
                <a:rPr sz="1600" spc="-25" dirty="0">
                  <a:solidFill>
                    <a:prstClr val="black"/>
                  </a:solidFill>
                  <a:cs typeface="Arial"/>
                </a:rPr>
                <a:t> O</a:t>
              </a:r>
              <a:r>
                <a:rPr sz="1600" spc="-10" dirty="0">
                  <a:solidFill>
                    <a:prstClr val="black"/>
                  </a:solidFill>
                  <a:cs typeface="Arial"/>
                </a:rPr>
                <a:t>perations</a:t>
              </a:r>
              <a:endParaRPr sz="1600" dirty="0">
                <a:solidFill>
                  <a:prstClr val="black"/>
                </a:solidFill>
                <a:cs typeface="Arial"/>
              </a:endParaRPr>
            </a:p>
          </p:txBody>
        </p:sp>
        <p:sp>
          <p:nvSpPr>
            <p:cNvPr id="9" name="object 8"/>
            <p:cNvSpPr txBox="1"/>
            <p:nvPr/>
          </p:nvSpPr>
          <p:spPr>
            <a:xfrm>
              <a:off x="1801082" y="3059975"/>
              <a:ext cx="2194560" cy="430887"/>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a:r>
                <a:rPr sz="1600" spc="-10" dirty="0">
                  <a:solidFill>
                    <a:prstClr val="black"/>
                  </a:solidFill>
                  <a:cs typeface="Arial"/>
                </a:rPr>
                <a:t>National </a:t>
              </a:r>
              <a:r>
                <a:rPr sz="1600" spc="-25" dirty="0">
                  <a:solidFill>
                    <a:prstClr val="black"/>
                  </a:solidFill>
                  <a:cs typeface="Arial"/>
                </a:rPr>
                <a:t>O</a:t>
              </a:r>
              <a:r>
                <a:rPr sz="1600" spc="-10" dirty="0">
                  <a:solidFill>
                    <a:prstClr val="black"/>
                  </a:solidFill>
                  <a:cs typeface="Arial"/>
                </a:rPr>
                <a:t>cean</a:t>
              </a:r>
              <a:r>
                <a:rPr sz="1600" spc="10" dirty="0">
                  <a:solidFill>
                    <a:prstClr val="black"/>
                  </a:solidFill>
                  <a:cs typeface="Arial"/>
                </a:rPr>
                <a:t> </a:t>
              </a:r>
              <a:r>
                <a:rPr sz="1600" spc="-10" dirty="0">
                  <a:solidFill>
                    <a:prstClr val="black"/>
                  </a:solidFill>
                  <a:cs typeface="Arial"/>
                </a:rPr>
                <a:t>Service</a:t>
              </a:r>
              <a:endParaRPr sz="1600" dirty="0">
                <a:solidFill>
                  <a:prstClr val="black"/>
                </a:solidFill>
                <a:cs typeface="Arial"/>
              </a:endParaRPr>
            </a:p>
          </p:txBody>
        </p:sp>
        <p:sp>
          <p:nvSpPr>
            <p:cNvPr id="10" name="object 10"/>
            <p:cNvSpPr txBox="1"/>
            <p:nvPr/>
          </p:nvSpPr>
          <p:spPr>
            <a:xfrm>
              <a:off x="4376642" y="2086386"/>
              <a:ext cx="1676400" cy="1107996"/>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vert="horz" wrap="square" lIns="91440" tIns="91440" rIns="91440" bIns="91440" rtlCol="0">
              <a:spAutoFit/>
            </a:bodyPr>
            <a:lstStyle/>
            <a:p>
              <a:pPr marL="12700" marR="5080"/>
              <a:r>
                <a:rPr lang="en-US" sz="2000" b="1" dirty="0" smtClean="0">
                  <a:solidFill>
                    <a:prstClr val="black"/>
                  </a:solidFill>
                  <a:cs typeface="Arial"/>
                </a:rPr>
                <a:t>  Air</a:t>
              </a:r>
            </a:p>
            <a:p>
              <a:pPr marL="12700" marR="5080"/>
              <a:r>
                <a:rPr lang="en-US" sz="2000" b="1" dirty="0">
                  <a:solidFill>
                    <a:prstClr val="black"/>
                  </a:solidFill>
                  <a:cs typeface="Arial"/>
                </a:rPr>
                <a:t> </a:t>
              </a:r>
              <a:r>
                <a:rPr lang="en-US" sz="2000" b="1" dirty="0" smtClean="0">
                  <a:solidFill>
                    <a:prstClr val="black"/>
                  </a:solidFill>
                  <a:cs typeface="Arial"/>
                </a:rPr>
                <a:t> Resources</a:t>
              </a:r>
            </a:p>
            <a:p>
              <a:pPr marL="12700" marR="5080"/>
              <a:r>
                <a:rPr lang="en-US" sz="2000" b="1" dirty="0">
                  <a:solidFill>
                    <a:prstClr val="black"/>
                  </a:solidFill>
                  <a:cs typeface="Arial"/>
                </a:rPr>
                <a:t> </a:t>
              </a:r>
              <a:r>
                <a:rPr lang="en-US" sz="2000" b="1" dirty="0" smtClean="0">
                  <a:solidFill>
                    <a:prstClr val="black"/>
                  </a:solidFill>
                  <a:cs typeface="Arial"/>
                </a:rPr>
                <a:t> Laboratory</a:t>
              </a:r>
              <a:endParaRPr sz="2000" dirty="0">
                <a:solidFill>
                  <a:prstClr val="black"/>
                </a:solidFill>
                <a:cs typeface="Arial"/>
              </a:endParaRPr>
            </a:p>
          </p:txBody>
        </p:sp>
        <p:sp>
          <p:nvSpPr>
            <p:cNvPr id="11" name="object 12"/>
            <p:cNvSpPr txBox="1"/>
            <p:nvPr/>
          </p:nvSpPr>
          <p:spPr>
            <a:xfrm>
              <a:off x="6709302" y="4112006"/>
              <a:ext cx="2194560" cy="677108"/>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marR="5080"/>
              <a:r>
                <a:rPr lang="en-US" sz="1600" dirty="0" smtClean="0">
                  <a:solidFill>
                    <a:prstClr val="black"/>
                  </a:solidFill>
                  <a:cs typeface="Arial"/>
                </a:rPr>
                <a:t>Field Research </a:t>
              </a:r>
              <a:r>
                <a:rPr sz="1600" dirty="0" smtClean="0">
                  <a:solidFill>
                    <a:prstClr val="black"/>
                  </a:solidFill>
                  <a:cs typeface="Arial"/>
                </a:rPr>
                <a:t>D</a:t>
              </a:r>
              <a:r>
                <a:rPr sz="1600" spc="-10" dirty="0" smtClean="0">
                  <a:solidFill>
                    <a:prstClr val="black"/>
                  </a:solidFill>
                  <a:cs typeface="Arial"/>
                </a:rPr>
                <a:t>i</a:t>
              </a:r>
              <a:r>
                <a:rPr sz="1600" dirty="0" smtClean="0">
                  <a:solidFill>
                    <a:prstClr val="black"/>
                  </a:solidFill>
                  <a:cs typeface="Arial"/>
                </a:rPr>
                <a:t>vis</a:t>
              </a:r>
              <a:r>
                <a:rPr sz="1600" spc="-10" dirty="0" smtClean="0">
                  <a:solidFill>
                    <a:prstClr val="black"/>
                  </a:solidFill>
                  <a:cs typeface="Arial"/>
                </a:rPr>
                <a:t>i</a:t>
              </a:r>
              <a:r>
                <a:rPr sz="1600" dirty="0" smtClean="0">
                  <a:solidFill>
                    <a:prstClr val="black"/>
                  </a:solidFill>
                  <a:cs typeface="Arial"/>
                </a:rPr>
                <a:t>on</a:t>
              </a:r>
              <a:endParaRPr lang="en-US" sz="1600" dirty="0" smtClean="0">
                <a:solidFill>
                  <a:prstClr val="black"/>
                </a:solidFill>
                <a:cs typeface="Arial"/>
              </a:endParaRPr>
            </a:p>
            <a:p>
              <a:pPr marL="12700" marR="5080"/>
              <a:r>
                <a:rPr lang="en-US" sz="1600" dirty="0" smtClean="0">
                  <a:solidFill>
                    <a:prstClr val="black"/>
                  </a:solidFill>
                  <a:cs typeface="Arial"/>
                </a:rPr>
                <a:t>Idaho Falls, ID</a:t>
              </a:r>
              <a:endParaRPr sz="1600" dirty="0">
                <a:solidFill>
                  <a:prstClr val="black"/>
                </a:solidFill>
                <a:cs typeface="Arial"/>
              </a:endParaRPr>
            </a:p>
          </p:txBody>
        </p:sp>
        <p:sp>
          <p:nvSpPr>
            <p:cNvPr id="12" name="object 14"/>
            <p:cNvSpPr txBox="1"/>
            <p:nvPr/>
          </p:nvSpPr>
          <p:spPr>
            <a:xfrm>
              <a:off x="6709302" y="1777190"/>
              <a:ext cx="2194560" cy="1169551"/>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a:r>
                <a:rPr lang="en-US" sz="1600" dirty="0" smtClean="0">
                  <a:solidFill>
                    <a:prstClr val="black"/>
                  </a:solidFill>
                  <a:cs typeface="Arial"/>
                </a:rPr>
                <a:t>Atmospheric Turbulence &amp; Diffusion Division</a:t>
              </a:r>
            </a:p>
            <a:p>
              <a:pPr marL="12700"/>
              <a:r>
                <a:rPr lang="en-US" sz="1600" dirty="0" smtClean="0">
                  <a:solidFill>
                    <a:prstClr val="black"/>
                  </a:solidFill>
                  <a:cs typeface="Arial"/>
                </a:rPr>
                <a:t>Oak Ridge, TN</a:t>
              </a:r>
              <a:endParaRPr sz="1600" dirty="0">
                <a:solidFill>
                  <a:prstClr val="black"/>
                </a:solidFill>
                <a:cs typeface="Arial"/>
              </a:endParaRPr>
            </a:p>
          </p:txBody>
        </p:sp>
        <p:sp>
          <p:nvSpPr>
            <p:cNvPr id="13" name="object 16"/>
            <p:cNvSpPr txBox="1"/>
            <p:nvPr/>
          </p:nvSpPr>
          <p:spPr>
            <a:xfrm>
              <a:off x="6709302" y="979114"/>
              <a:ext cx="2194560" cy="677108"/>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marR="5080"/>
              <a:r>
                <a:rPr lang="en-US" sz="1600" dirty="0" smtClean="0">
                  <a:solidFill>
                    <a:prstClr val="black"/>
                  </a:solidFill>
                  <a:cs typeface="Arial"/>
                </a:rPr>
                <a:t>Headquarters  </a:t>
              </a:r>
            </a:p>
            <a:p>
              <a:pPr marL="12700" marR="5080"/>
              <a:r>
                <a:rPr lang="en-US" sz="1600" dirty="0" smtClean="0">
                  <a:solidFill>
                    <a:prstClr val="black"/>
                  </a:solidFill>
                  <a:cs typeface="Arial"/>
                </a:rPr>
                <a:t>College Park, MD</a:t>
              </a:r>
              <a:endParaRPr sz="1600" dirty="0">
                <a:solidFill>
                  <a:prstClr val="black"/>
                </a:solidFill>
                <a:cs typeface="Arial"/>
              </a:endParaRPr>
            </a:p>
          </p:txBody>
        </p:sp>
        <p:sp>
          <p:nvSpPr>
            <p:cNvPr id="14" name="object 18"/>
            <p:cNvSpPr txBox="1"/>
            <p:nvPr/>
          </p:nvSpPr>
          <p:spPr>
            <a:xfrm>
              <a:off x="1801082" y="1231641"/>
              <a:ext cx="2194560" cy="923330"/>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marR="5080"/>
              <a:r>
                <a:rPr sz="1600" spc="-10" dirty="0">
                  <a:solidFill>
                    <a:prstClr val="black"/>
                  </a:solidFill>
                  <a:cs typeface="Arial"/>
                </a:rPr>
                <a:t>National En</a:t>
              </a:r>
              <a:r>
                <a:rPr sz="1600" spc="-5" dirty="0">
                  <a:solidFill>
                    <a:prstClr val="black"/>
                  </a:solidFill>
                  <a:cs typeface="Arial"/>
                </a:rPr>
                <a:t>v</a:t>
              </a:r>
              <a:r>
                <a:rPr sz="1600" spc="-10" dirty="0">
                  <a:solidFill>
                    <a:prstClr val="black"/>
                  </a:solidFill>
                  <a:cs typeface="Arial"/>
                </a:rPr>
                <a:t>ironmental Satellite</a:t>
              </a:r>
              <a:r>
                <a:rPr sz="1600" spc="-25" dirty="0">
                  <a:solidFill>
                    <a:prstClr val="black"/>
                  </a:solidFill>
                  <a:cs typeface="Arial"/>
                </a:rPr>
                <a:t> </a:t>
              </a:r>
              <a:r>
                <a:rPr sz="1600" spc="-10" dirty="0">
                  <a:solidFill>
                    <a:prstClr val="black"/>
                  </a:solidFill>
                  <a:cs typeface="Arial"/>
                </a:rPr>
                <a:t>Data</a:t>
              </a:r>
              <a:r>
                <a:rPr sz="1600" spc="10" dirty="0">
                  <a:solidFill>
                    <a:prstClr val="black"/>
                  </a:solidFill>
                  <a:cs typeface="Arial"/>
                </a:rPr>
                <a:t> </a:t>
              </a:r>
              <a:r>
                <a:rPr sz="1600" spc="-10" dirty="0">
                  <a:solidFill>
                    <a:prstClr val="black"/>
                  </a:solidFill>
                  <a:cs typeface="Arial"/>
                </a:rPr>
                <a:t>and Informat</a:t>
              </a:r>
              <a:r>
                <a:rPr sz="1600" dirty="0">
                  <a:solidFill>
                    <a:prstClr val="black"/>
                  </a:solidFill>
                  <a:cs typeface="Arial"/>
                </a:rPr>
                <a:t>i</a:t>
              </a:r>
              <a:r>
                <a:rPr sz="1600" spc="-10" dirty="0">
                  <a:solidFill>
                    <a:prstClr val="black"/>
                  </a:solidFill>
                  <a:cs typeface="Arial"/>
                </a:rPr>
                <a:t>on</a:t>
              </a:r>
              <a:r>
                <a:rPr sz="1600" spc="20" dirty="0">
                  <a:solidFill>
                    <a:prstClr val="black"/>
                  </a:solidFill>
                  <a:cs typeface="Arial"/>
                </a:rPr>
                <a:t> </a:t>
              </a:r>
              <a:r>
                <a:rPr sz="1600" spc="-10" dirty="0">
                  <a:solidFill>
                    <a:prstClr val="black"/>
                  </a:solidFill>
                  <a:cs typeface="Arial"/>
                </a:rPr>
                <a:t>Service</a:t>
              </a:r>
              <a:endParaRPr sz="1600" dirty="0">
                <a:solidFill>
                  <a:prstClr val="black"/>
                </a:solidFill>
                <a:cs typeface="Arial"/>
              </a:endParaRPr>
            </a:p>
          </p:txBody>
        </p:sp>
        <p:sp>
          <p:nvSpPr>
            <p:cNvPr id="15" name="object 20"/>
            <p:cNvSpPr txBox="1"/>
            <p:nvPr/>
          </p:nvSpPr>
          <p:spPr>
            <a:xfrm>
              <a:off x="1801082" y="2268919"/>
              <a:ext cx="2194560" cy="67710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marR="5080"/>
              <a:r>
                <a:rPr sz="1600" b="1" spc="-25" dirty="0">
                  <a:solidFill>
                    <a:prstClr val="black"/>
                  </a:solidFill>
                  <a:cs typeface="Arial"/>
                </a:rPr>
                <a:t>O</a:t>
              </a:r>
              <a:r>
                <a:rPr sz="1600" b="1" spc="-10" dirty="0">
                  <a:solidFill>
                    <a:prstClr val="black"/>
                  </a:solidFill>
                  <a:cs typeface="Arial"/>
                </a:rPr>
                <a:t>ceanic</a:t>
              </a:r>
              <a:r>
                <a:rPr sz="1600" b="1" spc="20" dirty="0">
                  <a:solidFill>
                    <a:prstClr val="black"/>
                  </a:solidFill>
                  <a:cs typeface="Arial"/>
                </a:rPr>
                <a:t> </a:t>
              </a:r>
              <a:r>
                <a:rPr sz="1600" b="1" spc="-15" dirty="0">
                  <a:solidFill>
                    <a:prstClr val="black"/>
                  </a:solidFill>
                  <a:cs typeface="Arial"/>
                </a:rPr>
                <a:t>&amp;</a:t>
              </a:r>
              <a:r>
                <a:rPr sz="1600" b="1" spc="-50" dirty="0">
                  <a:solidFill>
                    <a:prstClr val="black"/>
                  </a:solidFill>
                  <a:cs typeface="Arial"/>
                </a:rPr>
                <a:t> </a:t>
              </a:r>
              <a:r>
                <a:rPr sz="1600" b="1" spc="-65" dirty="0">
                  <a:solidFill>
                    <a:prstClr val="black"/>
                  </a:solidFill>
                  <a:cs typeface="Arial"/>
                </a:rPr>
                <a:t>A</a:t>
              </a:r>
              <a:r>
                <a:rPr sz="1600" b="1" spc="-10" dirty="0">
                  <a:solidFill>
                    <a:prstClr val="black"/>
                  </a:solidFill>
                  <a:cs typeface="Arial"/>
                </a:rPr>
                <a:t>t</a:t>
              </a:r>
              <a:r>
                <a:rPr sz="1600" b="1" spc="-25" dirty="0">
                  <a:solidFill>
                    <a:prstClr val="black"/>
                  </a:solidFill>
                  <a:cs typeface="Arial"/>
                </a:rPr>
                <a:t>m</a:t>
              </a:r>
              <a:r>
                <a:rPr sz="1600" b="1" spc="-10" dirty="0">
                  <a:solidFill>
                    <a:prstClr val="black"/>
                  </a:solidFill>
                  <a:cs typeface="Arial"/>
                </a:rPr>
                <a:t>ospheric Research</a:t>
              </a:r>
              <a:endParaRPr sz="1600" dirty="0">
                <a:solidFill>
                  <a:prstClr val="black"/>
                </a:solidFill>
                <a:cs typeface="Arial"/>
              </a:endParaRPr>
            </a:p>
          </p:txBody>
        </p:sp>
        <p:sp>
          <p:nvSpPr>
            <p:cNvPr id="16" name="object 22"/>
            <p:cNvSpPr txBox="1"/>
            <p:nvPr/>
          </p:nvSpPr>
          <p:spPr>
            <a:xfrm>
              <a:off x="1801082" y="445714"/>
              <a:ext cx="2194560" cy="671979"/>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a:lnSpc>
                  <a:spcPts val="1905"/>
                </a:lnSpc>
              </a:pPr>
              <a:r>
                <a:rPr sz="1600" spc="-10" dirty="0">
                  <a:solidFill>
                    <a:prstClr val="black"/>
                  </a:solidFill>
                  <a:cs typeface="Arial"/>
                </a:rPr>
                <a:t>National </a:t>
              </a:r>
              <a:r>
                <a:rPr sz="1600" spc="-40" dirty="0">
                  <a:solidFill>
                    <a:prstClr val="black"/>
                  </a:solidFill>
                  <a:cs typeface="Arial"/>
                </a:rPr>
                <a:t>W</a:t>
              </a:r>
              <a:r>
                <a:rPr sz="1600" spc="-10" dirty="0">
                  <a:solidFill>
                    <a:prstClr val="black"/>
                  </a:solidFill>
                  <a:cs typeface="Arial"/>
                </a:rPr>
                <a:t>eather</a:t>
              </a:r>
              <a:r>
                <a:rPr sz="1600" spc="5" dirty="0">
                  <a:solidFill>
                    <a:prstClr val="black"/>
                  </a:solidFill>
                  <a:cs typeface="Arial"/>
                </a:rPr>
                <a:t> </a:t>
              </a:r>
              <a:r>
                <a:rPr sz="1600" spc="-10" dirty="0" smtClean="0">
                  <a:solidFill>
                    <a:prstClr val="black"/>
                  </a:solidFill>
                  <a:cs typeface="Arial"/>
                </a:rPr>
                <a:t>Service</a:t>
              </a:r>
              <a:endParaRPr lang="en-US" sz="1600" spc="-10" dirty="0" smtClean="0">
                <a:solidFill>
                  <a:prstClr val="black"/>
                </a:solidFill>
                <a:cs typeface="Arial"/>
              </a:endParaRPr>
            </a:p>
          </p:txBody>
        </p:sp>
        <p:sp>
          <p:nvSpPr>
            <p:cNvPr id="17" name="object 24"/>
            <p:cNvSpPr txBox="1"/>
            <p:nvPr/>
          </p:nvSpPr>
          <p:spPr>
            <a:xfrm>
              <a:off x="1801082" y="4395864"/>
              <a:ext cx="2194560" cy="67710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a:r>
                <a:rPr sz="1600" spc="-10" dirty="0">
                  <a:solidFill>
                    <a:prstClr val="black"/>
                  </a:solidFill>
                  <a:cs typeface="Arial"/>
                </a:rPr>
                <a:t>National Marine</a:t>
              </a:r>
              <a:r>
                <a:rPr sz="1600" spc="10" dirty="0">
                  <a:solidFill>
                    <a:prstClr val="black"/>
                  </a:solidFill>
                  <a:cs typeface="Arial"/>
                </a:rPr>
                <a:t> </a:t>
              </a:r>
              <a:r>
                <a:rPr sz="1600" spc="-10" dirty="0" smtClean="0">
                  <a:solidFill>
                    <a:prstClr val="black"/>
                  </a:solidFill>
                  <a:cs typeface="Arial"/>
                </a:rPr>
                <a:t>Fi</a:t>
              </a:r>
              <a:r>
                <a:rPr sz="1600" spc="-5" dirty="0" smtClean="0">
                  <a:solidFill>
                    <a:prstClr val="black"/>
                  </a:solidFill>
                  <a:cs typeface="Arial"/>
                </a:rPr>
                <a:t>s</a:t>
              </a:r>
              <a:r>
                <a:rPr sz="1600" spc="-10" dirty="0" smtClean="0">
                  <a:solidFill>
                    <a:prstClr val="black"/>
                  </a:solidFill>
                  <a:cs typeface="Arial"/>
                </a:rPr>
                <a:t>heries</a:t>
              </a:r>
              <a:r>
                <a:rPr lang="en-US" sz="1600" dirty="0">
                  <a:solidFill>
                    <a:prstClr val="black"/>
                  </a:solidFill>
                  <a:cs typeface="Arial"/>
                </a:rPr>
                <a:t> </a:t>
              </a:r>
              <a:r>
                <a:rPr sz="1600" spc="-10" dirty="0" smtClean="0">
                  <a:solidFill>
                    <a:prstClr val="black"/>
                  </a:solidFill>
                  <a:cs typeface="Arial"/>
                </a:rPr>
                <a:t>Service</a:t>
              </a:r>
              <a:endParaRPr sz="1600" dirty="0">
                <a:solidFill>
                  <a:prstClr val="black"/>
                </a:solidFill>
                <a:cs typeface="Arial"/>
              </a:endParaRPr>
            </a:p>
          </p:txBody>
        </p:sp>
        <p:sp>
          <p:nvSpPr>
            <p:cNvPr id="18" name="object 26"/>
            <p:cNvSpPr txBox="1"/>
            <p:nvPr/>
          </p:nvSpPr>
          <p:spPr>
            <a:xfrm>
              <a:off x="6709302" y="3067709"/>
              <a:ext cx="2194560" cy="923330"/>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marR="5080"/>
              <a:r>
                <a:rPr lang="en-US" sz="1600" dirty="0" smtClean="0">
                  <a:solidFill>
                    <a:prstClr val="black"/>
                  </a:solidFill>
                  <a:cs typeface="Arial"/>
                </a:rPr>
                <a:t>Special Operations &amp; Research Division</a:t>
              </a:r>
            </a:p>
            <a:p>
              <a:pPr marL="12700" marR="5080"/>
              <a:r>
                <a:rPr lang="en-US" sz="1600" dirty="0" smtClean="0">
                  <a:solidFill>
                    <a:prstClr val="black"/>
                  </a:solidFill>
                  <a:cs typeface="Arial"/>
                </a:rPr>
                <a:t>Las Vegas, NV</a:t>
              </a:r>
              <a:endParaRPr sz="1600" dirty="0">
                <a:solidFill>
                  <a:prstClr val="black"/>
                </a:solidFill>
                <a:cs typeface="Arial"/>
              </a:endParaRPr>
            </a:p>
          </p:txBody>
        </p:sp>
        <p:sp>
          <p:nvSpPr>
            <p:cNvPr id="20" name="object 28"/>
            <p:cNvSpPr/>
            <p:nvPr/>
          </p:nvSpPr>
          <p:spPr>
            <a:xfrm flipH="1">
              <a:off x="6415793" y="1284982"/>
              <a:ext cx="45719" cy="3127248"/>
            </a:xfrm>
            <a:custGeom>
              <a:avLst/>
              <a:gdLst/>
              <a:ahLst/>
              <a:cxnLst/>
              <a:rect l="l" t="t" r="r" b="b"/>
              <a:pathLst>
                <a:path h="1829435">
                  <a:moveTo>
                    <a:pt x="0" y="0"/>
                  </a:moveTo>
                  <a:lnTo>
                    <a:pt x="0" y="1829308"/>
                  </a:lnTo>
                </a:path>
              </a:pathLst>
            </a:custGeom>
            <a:ln w="28575">
              <a:solidFill>
                <a:schemeClr val="bg1"/>
              </a:solidFill>
            </a:ln>
          </p:spPr>
          <p:txBody>
            <a:bodyPr wrap="square" lIns="0" tIns="0" rIns="0" bIns="0" rtlCol="0"/>
            <a:lstStyle/>
            <a:p>
              <a:endParaRPr>
                <a:solidFill>
                  <a:prstClr val="black"/>
                </a:solidFill>
              </a:endParaRPr>
            </a:p>
          </p:txBody>
        </p:sp>
      </p:grpSp>
      <p:sp>
        <p:nvSpPr>
          <p:cNvPr id="26" name="object 3"/>
          <p:cNvSpPr/>
          <p:nvPr/>
        </p:nvSpPr>
        <p:spPr>
          <a:xfrm>
            <a:off x="304800" y="455676"/>
            <a:ext cx="838200" cy="839724"/>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29" name="object 35"/>
          <p:cNvSpPr/>
          <p:nvPr/>
        </p:nvSpPr>
        <p:spPr>
          <a:xfrm>
            <a:off x="6498030" y="2298878"/>
            <a:ext cx="22860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1" name="object 35"/>
          <p:cNvSpPr/>
          <p:nvPr/>
        </p:nvSpPr>
        <p:spPr>
          <a:xfrm flipV="1">
            <a:off x="6491593" y="4415419"/>
            <a:ext cx="228600" cy="45719"/>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2" name="object 35"/>
          <p:cNvSpPr/>
          <p:nvPr/>
        </p:nvSpPr>
        <p:spPr>
          <a:xfrm flipV="1">
            <a:off x="6491593" y="5270566"/>
            <a:ext cx="228600" cy="140702"/>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3" name="object 28"/>
          <p:cNvSpPr/>
          <p:nvPr/>
        </p:nvSpPr>
        <p:spPr>
          <a:xfrm>
            <a:off x="1630189" y="1782659"/>
            <a:ext cx="45719" cy="3959352"/>
          </a:xfrm>
          <a:custGeom>
            <a:avLst/>
            <a:gdLst/>
            <a:ahLst/>
            <a:cxnLst/>
            <a:rect l="l" t="t" r="r" b="b"/>
            <a:pathLst>
              <a:path h="1829435">
                <a:moveTo>
                  <a:pt x="0" y="0"/>
                </a:moveTo>
                <a:lnTo>
                  <a:pt x="0" y="1829308"/>
                </a:lnTo>
              </a:path>
            </a:pathLst>
          </a:custGeom>
          <a:ln w="28575">
            <a:solidFill>
              <a:schemeClr val="bg1"/>
            </a:solidFill>
          </a:ln>
        </p:spPr>
        <p:txBody>
          <a:bodyPr wrap="square" lIns="0" tIns="0" rIns="0" bIns="0" rtlCol="0"/>
          <a:lstStyle/>
          <a:p>
            <a:endParaRPr>
              <a:solidFill>
                <a:prstClr val="black"/>
              </a:solidFill>
            </a:endParaRPr>
          </a:p>
        </p:txBody>
      </p:sp>
      <p:sp>
        <p:nvSpPr>
          <p:cNvPr id="34" name="object 35"/>
          <p:cNvSpPr/>
          <p:nvPr/>
        </p:nvSpPr>
        <p:spPr>
          <a:xfrm>
            <a:off x="1630189" y="2685931"/>
            <a:ext cx="228600" cy="66971"/>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6" name="object 35"/>
          <p:cNvSpPr/>
          <p:nvPr/>
        </p:nvSpPr>
        <p:spPr>
          <a:xfrm>
            <a:off x="1630189" y="3577891"/>
            <a:ext cx="22860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9" name="object 35"/>
          <p:cNvSpPr/>
          <p:nvPr/>
        </p:nvSpPr>
        <p:spPr>
          <a:xfrm>
            <a:off x="1630189" y="4246465"/>
            <a:ext cx="27432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0" name="object 35"/>
          <p:cNvSpPr/>
          <p:nvPr/>
        </p:nvSpPr>
        <p:spPr>
          <a:xfrm>
            <a:off x="1630189" y="4930689"/>
            <a:ext cx="27432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1" name="object 35"/>
          <p:cNvSpPr/>
          <p:nvPr/>
        </p:nvSpPr>
        <p:spPr>
          <a:xfrm>
            <a:off x="1630189" y="5728318"/>
            <a:ext cx="22860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2" name="object 35"/>
          <p:cNvSpPr/>
          <p:nvPr/>
        </p:nvSpPr>
        <p:spPr>
          <a:xfrm flipV="1">
            <a:off x="4032161" y="3638283"/>
            <a:ext cx="365760" cy="4572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3" name="object 35"/>
          <p:cNvSpPr/>
          <p:nvPr/>
        </p:nvSpPr>
        <p:spPr>
          <a:xfrm>
            <a:off x="6096000" y="3713837"/>
            <a:ext cx="411480" cy="45719"/>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74" y="1740486"/>
            <a:ext cx="830997" cy="830997"/>
          </a:xfrm>
          <a:prstGeom prst="rect">
            <a:avLst/>
          </a:prstGeom>
        </p:spPr>
      </p:pic>
      <p:sp>
        <p:nvSpPr>
          <p:cNvPr id="45" name="object 35"/>
          <p:cNvSpPr/>
          <p:nvPr/>
        </p:nvSpPr>
        <p:spPr>
          <a:xfrm>
            <a:off x="1630189" y="1794469"/>
            <a:ext cx="228600" cy="66971"/>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cxnSp>
        <p:nvCxnSpPr>
          <p:cNvPr id="22" name="Straight Arrow Connector 21"/>
          <p:cNvCxnSpPr/>
          <p:nvPr/>
        </p:nvCxnSpPr>
        <p:spPr>
          <a:xfrm>
            <a:off x="724434" y="1387684"/>
            <a:ext cx="0" cy="2628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a:off x="1376394" y="2078362"/>
            <a:ext cx="0" cy="262876"/>
          </a:xfrm>
          <a:prstGeom prst="straightConnector1">
            <a:avLst/>
          </a:prstGeom>
          <a:ln w="28575">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3" name="object 35"/>
          <p:cNvSpPr/>
          <p:nvPr/>
        </p:nvSpPr>
        <p:spPr>
          <a:xfrm flipV="1">
            <a:off x="6502756" y="3239034"/>
            <a:ext cx="228600" cy="45719"/>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964769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3922" y="89263"/>
            <a:ext cx="8229600" cy="1143000"/>
          </a:xfrm>
        </p:spPr>
        <p:txBody>
          <a:bodyPr/>
          <a:lstStyle/>
          <a:p>
            <a:r>
              <a:rPr lang="en-US" dirty="0" smtClean="0"/>
              <a:t>ARL’s Place in NOAA</a:t>
            </a:r>
            <a:endParaRPr lang="en-US" dirty="0"/>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11</a:t>
            </a:fld>
            <a:endParaRPr lang="en-US" dirty="0"/>
          </a:p>
        </p:txBody>
      </p:sp>
      <p:grpSp>
        <p:nvGrpSpPr>
          <p:cNvPr id="6" name="Group 5"/>
          <p:cNvGrpSpPr/>
          <p:nvPr/>
        </p:nvGrpSpPr>
        <p:grpSpPr>
          <a:xfrm>
            <a:off x="1844040" y="1447800"/>
            <a:ext cx="7102780" cy="4627258"/>
            <a:chOff x="1801082" y="445714"/>
            <a:chExt cx="7102780" cy="4627258"/>
          </a:xfrm>
        </p:grpSpPr>
        <p:sp>
          <p:nvSpPr>
            <p:cNvPr id="8" name="object 6"/>
            <p:cNvSpPr txBox="1"/>
            <p:nvPr/>
          </p:nvSpPr>
          <p:spPr>
            <a:xfrm>
              <a:off x="1801082" y="3604810"/>
              <a:ext cx="2194560" cy="67710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marR="5080"/>
              <a:r>
                <a:rPr sz="1600" spc="-25" dirty="0">
                  <a:solidFill>
                    <a:prstClr val="black"/>
                  </a:solidFill>
                  <a:cs typeface="Arial"/>
                </a:rPr>
                <a:t>O</a:t>
              </a:r>
              <a:r>
                <a:rPr sz="1600" spc="-30" dirty="0">
                  <a:solidFill>
                    <a:prstClr val="black"/>
                  </a:solidFill>
                  <a:cs typeface="Arial"/>
                </a:rPr>
                <a:t>f</a:t>
              </a:r>
              <a:r>
                <a:rPr sz="1600" spc="-10" dirty="0">
                  <a:solidFill>
                    <a:prstClr val="black"/>
                  </a:solidFill>
                  <a:cs typeface="Arial"/>
                </a:rPr>
                <a:t>fice</a:t>
              </a:r>
              <a:r>
                <a:rPr sz="1600" spc="10" dirty="0">
                  <a:solidFill>
                    <a:prstClr val="black"/>
                  </a:solidFill>
                  <a:cs typeface="Arial"/>
                </a:rPr>
                <a:t> </a:t>
              </a:r>
              <a:r>
                <a:rPr sz="1600" spc="-10" dirty="0">
                  <a:solidFill>
                    <a:prstClr val="black"/>
                  </a:solidFill>
                  <a:cs typeface="Arial"/>
                </a:rPr>
                <a:t>of</a:t>
              </a:r>
              <a:r>
                <a:rPr sz="1600" spc="10" dirty="0">
                  <a:solidFill>
                    <a:prstClr val="black"/>
                  </a:solidFill>
                  <a:cs typeface="Arial"/>
                </a:rPr>
                <a:t> </a:t>
              </a:r>
              <a:r>
                <a:rPr sz="1600" spc="-10" dirty="0">
                  <a:solidFill>
                    <a:prstClr val="black"/>
                  </a:solidFill>
                  <a:cs typeface="Arial"/>
                </a:rPr>
                <a:t>Marine</a:t>
              </a:r>
              <a:r>
                <a:rPr sz="1600" spc="10" dirty="0">
                  <a:solidFill>
                    <a:prstClr val="black"/>
                  </a:solidFill>
                  <a:cs typeface="Arial"/>
                </a:rPr>
                <a:t> </a:t>
              </a:r>
              <a:r>
                <a:rPr sz="1600" spc="-10" dirty="0">
                  <a:solidFill>
                    <a:prstClr val="black"/>
                  </a:solidFill>
                  <a:cs typeface="Arial"/>
                </a:rPr>
                <a:t>and</a:t>
              </a:r>
              <a:r>
                <a:rPr sz="1600" spc="-5" dirty="0">
                  <a:solidFill>
                    <a:prstClr val="black"/>
                  </a:solidFill>
                  <a:cs typeface="Arial"/>
                </a:rPr>
                <a:t> </a:t>
              </a:r>
              <a:r>
                <a:rPr sz="1600" spc="-40" dirty="0">
                  <a:solidFill>
                    <a:prstClr val="black"/>
                  </a:solidFill>
                  <a:cs typeface="Arial"/>
                </a:rPr>
                <a:t>A</a:t>
              </a:r>
              <a:r>
                <a:rPr sz="1600" spc="-10" dirty="0">
                  <a:solidFill>
                    <a:prstClr val="black"/>
                  </a:solidFill>
                  <a:cs typeface="Arial"/>
                </a:rPr>
                <a:t>viation</a:t>
              </a:r>
              <a:r>
                <a:rPr sz="1600" spc="-25" dirty="0">
                  <a:solidFill>
                    <a:prstClr val="black"/>
                  </a:solidFill>
                  <a:cs typeface="Arial"/>
                </a:rPr>
                <a:t> O</a:t>
              </a:r>
              <a:r>
                <a:rPr sz="1600" spc="-10" dirty="0">
                  <a:solidFill>
                    <a:prstClr val="black"/>
                  </a:solidFill>
                  <a:cs typeface="Arial"/>
                </a:rPr>
                <a:t>perations</a:t>
              </a:r>
              <a:endParaRPr sz="1600" dirty="0">
                <a:solidFill>
                  <a:prstClr val="black"/>
                </a:solidFill>
                <a:cs typeface="Arial"/>
              </a:endParaRPr>
            </a:p>
          </p:txBody>
        </p:sp>
        <p:sp>
          <p:nvSpPr>
            <p:cNvPr id="9" name="object 8"/>
            <p:cNvSpPr txBox="1"/>
            <p:nvPr/>
          </p:nvSpPr>
          <p:spPr>
            <a:xfrm>
              <a:off x="1801082" y="3059975"/>
              <a:ext cx="2194560" cy="430887"/>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a:r>
                <a:rPr sz="1600" spc="-10" dirty="0">
                  <a:solidFill>
                    <a:prstClr val="black"/>
                  </a:solidFill>
                  <a:cs typeface="Arial"/>
                </a:rPr>
                <a:t>National </a:t>
              </a:r>
              <a:r>
                <a:rPr sz="1600" spc="-25" dirty="0">
                  <a:solidFill>
                    <a:prstClr val="black"/>
                  </a:solidFill>
                  <a:cs typeface="Arial"/>
                </a:rPr>
                <a:t>O</a:t>
              </a:r>
              <a:r>
                <a:rPr sz="1600" spc="-10" dirty="0">
                  <a:solidFill>
                    <a:prstClr val="black"/>
                  </a:solidFill>
                  <a:cs typeface="Arial"/>
                </a:rPr>
                <a:t>cean</a:t>
              </a:r>
              <a:r>
                <a:rPr sz="1600" spc="10" dirty="0">
                  <a:solidFill>
                    <a:prstClr val="black"/>
                  </a:solidFill>
                  <a:cs typeface="Arial"/>
                </a:rPr>
                <a:t> </a:t>
              </a:r>
              <a:r>
                <a:rPr sz="1600" spc="-10" dirty="0">
                  <a:solidFill>
                    <a:prstClr val="black"/>
                  </a:solidFill>
                  <a:cs typeface="Arial"/>
                </a:rPr>
                <a:t>Service</a:t>
              </a:r>
              <a:endParaRPr sz="1600" dirty="0">
                <a:solidFill>
                  <a:prstClr val="black"/>
                </a:solidFill>
                <a:cs typeface="Arial"/>
              </a:endParaRPr>
            </a:p>
          </p:txBody>
        </p:sp>
        <p:sp>
          <p:nvSpPr>
            <p:cNvPr id="10" name="object 10"/>
            <p:cNvSpPr txBox="1"/>
            <p:nvPr/>
          </p:nvSpPr>
          <p:spPr>
            <a:xfrm>
              <a:off x="4376642" y="2086386"/>
              <a:ext cx="1676400" cy="1107996"/>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vert="horz" wrap="square" lIns="91440" tIns="91440" rIns="91440" bIns="91440" rtlCol="0">
              <a:spAutoFit/>
            </a:bodyPr>
            <a:lstStyle/>
            <a:p>
              <a:pPr marL="12700" marR="5080"/>
              <a:r>
                <a:rPr lang="en-US" sz="2000" b="1" dirty="0" smtClean="0">
                  <a:solidFill>
                    <a:prstClr val="black"/>
                  </a:solidFill>
                  <a:cs typeface="Arial"/>
                </a:rPr>
                <a:t>  Air</a:t>
              </a:r>
            </a:p>
            <a:p>
              <a:pPr marL="12700" marR="5080"/>
              <a:r>
                <a:rPr lang="en-US" sz="2000" b="1" dirty="0">
                  <a:solidFill>
                    <a:prstClr val="black"/>
                  </a:solidFill>
                  <a:cs typeface="Arial"/>
                </a:rPr>
                <a:t> </a:t>
              </a:r>
              <a:r>
                <a:rPr lang="en-US" sz="2000" b="1" dirty="0" smtClean="0">
                  <a:solidFill>
                    <a:prstClr val="black"/>
                  </a:solidFill>
                  <a:cs typeface="Arial"/>
                </a:rPr>
                <a:t> Resources</a:t>
              </a:r>
            </a:p>
            <a:p>
              <a:pPr marL="12700" marR="5080"/>
              <a:r>
                <a:rPr lang="en-US" sz="2000" b="1" dirty="0">
                  <a:solidFill>
                    <a:prstClr val="black"/>
                  </a:solidFill>
                  <a:cs typeface="Arial"/>
                </a:rPr>
                <a:t> </a:t>
              </a:r>
              <a:r>
                <a:rPr lang="en-US" sz="2000" b="1" dirty="0" smtClean="0">
                  <a:solidFill>
                    <a:prstClr val="black"/>
                  </a:solidFill>
                  <a:cs typeface="Arial"/>
                </a:rPr>
                <a:t> Laboratory</a:t>
              </a:r>
              <a:endParaRPr sz="2000" dirty="0">
                <a:solidFill>
                  <a:prstClr val="black"/>
                </a:solidFill>
                <a:cs typeface="Arial"/>
              </a:endParaRPr>
            </a:p>
          </p:txBody>
        </p:sp>
        <p:sp>
          <p:nvSpPr>
            <p:cNvPr id="11" name="object 12"/>
            <p:cNvSpPr txBox="1"/>
            <p:nvPr/>
          </p:nvSpPr>
          <p:spPr>
            <a:xfrm>
              <a:off x="6709302" y="4112006"/>
              <a:ext cx="2194560" cy="677108"/>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marR="5080"/>
              <a:r>
                <a:rPr lang="en-US" sz="1600" dirty="0" smtClean="0">
                  <a:solidFill>
                    <a:prstClr val="black"/>
                  </a:solidFill>
                  <a:cs typeface="Arial"/>
                </a:rPr>
                <a:t>Field Research </a:t>
              </a:r>
              <a:r>
                <a:rPr sz="1600" dirty="0" smtClean="0">
                  <a:solidFill>
                    <a:prstClr val="black"/>
                  </a:solidFill>
                  <a:cs typeface="Arial"/>
                </a:rPr>
                <a:t>D</a:t>
              </a:r>
              <a:r>
                <a:rPr sz="1600" spc="-10" dirty="0" smtClean="0">
                  <a:solidFill>
                    <a:prstClr val="black"/>
                  </a:solidFill>
                  <a:cs typeface="Arial"/>
                </a:rPr>
                <a:t>i</a:t>
              </a:r>
              <a:r>
                <a:rPr sz="1600" dirty="0" smtClean="0">
                  <a:solidFill>
                    <a:prstClr val="black"/>
                  </a:solidFill>
                  <a:cs typeface="Arial"/>
                </a:rPr>
                <a:t>vis</a:t>
              </a:r>
              <a:r>
                <a:rPr sz="1600" spc="-10" dirty="0" smtClean="0">
                  <a:solidFill>
                    <a:prstClr val="black"/>
                  </a:solidFill>
                  <a:cs typeface="Arial"/>
                </a:rPr>
                <a:t>i</a:t>
              </a:r>
              <a:r>
                <a:rPr sz="1600" dirty="0" smtClean="0">
                  <a:solidFill>
                    <a:prstClr val="black"/>
                  </a:solidFill>
                  <a:cs typeface="Arial"/>
                </a:rPr>
                <a:t>on</a:t>
              </a:r>
              <a:endParaRPr lang="en-US" sz="1600" dirty="0" smtClean="0">
                <a:solidFill>
                  <a:prstClr val="black"/>
                </a:solidFill>
                <a:cs typeface="Arial"/>
              </a:endParaRPr>
            </a:p>
            <a:p>
              <a:pPr marL="12700" marR="5080"/>
              <a:r>
                <a:rPr lang="en-US" sz="1600" dirty="0" smtClean="0">
                  <a:solidFill>
                    <a:prstClr val="black"/>
                  </a:solidFill>
                  <a:cs typeface="Arial"/>
                </a:rPr>
                <a:t>Idaho Falls, ID</a:t>
              </a:r>
              <a:endParaRPr sz="1600" dirty="0">
                <a:solidFill>
                  <a:prstClr val="black"/>
                </a:solidFill>
                <a:cs typeface="Arial"/>
              </a:endParaRPr>
            </a:p>
          </p:txBody>
        </p:sp>
        <p:sp>
          <p:nvSpPr>
            <p:cNvPr id="12" name="object 14"/>
            <p:cNvSpPr txBox="1"/>
            <p:nvPr/>
          </p:nvSpPr>
          <p:spPr>
            <a:xfrm>
              <a:off x="6709302" y="1777190"/>
              <a:ext cx="2194560" cy="1169551"/>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a:r>
                <a:rPr lang="en-US" sz="1600" dirty="0" smtClean="0">
                  <a:solidFill>
                    <a:prstClr val="black"/>
                  </a:solidFill>
                  <a:cs typeface="Arial"/>
                </a:rPr>
                <a:t>Atmospheric Turbulence &amp; Diffusion Division</a:t>
              </a:r>
            </a:p>
            <a:p>
              <a:pPr marL="12700"/>
              <a:r>
                <a:rPr lang="en-US" sz="1600" dirty="0" smtClean="0">
                  <a:solidFill>
                    <a:prstClr val="black"/>
                  </a:solidFill>
                  <a:cs typeface="Arial"/>
                </a:rPr>
                <a:t>Oak Ridge, TN</a:t>
              </a:r>
              <a:endParaRPr sz="1600" dirty="0">
                <a:solidFill>
                  <a:prstClr val="black"/>
                </a:solidFill>
                <a:cs typeface="Arial"/>
              </a:endParaRPr>
            </a:p>
          </p:txBody>
        </p:sp>
        <p:sp>
          <p:nvSpPr>
            <p:cNvPr id="13" name="object 16"/>
            <p:cNvSpPr txBox="1"/>
            <p:nvPr/>
          </p:nvSpPr>
          <p:spPr>
            <a:xfrm>
              <a:off x="6709302" y="979114"/>
              <a:ext cx="2194560" cy="677108"/>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marR="5080"/>
              <a:r>
                <a:rPr lang="en-US" sz="1600" dirty="0" smtClean="0">
                  <a:solidFill>
                    <a:prstClr val="black"/>
                  </a:solidFill>
                  <a:cs typeface="Arial"/>
                </a:rPr>
                <a:t>Headquarters  </a:t>
              </a:r>
            </a:p>
            <a:p>
              <a:pPr marL="12700" marR="5080"/>
              <a:r>
                <a:rPr lang="en-US" sz="1600" dirty="0" smtClean="0">
                  <a:solidFill>
                    <a:prstClr val="black"/>
                  </a:solidFill>
                  <a:cs typeface="Arial"/>
                </a:rPr>
                <a:t>College Park, MD</a:t>
              </a:r>
              <a:endParaRPr sz="1600" dirty="0">
                <a:solidFill>
                  <a:prstClr val="black"/>
                </a:solidFill>
                <a:cs typeface="Arial"/>
              </a:endParaRPr>
            </a:p>
          </p:txBody>
        </p:sp>
        <p:sp>
          <p:nvSpPr>
            <p:cNvPr id="14" name="object 18"/>
            <p:cNvSpPr txBox="1"/>
            <p:nvPr/>
          </p:nvSpPr>
          <p:spPr>
            <a:xfrm>
              <a:off x="1801082" y="1231641"/>
              <a:ext cx="2194560" cy="923330"/>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marR="5080"/>
              <a:r>
                <a:rPr sz="1600" spc="-10" dirty="0">
                  <a:solidFill>
                    <a:prstClr val="black"/>
                  </a:solidFill>
                  <a:cs typeface="Arial"/>
                </a:rPr>
                <a:t>National En</a:t>
              </a:r>
              <a:r>
                <a:rPr sz="1600" spc="-5" dirty="0">
                  <a:solidFill>
                    <a:prstClr val="black"/>
                  </a:solidFill>
                  <a:cs typeface="Arial"/>
                </a:rPr>
                <a:t>v</a:t>
              </a:r>
              <a:r>
                <a:rPr sz="1600" spc="-10" dirty="0">
                  <a:solidFill>
                    <a:prstClr val="black"/>
                  </a:solidFill>
                  <a:cs typeface="Arial"/>
                </a:rPr>
                <a:t>ironmental Satellite</a:t>
              </a:r>
              <a:r>
                <a:rPr sz="1600" spc="-25" dirty="0">
                  <a:solidFill>
                    <a:prstClr val="black"/>
                  </a:solidFill>
                  <a:cs typeface="Arial"/>
                </a:rPr>
                <a:t> </a:t>
              </a:r>
              <a:r>
                <a:rPr sz="1600" spc="-10" dirty="0">
                  <a:solidFill>
                    <a:prstClr val="black"/>
                  </a:solidFill>
                  <a:cs typeface="Arial"/>
                </a:rPr>
                <a:t>Data</a:t>
              </a:r>
              <a:r>
                <a:rPr sz="1600" spc="10" dirty="0">
                  <a:solidFill>
                    <a:prstClr val="black"/>
                  </a:solidFill>
                  <a:cs typeface="Arial"/>
                </a:rPr>
                <a:t> </a:t>
              </a:r>
              <a:r>
                <a:rPr sz="1600" spc="-10" dirty="0">
                  <a:solidFill>
                    <a:prstClr val="black"/>
                  </a:solidFill>
                  <a:cs typeface="Arial"/>
                </a:rPr>
                <a:t>and Informat</a:t>
              </a:r>
              <a:r>
                <a:rPr sz="1600" dirty="0">
                  <a:solidFill>
                    <a:prstClr val="black"/>
                  </a:solidFill>
                  <a:cs typeface="Arial"/>
                </a:rPr>
                <a:t>i</a:t>
              </a:r>
              <a:r>
                <a:rPr sz="1600" spc="-10" dirty="0">
                  <a:solidFill>
                    <a:prstClr val="black"/>
                  </a:solidFill>
                  <a:cs typeface="Arial"/>
                </a:rPr>
                <a:t>on</a:t>
              </a:r>
              <a:r>
                <a:rPr sz="1600" spc="20" dirty="0">
                  <a:solidFill>
                    <a:prstClr val="black"/>
                  </a:solidFill>
                  <a:cs typeface="Arial"/>
                </a:rPr>
                <a:t> </a:t>
              </a:r>
              <a:r>
                <a:rPr sz="1600" spc="-10" dirty="0">
                  <a:solidFill>
                    <a:prstClr val="black"/>
                  </a:solidFill>
                  <a:cs typeface="Arial"/>
                </a:rPr>
                <a:t>Service</a:t>
              </a:r>
              <a:endParaRPr sz="1600" dirty="0">
                <a:solidFill>
                  <a:prstClr val="black"/>
                </a:solidFill>
                <a:cs typeface="Arial"/>
              </a:endParaRPr>
            </a:p>
          </p:txBody>
        </p:sp>
        <p:sp>
          <p:nvSpPr>
            <p:cNvPr id="15" name="object 20"/>
            <p:cNvSpPr txBox="1"/>
            <p:nvPr/>
          </p:nvSpPr>
          <p:spPr>
            <a:xfrm>
              <a:off x="1801082" y="2268919"/>
              <a:ext cx="2194560" cy="67710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marR="5080"/>
              <a:r>
                <a:rPr sz="1600" b="1" spc="-25" dirty="0">
                  <a:solidFill>
                    <a:prstClr val="black"/>
                  </a:solidFill>
                  <a:cs typeface="Arial"/>
                </a:rPr>
                <a:t>O</a:t>
              </a:r>
              <a:r>
                <a:rPr sz="1600" b="1" spc="-10" dirty="0">
                  <a:solidFill>
                    <a:prstClr val="black"/>
                  </a:solidFill>
                  <a:cs typeface="Arial"/>
                </a:rPr>
                <a:t>ceanic</a:t>
              </a:r>
              <a:r>
                <a:rPr sz="1600" b="1" spc="20" dirty="0">
                  <a:solidFill>
                    <a:prstClr val="black"/>
                  </a:solidFill>
                  <a:cs typeface="Arial"/>
                </a:rPr>
                <a:t> </a:t>
              </a:r>
              <a:r>
                <a:rPr sz="1600" b="1" spc="-15" dirty="0">
                  <a:solidFill>
                    <a:prstClr val="black"/>
                  </a:solidFill>
                  <a:cs typeface="Arial"/>
                </a:rPr>
                <a:t>&amp;</a:t>
              </a:r>
              <a:r>
                <a:rPr sz="1600" b="1" spc="-50" dirty="0">
                  <a:solidFill>
                    <a:prstClr val="black"/>
                  </a:solidFill>
                  <a:cs typeface="Arial"/>
                </a:rPr>
                <a:t> </a:t>
              </a:r>
              <a:r>
                <a:rPr sz="1600" b="1" spc="-65" dirty="0">
                  <a:solidFill>
                    <a:prstClr val="black"/>
                  </a:solidFill>
                  <a:cs typeface="Arial"/>
                </a:rPr>
                <a:t>A</a:t>
              </a:r>
              <a:r>
                <a:rPr sz="1600" b="1" spc="-10" dirty="0">
                  <a:solidFill>
                    <a:prstClr val="black"/>
                  </a:solidFill>
                  <a:cs typeface="Arial"/>
                </a:rPr>
                <a:t>t</a:t>
              </a:r>
              <a:r>
                <a:rPr sz="1600" b="1" spc="-25" dirty="0">
                  <a:solidFill>
                    <a:prstClr val="black"/>
                  </a:solidFill>
                  <a:cs typeface="Arial"/>
                </a:rPr>
                <a:t>m</a:t>
              </a:r>
              <a:r>
                <a:rPr sz="1600" b="1" spc="-10" dirty="0">
                  <a:solidFill>
                    <a:prstClr val="black"/>
                  </a:solidFill>
                  <a:cs typeface="Arial"/>
                </a:rPr>
                <a:t>ospheric Research</a:t>
              </a:r>
              <a:endParaRPr sz="1600" dirty="0">
                <a:solidFill>
                  <a:prstClr val="black"/>
                </a:solidFill>
                <a:cs typeface="Arial"/>
              </a:endParaRPr>
            </a:p>
          </p:txBody>
        </p:sp>
        <p:sp>
          <p:nvSpPr>
            <p:cNvPr id="16" name="object 22"/>
            <p:cNvSpPr txBox="1"/>
            <p:nvPr/>
          </p:nvSpPr>
          <p:spPr>
            <a:xfrm>
              <a:off x="1801082" y="445714"/>
              <a:ext cx="2194560" cy="671979"/>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a:lnSpc>
                  <a:spcPts val="1905"/>
                </a:lnSpc>
              </a:pPr>
              <a:r>
                <a:rPr sz="1600" spc="-10" dirty="0">
                  <a:solidFill>
                    <a:prstClr val="black"/>
                  </a:solidFill>
                  <a:cs typeface="Arial"/>
                </a:rPr>
                <a:t>National </a:t>
              </a:r>
              <a:r>
                <a:rPr sz="1600" spc="-40" dirty="0">
                  <a:solidFill>
                    <a:prstClr val="black"/>
                  </a:solidFill>
                  <a:cs typeface="Arial"/>
                </a:rPr>
                <a:t>W</a:t>
              </a:r>
              <a:r>
                <a:rPr sz="1600" spc="-10" dirty="0">
                  <a:solidFill>
                    <a:prstClr val="black"/>
                  </a:solidFill>
                  <a:cs typeface="Arial"/>
                </a:rPr>
                <a:t>eather</a:t>
              </a:r>
              <a:r>
                <a:rPr sz="1600" spc="5" dirty="0">
                  <a:solidFill>
                    <a:prstClr val="black"/>
                  </a:solidFill>
                  <a:cs typeface="Arial"/>
                </a:rPr>
                <a:t> </a:t>
              </a:r>
              <a:r>
                <a:rPr sz="1600" spc="-10" dirty="0" smtClean="0">
                  <a:solidFill>
                    <a:prstClr val="black"/>
                  </a:solidFill>
                  <a:cs typeface="Arial"/>
                </a:rPr>
                <a:t>Service</a:t>
              </a:r>
              <a:endParaRPr lang="en-US" sz="1600" spc="-10" dirty="0" smtClean="0">
                <a:solidFill>
                  <a:prstClr val="black"/>
                </a:solidFill>
                <a:cs typeface="Arial"/>
              </a:endParaRPr>
            </a:p>
          </p:txBody>
        </p:sp>
        <p:sp>
          <p:nvSpPr>
            <p:cNvPr id="17" name="object 24"/>
            <p:cNvSpPr txBox="1"/>
            <p:nvPr/>
          </p:nvSpPr>
          <p:spPr>
            <a:xfrm>
              <a:off x="1801082" y="4395864"/>
              <a:ext cx="2194560" cy="67710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91440" rIns="91440" bIns="91440" rtlCol="0">
              <a:spAutoFit/>
            </a:bodyPr>
            <a:lstStyle/>
            <a:p>
              <a:pPr marL="12700"/>
              <a:r>
                <a:rPr sz="1600" spc="-10" dirty="0">
                  <a:solidFill>
                    <a:prstClr val="black"/>
                  </a:solidFill>
                  <a:cs typeface="Arial"/>
                </a:rPr>
                <a:t>National Marine</a:t>
              </a:r>
              <a:r>
                <a:rPr sz="1600" spc="10" dirty="0">
                  <a:solidFill>
                    <a:prstClr val="black"/>
                  </a:solidFill>
                  <a:cs typeface="Arial"/>
                </a:rPr>
                <a:t> </a:t>
              </a:r>
              <a:r>
                <a:rPr sz="1600" spc="-10" dirty="0" smtClean="0">
                  <a:solidFill>
                    <a:prstClr val="black"/>
                  </a:solidFill>
                  <a:cs typeface="Arial"/>
                </a:rPr>
                <a:t>Fi</a:t>
              </a:r>
              <a:r>
                <a:rPr sz="1600" spc="-5" dirty="0" smtClean="0">
                  <a:solidFill>
                    <a:prstClr val="black"/>
                  </a:solidFill>
                  <a:cs typeface="Arial"/>
                </a:rPr>
                <a:t>s</a:t>
              </a:r>
              <a:r>
                <a:rPr sz="1600" spc="-10" dirty="0" smtClean="0">
                  <a:solidFill>
                    <a:prstClr val="black"/>
                  </a:solidFill>
                  <a:cs typeface="Arial"/>
                </a:rPr>
                <a:t>heries</a:t>
              </a:r>
              <a:r>
                <a:rPr lang="en-US" sz="1600" dirty="0">
                  <a:solidFill>
                    <a:prstClr val="black"/>
                  </a:solidFill>
                  <a:cs typeface="Arial"/>
                </a:rPr>
                <a:t> </a:t>
              </a:r>
              <a:r>
                <a:rPr sz="1600" spc="-10" dirty="0" smtClean="0">
                  <a:solidFill>
                    <a:prstClr val="black"/>
                  </a:solidFill>
                  <a:cs typeface="Arial"/>
                </a:rPr>
                <a:t>Service</a:t>
              </a:r>
              <a:endParaRPr sz="1600" dirty="0">
                <a:solidFill>
                  <a:prstClr val="black"/>
                </a:solidFill>
                <a:cs typeface="Arial"/>
              </a:endParaRPr>
            </a:p>
          </p:txBody>
        </p:sp>
        <p:sp>
          <p:nvSpPr>
            <p:cNvPr id="18" name="object 26"/>
            <p:cNvSpPr txBox="1"/>
            <p:nvPr/>
          </p:nvSpPr>
          <p:spPr>
            <a:xfrm>
              <a:off x="6709302" y="3067709"/>
              <a:ext cx="2194560" cy="923330"/>
            </a:xfrm>
            <a:prstGeom prst="rect">
              <a:avLst/>
            </a:prstGeom>
          </p:spPr>
          <p:style>
            <a:lnRef idx="2">
              <a:schemeClr val="accent3"/>
            </a:lnRef>
            <a:fillRef idx="1">
              <a:schemeClr val="lt1"/>
            </a:fillRef>
            <a:effectRef idx="0">
              <a:schemeClr val="accent3"/>
            </a:effectRef>
            <a:fontRef idx="minor">
              <a:schemeClr val="dk1"/>
            </a:fontRef>
          </p:style>
          <p:txBody>
            <a:bodyPr vert="horz" wrap="square" lIns="91440" tIns="91440" rIns="91440" bIns="91440" rtlCol="0">
              <a:spAutoFit/>
            </a:bodyPr>
            <a:lstStyle/>
            <a:p>
              <a:pPr marL="12700" marR="5080"/>
              <a:r>
                <a:rPr lang="en-US" sz="1600" dirty="0" smtClean="0">
                  <a:solidFill>
                    <a:prstClr val="black"/>
                  </a:solidFill>
                  <a:cs typeface="Arial"/>
                </a:rPr>
                <a:t>Special Operations &amp; Research Division</a:t>
              </a:r>
            </a:p>
            <a:p>
              <a:pPr marL="12700" marR="5080"/>
              <a:r>
                <a:rPr lang="en-US" sz="1600" dirty="0" smtClean="0">
                  <a:solidFill>
                    <a:prstClr val="black"/>
                  </a:solidFill>
                  <a:cs typeface="Arial"/>
                </a:rPr>
                <a:t>Las Vegas, NV</a:t>
              </a:r>
              <a:endParaRPr sz="1600" dirty="0">
                <a:solidFill>
                  <a:prstClr val="black"/>
                </a:solidFill>
                <a:cs typeface="Arial"/>
              </a:endParaRPr>
            </a:p>
          </p:txBody>
        </p:sp>
        <p:sp>
          <p:nvSpPr>
            <p:cNvPr id="20" name="object 28"/>
            <p:cNvSpPr/>
            <p:nvPr/>
          </p:nvSpPr>
          <p:spPr>
            <a:xfrm flipH="1">
              <a:off x="6415793" y="1284982"/>
              <a:ext cx="45719" cy="3127248"/>
            </a:xfrm>
            <a:custGeom>
              <a:avLst/>
              <a:gdLst/>
              <a:ahLst/>
              <a:cxnLst/>
              <a:rect l="l" t="t" r="r" b="b"/>
              <a:pathLst>
                <a:path h="1829435">
                  <a:moveTo>
                    <a:pt x="0" y="0"/>
                  </a:moveTo>
                  <a:lnTo>
                    <a:pt x="0" y="1829308"/>
                  </a:lnTo>
                </a:path>
              </a:pathLst>
            </a:custGeom>
            <a:ln w="28575">
              <a:solidFill>
                <a:schemeClr val="bg1"/>
              </a:solidFill>
            </a:ln>
          </p:spPr>
          <p:txBody>
            <a:bodyPr wrap="square" lIns="0" tIns="0" rIns="0" bIns="0" rtlCol="0"/>
            <a:lstStyle/>
            <a:p>
              <a:endParaRPr>
                <a:solidFill>
                  <a:prstClr val="black"/>
                </a:solidFill>
              </a:endParaRPr>
            </a:p>
          </p:txBody>
        </p:sp>
      </p:grpSp>
      <p:sp>
        <p:nvSpPr>
          <p:cNvPr id="26" name="object 3"/>
          <p:cNvSpPr/>
          <p:nvPr/>
        </p:nvSpPr>
        <p:spPr>
          <a:xfrm>
            <a:off x="304800" y="455676"/>
            <a:ext cx="838200" cy="839724"/>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29" name="object 35"/>
          <p:cNvSpPr/>
          <p:nvPr/>
        </p:nvSpPr>
        <p:spPr>
          <a:xfrm>
            <a:off x="6498030" y="2298878"/>
            <a:ext cx="22860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1" name="object 35"/>
          <p:cNvSpPr/>
          <p:nvPr/>
        </p:nvSpPr>
        <p:spPr>
          <a:xfrm flipV="1">
            <a:off x="6491593" y="4415419"/>
            <a:ext cx="228600" cy="45719"/>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2" name="object 35"/>
          <p:cNvSpPr/>
          <p:nvPr/>
        </p:nvSpPr>
        <p:spPr>
          <a:xfrm flipV="1">
            <a:off x="6491593" y="5270566"/>
            <a:ext cx="228600" cy="140702"/>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3" name="object 28"/>
          <p:cNvSpPr/>
          <p:nvPr/>
        </p:nvSpPr>
        <p:spPr>
          <a:xfrm>
            <a:off x="1630189" y="1782659"/>
            <a:ext cx="45719" cy="3959352"/>
          </a:xfrm>
          <a:custGeom>
            <a:avLst/>
            <a:gdLst/>
            <a:ahLst/>
            <a:cxnLst/>
            <a:rect l="l" t="t" r="r" b="b"/>
            <a:pathLst>
              <a:path h="1829435">
                <a:moveTo>
                  <a:pt x="0" y="0"/>
                </a:moveTo>
                <a:lnTo>
                  <a:pt x="0" y="1829308"/>
                </a:lnTo>
              </a:path>
            </a:pathLst>
          </a:custGeom>
          <a:ln w="28575">
            <a:solidFill>
              <a:schemeClr val="bg1"/>
            </a:solidFill>
          </a:ln>
        </p:spPr>
        <p:txBody>
          <a:bodyPr wrap="square" lIns="0" tIns="0" rIns="0" bIns="0" rtlCol="0"/>
          <a:lstStyle/>
          <a:p>
            <a:endParaRPr>
              <a:solidFill>
                <a:prstClr val="black"/>
              </a:solidFill>
            </a:endParaRPr>
          </a:p>
        </p:txBody>
      </p:sp>
      <p:sp>
        <p:nvSpPr>
          <p:cNvPr id="34" name="object 35"/>
          <p:cNvSpPr/>
          <p:nvPr/>
        </p:nvSpPr>
        <p:spPr>
          <a:xfrm>
            <a:off x="1630189" y="2685931"/>
            <a:ext cx="228600" cy="66971"/>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6" name="object 35"/>
          <p:cNvSpPr/>
          <p:nvPr/>
        </p:nvSpPr>
        <p:spPr>
          <a:xfrm>
            <a:off x="1630189" y="3577891"/>
            <a:ext cx="22860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39" name="object 35"/>
          <p:cNvSpPr/>
          <p:nvPr/>
        </p:nvSpPr>
        <p:spPr>
          <a:xfrm>
            <a:off x="1630189" y="4246465"/>
            <a:ext cx="27432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0" name="object 35"/>
          <p:cNvSpPr/>
          <p:nvPr/>
        </p:nvSpPr>
        <p:spPr>
          <a:xfrm>
            <a:off x="1630189" y="4930689"/>
            <a:ext cx="27432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1" name="object 35"/>
          <p:cNvSpPr/>
          <p:nvPr/>
        </p:nvSpPr>
        <p:spPr>
          <a:xfrm>
            <a:off x="1630189" y="5728318"/>
            <a:ext cx="228600" cy="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2" name="object 35"/>
          <p:cNvSpPr/>
          <p:nvPr/>
        </p:nvSpPr>
        <p:spPr>
          <a:xfrm flipV="1">
            <a:off x="4032161" y="3638283"/>
            <a:ext cx="365760" cy="45720"/>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43" name="object 35"/>
          <p:cNvSpPr/>
          <p:nvPr/>
        </p:nvSpPr>
        <p:spPr>
          <a:xfrm>
            <a:off x="6096000" y="3713837"/>
            <a:ext cx="411480" cy="45719"/>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74" y="1740486"/>
            <a:ext cx="830997" cy="830997"/>
          </a:xfrm>
          <a:prstGeom prst="rect">
            <a:avLst/>
          </a:prstGeom>
        </p:spPr>
      </p:pic>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27" b="4706"/>
          <a:stretch/>
        </p:blipFill>
        <p:spPr bwMode="auto">
          <a:xfrm>
            <a:off x="4648200" y="1725899"/>
            <a:ext cx="1085850" cy="118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bject 35"/>
          <p:cNvSpPr/>
          <p:nvPr/>
        </p:nvSpPr>
        <p:spPr>
          <a:xfrm>
            <a:off x="1630189" y="1794469"/>
            <a:ext cx="228600" cy="66971"/>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cxnSp>
        <p:nvCxnSpPr>
          <p:cNvPr id="22" name="Straight Arrow Connector 21"/>
          <p:cNvCxnSpPr/>
          <p:nvPr/>
        </p:nvCxnSpPr>
        <p:spPr>
          <a:xfrm>
            <a:off x="724434" y="1387684"/>
            <a:ext cx="0" cy="2628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a:off x="1376394" y="2078362"/>
            <a:ext cx="0" cy="262876"/>
          </a:xfrm>
          <a:prstGeom prst="straightConnector1">
            <a:avLst/>
          </a:prstGeom>
          <a:ln w="28575">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3" name="object 35"/>
          <p:cNvSpPr/>
          <p:nvPr/>
        </p:nvSpPr>
        <p:spPr>
          <a:xfrm flipV="1">
            <a:off x="6502756" y="3239034"/>
            <a:ext cx="228600" cy="45719"/>
          </a:xfrm>
          <a:custGeom>
            <a:avLst/>
            <a:gdLst/>
            <a:ahLst/>
            <a:cxnLst/>
            <a:rect l="l" t="t" r="r" b="b"/>
            <a:pathLst>
              <a:path w="208915">
                <a:moveTo>
                  <a:pt x="0" y="0"/>
                </a:moveTo>
                <a:lnTo>
                  <a:pt x="208914" y="0"/>
                </a:lnTo>
              </a:path>
            </a:pathLst>
          </a:custGeom>
          <a:ln w="28575">
            <a:solidFill>
              <a:schemeClr val="bg1"/>
            </a:solidFill>
          </a:ln>
        </p:spPr>
        <p:txBody>
          <a:bodyPr wrap="square" lIns="0" tIns="0" rIns="0" bIns="0" rtlCol="0"/>
          <a:lstStyle/>
          <a:p>
            <a:endParaRPr>
              <a:solidFill>
                <a:prstClr val="black"/>
              </a:solidFill>
            </a:endParaRPr>
          </a:p>
        </p:txBody>
      </p:sp>
      <p:sp>
        <p:nvSpPr>
          <p:cNvPr id="23" name="AutoShape 4" descr="NOAA C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37"/>
          <p:cNvGrpSpPr/>
          <p:nvPr/>
        </p:nvGrpSpPr>
        <p:grpSpPr>
          <a:xfrm>
            <a:off x="4876805" y="990600"/>
            <a:ext cx="3581395" cy="1162598"/>
            <a:chOff x="4876805" y="990600"/>
            <a:chExt cx="3581395" cy="1162598"/>
          </a:xfrm>
        </p:grpSpPr>
        <p:cxnSp>
          <p:nvCxnSpPr>
            <p:cNvPr id="44" name="Straight Arrow Connector 43"/>
            <p:cNvCxnSpPr/>
            <p:nvPr/>
          </p:nvCxnSpPr>
          <p:spPr>
            <a:xfrm flipH="1">
              <a:off x="5410200" y="1460678"/>
              <a:ext cx="457200" cy="18288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48026" y="990600"/>
              <a:ext cx="2510174" cy="923330"/>
            </a:xfrm>
            <a:prstGeom prst="rect">
              <a:avLst/>
            </a:prstGeom>
            <a:noFill/>
          </p:spPr>
          <p:txBody>
            <a:bodyPr wrap="square" rtlCol="0">
              <a:spAutoFit/>
            </a:bodyPr>
            <a:lstStyle/>
            <a:p>
              <a:r>
                <a:rPr lang="en-US" dirty="0" smtClean="0">
                  <a:solidFill>
                    <a:srgbClr val="00B0F0"/>
                  </a:solidFill>
                </a:rPr>
                <a:t>ARL Director </a:t>
              </a:r>
            </a:p>
            <a:p>
              <a:r>
                <a:rPr lang="en-US" dirty="0" smtClean="0">
                  <a:solidFill>
                    <a:srgbClr val="00B0F0"/>
                  </a:solidFill>
                </a:rPr>
                <a:t>Dr. Steven Fine </a:t>
              </a:r>
            </a:p>
            <a:p>
              <a:r>
                <a:rPr lang="en-US" dirty="0" smtClean="0">
                  <a:solidFill>
                    <a:srgbClr val="00B0F0"/>
                  </a:solidFill>
                </a:rPr>
                <a:t>(2007 to March 2016)</a:t>
              </a:r>
            </a:p>
          </p:txBody>
        </p:sp>
        <p:grpSp>
          <p:nvGrpSpPr>
            <p:cNvPr id="55" name="Group 54"/>
            <p:cNvGrpSpPr>
              <a:grpSpLocks noChangeAspect="1"/>
            </p:cNvGrpSpPr>
            <p:nvPr/>
          </p:nvGrpSpPr>
          <p:grpSpPr>
            <a:xfrm>
              <a:off x="4876805" y="1447800"/>
              <a:ext cx="822960" cy="705398"/>
              <a:chOff x="227192" y="162051"/>
              <a:chExt cx="7011808" cy="6010149"/>
            </a:xfrm>
          </p:grpSpPr>
          <p:pic>
            <p:nvPicPr>
              <p:cNvPr id="56" name="Picture 7" descr="https://pixabay.com/static/uploads/photo/2014/04/05/12/19/hat-316891_960_720.jpg"/>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7192" y="162051"/>
                <a:ext cx="7011808" cy="601014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631065" y="1300766"/>
                <a:ext cx="6317087" cy="3741313"/>
                <a:chOff x="631065" y="1300766"/>
                <a:chExt cx="6317087" cy="3741313"/>
              </a:xfrm>
            </p:grpSpPr>
            <p:sp>
              <p:nvSpPr>
                <p:cNvPr id="58" name="Freeform 57"/>
                <p:cNvSpPr/>
                <p:nvPr/>
              </p:nvSpPr>
              <p:spPr>
                <a:xfrm>
                  <a:off x="631065" y="1300766"/>
                  <a:ext cx="2170090" cy="3322749"/>
                </a:xfrm>
                <a:custGeom>
                  <a:avLst/>
                  <a:gdLst>
                    <a:gd name="connsiteX0" fmla="*/ 135228 w 2170090"/>
                    <a:gd name="connsiteY0" fmla="*/ 3322749 h 3322749"/>
                    <a:gd name="connsiteX1" fmla="*/ 32197 w 2170090"/>
                    <a:gd name="connsiteY1" fmla="*/ 3193961 h 3322749"/>
                    <a:gd name="connsiteX2" fmla="*/ 0 w 2170090"/>
                    <a:gd name="connsiteY2" fmla="*/ 2987899 h 3322749"/>
                    <a:gd name="connsiteX3" fmla="*/ 32197 w 2170090"/>
                    <a:gd name="connsiteY3" fmla="*/ 2633730 h 3322749"/>
                    <a:gd name="connsiteX4" fmla="*/ 83712 w 2170090"/>
                    <a:gd name="connsiteY4" fmla="*/ 2163651 h 3322749"/>
                    <a:gd name="connsiteX5" fmla="*/ 173865 w 2170090"/>
                    <a:gd name="connsiteY5" fmla="*/ 1738648 h 3322749"/>
                    <a:gd name="connsiteX6" fmla="*/ 283335 w 2170090"/>
                    <a:gd name="connsiteY6" fmla="*/ 1352282 h 3322749"/>
                    <a:gd name="connsiteX7" fmla="*/ 515155 w 2170090"/>
                    <a:gd name="connsiteY7" fmla="*/ 1010992 h 3322749"/>
                    <a:gd name="connsiteX8" fmla="*/ 830687 w 2170090"/>
                    <a:gd name="connsiteY8" fmla="*/ 676141 h 3322749"/>
                    <a:gd name="connsiteX9" fmla="*/ 1191296 w 2170090"/>
                    <a:gd name="connsiteY9" fmla="*/ 386366 h 3322749"/>
                    <a:gd name="connsiteX10" fmla="*/ 1558343 w 2170090"/>
                    <a:gd name="connsiteY10" fmla="*/ 225380 h 3322749"/>
                    <a:gd name="connsiteX11" fmla="*/ 1745087 w 2170090"/>
                    <a:gd name="connsiteY11" fmla="*/ 160986 h 3322749"/>
                    <a:gd name="connsiteX12" fmla="*/ 1809481 w 2170090"/>
                    <a:gd name="connsiteY12" fmla="*/ 51516 h 3322749"/>
                    <a:gd name="connsiteX13" fmla="*/ 1957589 w 2170090"/>
                    <a:gd name="connsiteY13" fmla="*/ 0 h 3322749"/>
                    <a:gd name="connsiteX14" fmla="*/ 2073498 w 2170090"/>
                    <a:gd name="connsiteY14" fmla="*/ 0 h 3322749"/>
                    <a:gd name="connsiteX15" fmla="*/ 2144332 w 2170090"/>
                    <a:gd name="connsiteY15" fmla="*/ 38637 h 3322749"/>
                    <a:gd name="connsiteX16" fmla="*/ 2170090 w 2170090"/>
                    <a:gd name="connsiteY16" fmla="*/ 70834 h 3322749"/>
                    <a:gd name="connsiteX17" fmla="*/ 2034862 w 2170090"/>
                    <a:gd name="connsiteY17" fmla="*/ 115910 h 3322749"/>
                    <a:gd name="connsiteX18" fmla="*/ 1918952 w 2170090"/>
                    <a:gd name="connsiteY18" fmla="*/ 135228 h 3322749"/>
                    <a:gd name="connsiteX19" fmla="*/ 1809481 w 2170090"/>
                    <a:gd name="connsiteY19" fmla="*/ 148107 h 3322749"/>
                    <a:gd name="connsiteX20" fmla="*/ 1674253 w 2170090"/>
                    <a:gd name="connsiteY20" fmla="*/ 238259 h 3322749"/>
                    <a:gd name="connsiteX21" fmla="*/ 1481070 w 2170090"/>
                    <a:gd name="connsiteY21" fmla="*/ 379927 h 3322749"/>
                    <a:gd name="connsiteX22" fmla="*/ 1384479 w 2170090"/>
                    <a:gd name="connsiteY22" fmla="*/ 618186 h 3322749"/>
                    <a:gd name="connsiteX23" fmla="*/ 1332963 w 2170090"/>
                    <a:gd name="connsiteY23" fmla="*/ 927279 h 3322749"/>
                    <a:gd name="connsiteX24" fmla="*/ 1332963 w 2170090"/>
                    <a:gd name="connsiteY24" fmla="*/ 1268569 h 3322749"/>
                    <a:gd name="connsiteX25" fmla="*/ 1416676 w 2170090"/>
                    <a:gd name="connsiteY25" fmla="*/ 1661375 h 3322749"/>
                    <a:gd name="connsiteX26" fmla="*/ 1506828 w 2170090"/>
                    <a:gd name="connsiteY26" fmla="*/ 1873876 h 3322749"/>
                    <a:gd name="connsiteX27" fmla="*/ 1596980 w 2170090"/>
                    <a:gd name="connsiteY27" fmla="*/ 2118575 h 3322749"/>
                    <a:gd name="connsiteX28" fmla="*/ 1661374 w 2170090"/>
                    <a:gd name="connsiteY28" fmla="*/ 2331076 h 3322749"/>
                    <a:gd name="connsiteX29" fmla="*/ 1687132 w 2170090"/>
                    <a:gd name="connsiteY29" fmla="*/ 2492062 h 3322749"/>
                    <a:gd name="connsiteX30" fmla="*/ 1687132 w 2170090"/>
                    <a:gd name="connsiteY30" fmla="*/ 2698124 h 3322749"/>
                    <a:gd name="connsiteX31" fmla="*/ 1513267 w 2170090"/>
                    <a:gd name="connsiteY31" fmla="*/ 2775397 h 3322749"/>
                    <a:gd name="connsiteX32" fmla="*/ 1339403 w 2170090"/>
                    <a:gd name="connsiteY32" fmla="*/ 2897747 h 3322749"/>
                    <a:gd name="connsiteX33" fmla="*/ 1120462 w 2170090"/>
                    <a:gd name="connsiteY33" fmla="*/ 2994338 h 3322749"/>
                    <a:gd name="connsiteX34" fmla="*/ 837127 w 2170090"/>
                    <a:gd name="connsiteY34" fmla="*/ 3090930 h 3322749"/>
                    <a:gd name="connsiteX35" fmla="*/ 463639 w 2170090"/>
                    <a:gd name="connsiteY35" fmla="*/ 3200400 h 3322749"/>
                    <a:gd name="connsiteX36" fmla="*/ 135228 w 2170090"/>
                    <a:gd name="connsiteY36" fmla="*/ 3322749 h 33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70090" h="3322749">
                      <a:moveTo>
                        <a:pt x="135228" y="3322749"/>
                      </a:moveTo>
                      <a:lnTo>
                        <a:pt x="32197" y="3193961"/>
                      </a:lnTo>
                      <a:lnTo>
                        <a:pt x="0" y="2987899"/>
                      </a:lnTo>
                      <a:lnTo>
                        <a:pt x="32197" y="2633730"/>
                      </a:lnTo>
                      <a:lnTo>
                        <a:pt x="83712" y="2163651"/>
                      </a:lnTo>
                      <a:lnTo>
                        <a:pt x="173865" y="1738648"/>
                      </a:lnTo>
                      <a:lnTo>
                        <a:pt x="283335" y="1352282"/>
                      </a:lnTo>
                      <a:lnTo>
                        <a:pt x="515155" y="1010992"/>
                      </a:lnTo>
                      <a:lnTo>
                        <a:pt x="830687" y="676141"/>
                      </a:lnTo>
                      <a:lnTo>
                        <a:pt x="1191296" y="386366"/>
                      </a:lnTo>
                      <a:lnTo>
                        <a:pt x="1558343" y="225380"/>
                      </a:lnTo>
                      <a:lnTo>
                        <a:pt x="1745087" y="160986"/>
                      </a:lnTo>
                      <a:lnTo>
                        <a:pt x="1809481" y="51516"/>
                      </a:lnTo>
                      <a:lnTo>
                        <a:pt x="1957589" y="0"/>
                      </a:lnTo>
                      <a:lnTo>
                        <a:pt x="2073498" y="0"/>
                      </a:lnTo>
                      <a:lnTo>
                        <a:pt x="2144332" y="38637"/>
                      </a:lnTo>
                      <a:lnTo>
                        <a:pt x="2170090" y="70834"/>
                      </a:lnTo>
                      <a:lnTo>
                        <a:pt x="2034862" y="115910"/>
                      </a:lnTo>
                      <a:lnTo>
                        <a:pt x="1918952" y="135228"/>
                      </a:lnTo>
                      <a:lnTo>
                        <a:pt x="1809481" y="148107"/>
                      </a:lnTo>
                      <a:lnTo>
                        <a:pt x="1674253" y="238259"/>
                      </a:lnTo>
                      <a:lnTo>
                        <a:pt x="1481070" y="379927"/>
                      </a:lnTo>
                      <a:lnTo>
                        <a:pt x="1384479" y="618186"/>
                      </a:lnTo>
                      <a:lnTo>
                        <a:pt x="1332963" y="927279"/>
                      </a:lnTo>
                      <a:lnTo>
                        <a:pt x="1332963" y="1268569"/>
                      </a:lnTo>
                      <a:lnTo>
                        <a:pt x="1416676" y="1661375"/>
                      </a:lnTo>
                      <a:lnTo>
                        <a:pt x="1506828" y="1873876"/>
                      </a:lnTo>
                      <a:lnTo>
                        <a:pt x="1596980" y="2118575"/>
                      </a:lnTo>
                      <a:lnTo>
                        <a:pt x="1661374" y="2331076"/>
                      </a:lnTo>
                      <a:lnTo>
                        <a:pt x="1687132" y="2492062"/>
                      </a:lnTo>
                      <a:lnTo>
                        <a:pt x="1687132" y="2698124"/>
                      </a:lnTo>
                      <a:lnTo>
                        <a:pt x="1513267" y="2775397"/>
                      </a:lnTo>
                      <a:lnTo>
                        <a:pt x="1339403" y="2897747"/>
                      </a:lnTo>
                      <a:lnTo>
                        <a:pt x="1120462" y="2994338"/>
                      </a:lnTo>
                      <a:lnTo>
                        <a:pt x="837127" y="3090930"/>
                      </a:lnTo>
                      <a:lnTo>
                        <a:pt x="463639" y="3200400"/>
                      </a:lnTo>
                      <a:lnTo>
                        <a:pt x="135228" y="3322749"/>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957589" y="1345842"/>
                  <a:ext cx="3451538" cy="2627290"/>
                </a:xfrm>
                <a:custGeom>
                  <a:avLst/>
                  <a:gdLst>
                    <a:gd name="connsiteX0" fmla="*/ 869324 w 3451538"/>
                    <a:gd name="connsiteY0" fmla="*/ 25758 h 2627290"/>
                    <a:gd name="connsiteX1" fmla="*/ 1204174 w 3451538"/>
                    <a:gd name="connsiteY1" fmla="*/ 0 h 2627290"/>
                    <a:gd name="connsiteX2" fmla="*/ 1603419 w 3451538"/>
                    <a:gd name="connsiteY2" fmla="*/ 12879 h 2627290"/>
                    <a:gd name="connsiteX3" fmla="*/ 1970467 w 3451538"/>
                    <a:gd name="connsiteY3" fmla="*/ 109471 h 2627290"/>
                    <a:gd name="connsiteX4" fmla="*/ 2395470 w 3451538"/>
                    <a:gd name="connsiteY4" fmla="*/ 341290 h 2627290"/>
                    <a:gd name="connsiteX5" fmla="*/ 2691684 w 3451538"/>
                    <a:gd name="connsiteY5" fmla="*/ 579550 h 2627290"/>
                    <a:gd name="connsiteX6" fmla="*/ 2987898 w 3451538"/>
                    <a:gd name="connsiteY6" fmla="*/ 998113 h 2627290"/>
                    <a:gd name="connsiteX7" fmla="*/ 3174642 w 3451538"/>
                    <a:gd name="connsiteY7" fmla="*/ 1313645 h 2627290"/>
                    <a:gd name="connsiteX8" fmla="*/ 3309870 w 3451538"/>
                    <a:gd name="connsiteY8" fmla="*/ 1616299 h 2627290"/>
                    <a:gd name="connsiteX9" fmla="*/ 3393583 w 3451538"/>
                    <a:gd name="connsiteY9" fmla="*/ 1835240 h 2627290"/>
                    <a:gd name="connsiteX10" fmla="*/ 3451538 w 3451538"/>
                    <a:gd name="connsiteY10" fmla="*/ 2041302 h 2627290"/>
                    <a:gd name="connsiteX11" fmla="*/ 3245476 w 3451538"/>
                    <a:gd name="connsiteY11" fmla="*/ 1983347 h 2627290"/>
                    <a:gd name="connsiteX12" fmla="*/ 3007217 w 3451538"/>
                    <a:gd name="connsiteY12" fmla="*/ 1918952 h 2627290"/>
                    <a:gd name="connsiteX13" fmla="*/ 2801155 w 3451538"/>
                    <a:gd name="connsiteY13" fmla="*/ 1912513 h 2627290"/>
                    <a:gd name="connsiteX14" fmla="*/ 2492062 w 3451538"/>
                    <a:gd name="connsiteY14" fmla="*/ 1944710 h 2627290"/>
                    <a:gd name="connsiteX15" fmla="*/ 2131453 w 3451538"/>
                    <a:gd name="connsiteY15" fmla="*/ 2047741 h 2627290"/>
                    <a:gd name="connsiteX16" fmla="*/ 1770845 w 3451538"/>
                    <a:gd name="connsiteY16" fmla="*/ 2144333 h 2627290"/>
                    <a:gd name="connsiteX17" fmla="*/ 1429555 w 3451538"/>
                    <a:gd name="connsiteY17" fmla="*/ 2273121 h 2627290"/>
                    <a:gd name="connsiteX18" fmla="*/ 1107583 w 3451538"/>
                    <a:gd name="connsiteY18" fmla="*/ 2356834 h 2627290"/>
                    <a:gd name="connsiteX19" fmla="*/ 759853 w 3451538"/>
                    <a:gd name="connsiteY19" fmla="*/ 2466304 h 2627290"/>
                    <a:gd name="connsiteX20" fmla="*/ 392805 w 3451538"/>
                    <a:gd name="connsiteY20" fmla="*/ 2627290 h 2627290"/>
                    <a:gd name="connsiteX21" fmla="*/ 334850 w 3451538"/>
                    <a:gd name="connsiteY21" fmla="*/ 2298879 h 2627290"/>
                    <a:gd name="connsiteX22" fmla="*/ 231819 w 3451538"/>
                    <a:gd name="connsiteY22" fmla="*/ 1976907 h 2627290"/>
                    <a:gd name="connsiteX23" fmla="*/ 83712 w 3451538"/>
                    <a:gd name="connsiteY23" fmla="*/ 1596981 h 2627290"/>
                    <a:gd name="connsiteX24" fmla="*/ 0 w 3451538"/>
                    <a:gd name="connsiteY24" fmla="*/ 1049628 h 2627290"/>
                    <a:gd name="connsiteX25" fmla="*/ 38636 w 3451538"/>
                    <a:gd name="connsiteY25" fmla="*/ 740535 h 2627290"/>
                    <a:gd name="connsiteX26" fmla="*/ 109470 w 3451538"/>
                    <a:gd name="connsiteY26" fmla="*/ 425003 h 2627290"/>
                    <a:gd name="connsiteX27" fmla="*/ 199622 w 3451538"/>
                    <a:gd name="connsiteY27" fmla="*/ 296214 h 2627290"/>
                    <a:gd name="connsiteX28" fmla="*/ 405684 w 3451538"/>
                    <a:gd name="connsiteY28" fmla="*/ 173865 h 2627290"/>
                    <a:gd name="connsiteX29" fmla="*/ 560231 w 3451538"/>
                    <a:gd name="connsiteY29" fmla="*/ 90152 h 2627290"/>
                    <a:gd name="connsiteX30" fmla="*/ 869324 w 3451538"/>
                    <a:gd name="connsiteY30" fmla="*/ 25758 h 2627290"/>
                    <a:gd name="connsiteX0" fmla="*/ 869324 w 3451538"/>
                    <a:gd name="connsiteY0" fmla="*/ 25758 h 2627290"/>
                    <a:gd name="connsiteX1" fmla="*/ 1204174 w 3451538"/>
                    <a:gd name="connsiteY1" fmla="*/ 0 h 2627290"/>
                    <a:gd name="connsiteX2" fmla="*/ 1603419 w 3451538"/>
                    <a:gd name="connsiteY2" fmla="*/ 12879 h 2627290"/>
                    <a:gd name="connsiteX3" fmla="*/ 1970467 w 3451538"/>
                    <a:gd name="connsiteY3" fmla="*/ 109471 h 2627290"/>
                    <a:gd name="connsiteX4" fmla="*/ 2395470 w 3451538"/>
                    <a:gd name="connsiteY4" fmla="*/ 341290 h 2627290"/>
                    <a:gd name="connsiteX5" fmla="*/ 2691684 w 3451538"/>
                    <a:gd name="connsiteY5" fmla="*/ 579550 h 2627290"/>
                    <a:gd name="connsiteX6" fmla="*/ 2987898 w 3451538"/>
                    <a:gd name="connsiteY6" fmla="*/ 998113 h 2627290"/>
                    <a:gd name="connsiteX7" fmla="*/ 3174642 w 3451538"/>
                    <a:gd name="connsiteY7" fmla="*/ 1313645 h 2627290"/>
                    <a:gd name="connsiteX8" fmla="*/ 3309870 w 3451538"/>
                    <a:gd name="connsiteY8" fmla="*/ 1616299 h 2627290"/>
                    <a:gd name="connsiteX9" fmla="*/ 3393583 w 3451538"/>
                    <a:gd name="connsiteY9" fmla="*/ 1835240 h 2627290"/>
                    <a:gd name="connsiteX10" fmla="*/ 3451538 w 3451538"/>
                    <a:gd name="connsiteY10" fmla="*/ 2041302 h 2627290"/>
                    <a:gd name="connsiteX11" fmla="*/ 3245476 w 3451538"/>
                    <a:gd name="connsiteY11" fmla="*/ 1983347 h 2627290"/>
                    <a:gd name="connsiteX12" fmla="*/ 3007217 w 3451538"/>
                    <a:gd name="connsiteY12" fmla="*/ 1918952 h 2627290"/>
                    <a:gd name="connsiteX13" fmla="*/ 2801155 w 3451538"/>
                    <a:gd name="connsiteY13" fmla="*/ 1912513 h 2627290"/>
                    <a:gd name="connsiteX14" fmla="*/ 2507302 w 3451538"/>
                    <a:gd name="connsiteY14" fmla="*/ 1975190 h 2627290"/>
                    <a:gd name="connsiteX15" fmla="*/ 2131453 w 3451538"/>
                    <a:gd name="connsiteY15" fmla="*/ 2047741 h 2627290"/>
                    <a:gd name="connsiteX16" fmla="*/ 1770845 w 3451538"/>
                    <a:gd name="connsiteY16" fmla="*/ 2144333 h 2627290"/>
                    <a:gd name="connsiteX17" fmla="*/ 1429555 w 3451538"/>
                    <a:gd name="connsiteY17" fmla="*/ 2273121 h 2627290"/>
                    <a:gd name="connsiteX18" fmla="*/ 1107583 w 3451538"/>
                    <a:gd name="connsiteY18" fmla="*/ 2356834 h 2627290"/>
                    <a:gd name="connsiteX19" fmla="*/ 759853 w 3451538"/>
                    <a:gd name="connsiteY19" fmla="*/ 2466304 h 2627290"/>
                    <a:gd name="connsiteX20" fmla="*/ 392805 w 3451538"/>
                    <a:gd name="connsiteY20" fmla="*/ 2627290 h 2627290"/>
                    <a:gd name="connsiteX21" fmla="*/ 334850 w 3451538"/>
                    <a:gd name="connsiteY21" fmla="*/ 2298879 h 2627290"/>
                    <a:gd name="connsiteX22" fmla="*/ 231819 w 3451538"/>
                    <a:gd name="connsiteY22" fmla="*/ 1976907 h 2627290"/>
                    <a:gd name="connsiteX23" fmla="*/ 83712 w 3451538"/>
                    <a:gd name="connsiteY23" fmla="*/ 1596981 h 2627290"/>
                    <a:gd name="connsiteX24" fmla="*/ 0 w 3451538"/>
                    <a:gd name="connsiteY24" fmla="*/ 1049628 h 2627290"/>
                    <a:gd name="connsiteX25" fmla="*/ 38636 w 3451538"/>
                    <a:gd name="connsiteY25" fmla="*/ 740535 h 2627290"/>
                    <a:gd name="connsiteX26" fmla="*/ 109470 w 3451538"/>
                    <a:gd name="connsiteY26" fmla="*/ 425003 h 2627290"/>
                    <a:gd name="connsiteX27" fmla="*/ 199622 w 3451538"/>
                    <a:gd name="connsiteY27" fmla="*/ 296214 h 2627290"/>
                    <a:gd name="connsiteX28" fmla="*/ 405684 w 3451538"/>
                    <a:gd name="connsiteY28" fmla="*/ 173865 h 2627290"/>
                    <a:gd name="connsiteX29" fmla="*/ 560231 w 3451538"/>
                    <a:gd name="connsiteY29" fmla="*/ 90152 h 2627290"/>
                    <a:gd name="connsiteX30" fmla="*/ 869324 w 3451538"/>
                    <a:gd name="connsiteY30" fmla="*/ 25758 h 26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51538" h="2627290">
                      <a:moveTo>
                        <a:pt x="869324" y="25758"/>
                      </a:moveTo>
                      <a:lnTo>
                        <a:pt x="1204174" y="0"/>
                      </a:lnTo>
                      <a:lnTo>
                        <a:pt x="1603419" y="12879"/>
                      </a:lnTo>
                      <a:lnTo>
                        <a:pt x="1970467" y="109471"/>
                      </a:lnTo>
                      <a:lnTo>
                        <a:pt x="2395470" y="341290"/>
                      </a:lnTo>
                      <a:lnTo>
                        <a:pt x="2691684" y="579550"/>
                      </a:lnTo>
                      <a:lnTo>
                        <a:pt x="2987898" y="998113"/>
                      </a:lnTo>
                      <a:lnTo>
                        <a:pt x="3174642" y="1313645"/>
                      </a:lnTo>
                      <a:lnTo>
                        <a:pt x="3309870" y="1616299"/>
                      </a:lnTo>
                      <a:lnTo>
                        <a:pt x="3393583" y="1835240"/>
                      </a:lnTo>
                      <a:lnTo>
                        <a:pt x="3451538" y="2041302"/>
                      </a:lnTo>
                      <a:lnTo>
                        <a:pt x="3245476" y="1983347"/>
                      </a:lnTo>
                      <a:lnTo>
                        <a:pt x="3007217" y="1918952"/>
                      </a:lnTo>
                      <a:lnTo>
                        <a:pt x="2801155" y="1912513"/>
                      </a:lnTo>
                      <a:lnTo>
                        <a:pt x="2507302" y="1975190"/>
                      </a:lnTo>
                      <a:cubicBezTo>
                        <a:pt x="2382019" y="1999374"/>
                        <a:pt x="2254196" y="2019551"/>
                        <a:pt x="2131453" y="2047741"/>
                      </a:cubicBezTo>
                      <a:cubicBezTo>
                        <a:pt x="2008710" y="2075931"/>
                        <a:pt x="1891048" y="2112136"/>
                        <a:pt x="1770845" y="2144333"/>
                      </a:cubicBezTo>
                      <a:lnTo>
                        <a:pt x="1429555" y="2273121"/>
                      </a:lnTo>
                      <a:lnTo>
                        <a:pt x="1107583" y="2356834"/>
                      </a:lnTo>
                      <a:lnTo>
                        <a:pt x="759853" y="2466304"/>
                      </a:lnTo>
                      <a:lnTo>
                        <a:pt x="392805" y="2627290"/>
                      </a:lnTo>
                      <a:lnTo>
                        <a:pt x="334850" y="2298879"/>
                      </a:lnTo>
                      <a:lnTo>
                        <a:pt x="231819" y="1976907"/>
                      </a:lnTo>
                      <a:lnTo>
                        <a:pt x="83712" y="1596981"/>
                      </a:lnTo>
                      <a:lnTo>
                        <a:pt x="0" y="1049628"/>
                      </a:lnTo>
                      <a:lnTo>
                        <a:pt x="38636" y="740535"/>
                      </a:lnTo>
                      <a:lnTo>
                        <a:pt x="109470" y="425003"/>
                      </a:lnTo>
                      <a:lnTo>
                        <a:pt x="199622" y="296214"/>
                      </a:lnTo>
                      <a:lnTo>
                        <a:pt x="405684" y="173865"/>
                      </a:lnTo>
                      <a:lnTo>
                        <a:pt x="560231" y="90152"/>
                      </a:lnTo>
                      <a:lnTo>
                        <a:pt x="869324" y="25758"/>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964027" y="3264794"/>
                  <a:ext cx="4739426" cy="1777285"/>
                </a:xfrm>
                <a:custGeom>
                  <a:avLst/>
                  <a:gdLst>
                    <a:gd name="connsiteX0" fmla="*/ 0 w 4848896"/>
                    <a:gd name="connsiteY0" fmla="*/ 953037 h 1777285"/>
                    <a:gd name="connsiteX1" fmla="*/ 128789 w 4848896"/>
                    <a:gd name="connsiteY1" fmla="*/ 1010992 h 1777285"/>
                    <a:gd name="connsiteX2" fmla="*/ 315533 w 4848896"/>
                    <a:gd name="connsiteY2" fmla="*/ 1159099 h 1777285"/>
                    <a:gd name="connsiteX3" fmla="*/ 579549 w 4848896"/>
                    <a:gd name="connsiteY3" fmla="*/ 1320085 h 1777285"/>
                    <a:gd name="connsiteX4" fmla="*/ 895082 w 4848896"/>
                    <a:gd name="connsiteY4" fmla="*/ 1519707 h 1777285"/>
                    <a:gd name="connsiteX5" fmla="*/ 1139780 w 4848896"/>
                    <a:gd name="connsiteY5" fmla="*/ 1674254 h 1777285"/>
                    <a:gd name="connsiteX6" fmla="*/ 1493949 w 4848896"/>
                    <a:gd name="connsiteY6" fmla="*/ 1777285 h 1777285"/>
                    <a:gd name="connsiteX7" fmla="*/ 1783724 w 4848896"/>
                    <a:gd name="connsiteY7" fmla="*/ 1770845 h 1777285"/>
                    <a:gd name="connsiteX8" fmla="*/ 2060620 w 4848896"/>
                    <a:gd name="connsiteY8" fmla="*/ 1648496 h 1777285"/>
                    <a:gd name="connsiteX9" fmla="*/ 2292440 w 4848896"/>
                    <a:gd name="connsiteY9" fmla="*/ 1506829 h 1777285"/>
                    <a:gd name="connsiteX10" fmla="*/ 2575775 w 4848896"/>
                    <a:gd name="connsiteY10" fmla="*/ 1300767 h 1777285"/>
                    <a:gd name="connsiteX11" fmla="*/ 2897747 w 4848896"/>
                    <a:gd name="connsiteY11" fmla="*/ 1068947 h 1777285"/>
                    <a:gd name="connsiteX12" fmla="*/ 3136006 w 4848896"/>
                    <a:gd name="connsiteY12" fmla="*/ 927279 h 1777285"/>
                    <a:gd name="connsiteX13" fmla="*/ 3400023 w 4848896"/>
                    <a:gd name="connsiteY13" fmla="*/ 792051 h 1777285"/>
                    <a:gd name="connsiteX14" fmla="*/ 3657600 w 4848896"/>
                    <a:gd name="connsiteY14" fmla="*/ 714778 h 1777285"/>
                    <a:gd name="connsiteX15" fmla="*/ 3960254 w 4848896"/>
                    <a:gd name="connsiteY15" fmla="*/ 676141 h 1777285"/>
                    <a:gd name="connsiteX16" fmla="*/ 4224271 w 4848896"/>
                    <a:gd name="connsiteY16" fmla="*/ 689020 h 1777285"/>
                    <a:gd name="connsiteX17" fmla="*/ 4494727 w 4848896"/>
                    <a:gd name="connsiteY17" fmla="*/ 772733 h 1777285"/>
                    <a:gd name="connsiteX18" fmla="*/ 4681471 w 4848896"/>
                    <a:gd name="connsiteY18" fmla="*/ 882203 h 1777285"/>
                    <a:gd name="connsiteX19" fmla="*/ 4848896 w 4848896"/>
                    <a:gd name="connsiteY19" fmla="*/ 1081826 h 1777285"/>
                    <a:gd name="connsiteX20" fmla="*/ 4720107 w 4848896"/>
                    <a:gd name="connsiteY20" fmla="*/ 850006 h 1777285"/>
                    <a:gd name="connsiteX21" fmla="*/ 4507606 w 4848896"/>
                    <a:gd name="connsiteY21" fmla="*/ 734096 h 1777285"/>
                    <a:gd name="connsiteX22" fmla="*/ 4243589 w 4848896"/>
                    <a:gd name="connsiteY22" fmla="*/ 592429 h 1777285"/>
                    <a:gd name="connsiteX23" fmla="*/ 3870102 w 4848896"/>
                    <a:gd name="connsiteY23" fmla="*/ 392806 h 1777285"/>
                    <a:gd name="connsiteX24" fmla="*/ 3457978 w 4848896"/>
                    <a:gd name="connsiteY24" fmla="*/ 148107 h 1777285"/>
                    <a:gd name="connsiteX25" fmla="*/ 3329189 w 4848896"/>
                    <a:gd name="connsiteY25" fmla="*/ 77274 h 1777285"/>
                    <a:gd name="connsiteX26" fmla="*/ 3090930 w 4848896"/>
                    <a:gd name="connsiteY26" fmla="*/ 25758 h 1777285"/>
                    <a:gd name="connsiteX27" fmla="*/ 2859110 w 4848896"/>
                    <a:gd name="connsiteY27" fmla="*/ 0 h 1777285"/>
                    <a:gd name="connsiteX28" fmla="*/ 2517820 w 4848896"/>
                    <a:gd name="connsiteY28" fmla="*/ 51516 h 1777285"/>
                    <a:gd name="connsiteX29" fmla="*/ 2170090 w 4848896"/>
                    <a:gd name="connsiteY29" fmla="*/ 122350 h 1777285"/>
                    <a:gd name="connsiteX30" fmla="*/ 1725769 w 4848896"/>
                    <a:gd name="connsiteY30" fmla="*/ 244699 h 1777285"/>
                    <a:gd name="connsiteX31" fmla="*/ 1159099 w 4848896"/>
                    <a:gd name="connsiteY31" fmla="*/ 425003 h 1777285"/>
                    <a:gd name="connsiteX32" fmla="*/ 798490 w 4848896"/>
                    <a:gd name="connsiteY32" fmla="*/ 547352 h 1777285"/>
                    <a:gd name="connsiteX33" fmla="*/ 379927 w 4848896"/>
                    <a:gd name="connsiteY33" fmla="*/ 708338 h 1777285"/>
                    <a:gd name="connsiteX34" fmla="*/ 212502 w 4848896"/>
                    <a:gd name="connsiteY34" fmla="*/ 792051 h 1777285"/>
                    <a:gd name="connsiteX35" fmla="*/ 0 w 4848896"/>
                    <a:gd name="connsiteY35" fmla="*/ 953037 h 1777285"/>
                    <a:gd name="connsiteX0" fmla="*/ 0 w 4848896"/>
                    <a:gd name="connsiteY0" fmla="*/ 953037 h 1777285"/>
                    <a:gd name="connsiteX1" fmla="*/ 128789 w 4848896"/>
                    <a:gd name="connsiteY1" fmla="*/ 1010992 h 1777285"/>
                    <a:gd name="connsiteX2" fmla="*/ 315533 w 4848896"/>
                    <a:gd name="connsiteY2" fmla="*/ 1159099 h 1777285"/>
                    <a:gd name="connsiteX3" fmla="*/ 579549 w 4848896"/>
                    <a:gd name="connsiteY3" fmla="*/ 1320085 h 1777285"/>
                    <a:gd name="connsiteX4" fmla="*/ 895082 w 4848896"/>
                    <a:gd name="connsiteY4" fmla="*/ 1519707 h 1777285"/>
                    <a:gd name="connsiteX5" fmla="*/ 1139780 w 4848896"/>
                    <a:gd name="connsiteY5" fmla="*/ 1674254 h 1777285"/>
                    <a:gd name="connsiteX6" fmla="*/ 1493949 w 4848896"/>
                    <a:gd name="connsiteY6" fmla="*/ 1777285 h 1777285"/>
                    <a:gd name="connsiteX7" fmla="*/ 1783724 w 4848896"/>
                    <a:gd name="connsiteY7" fmla="*/ 1770845 h 1777285"/>
                    <a:gd name="connsiteX8" fmla="*/ 2060620 w 4848896"/>
                    <a:gd name="connsiteY8" fmla="*/ 1648496 h 1777285"/>
                    <a:gd name="connsiteX9" fmla="*/ 2292440 w 4848896"/>
                    <a:gd name="connsiteY9" fmla="*/ 1506829 h 1777285"/>
                    <a:gd name="connsiteX10" fmla="*/ 2575775 w 4848896"/>
                    <a:gd name="connsiteY10" fmla="*/ 1300767 h 1777285"/>
                    <a:gd name="connsiteX11" fmla="*/ 2897747 w 4848896"/>
                    <a:gd name="connsiteY11" fmla="*/ 1068947 h 1777285"/>
                    <a:gd name="connsiteX12" fmla="*/ 3136006 w 4848896"/>
                    <a:gd name="connsiteY12" fmla="*/ 927279 h 1777285"/>
                    <a:gd name="connsiteX13" fmla="*/ 3400023 w 4848896"/>
                    <a:gd name="connsiteY13" fmla="*/ 792051 h 1777285"/>
                    <a:gd name="connsiteX14" fmla="*/ 3657600 w 4848896"/>
                    <a:gd name="connsiteY14" fmla="*/ 714778 h 1777285"/>
                    <a:gd name="connsiteX15" fmla="*/ 3960254 w 4848896"/>
                    <a:gd name="connsiteY15" fmla="*/ 676141 h 1777285"/>
                    <a:gd name="connsiteX16" fmla="*/ 4224271 w 4848896"/>
                    <a:gd name="connsiteY16" fmla="*/ 689020 h 1777285"/>
                    <a:gd name="connsiteX17" fmla="*/ 4494727 w 4848896"/>
                    <a:gd name="connsiteY17" fmla="*/ 772733 h 1777285"/>
                    <a:gd name="connsiteX18" fmla="*/ 4662152 w 4848896"/>
                    <a:gd name="connsiteY18" fmla="*/ 901521 h 1777285"/>
                    <a:gd name="connsiteX19" fmla="*/ 4848896 w 4848896"/>
                    <a:gd name="connsiteY19" fmla="*/ 1081826 h 1777285"/>
                    <a:gd name="connsiteX20" fmla="*/ 4720107 w 4848896"/>
                    <a:gd name="connsiteY20" fmla="*/ 850006 h 1777285"/>
                    <a:gd name="connsiteX21" fmla="*/ 4507606 w 4848896"/>
                    <a:gd name="connsiteY21" fmla="*/ 734096 h 1777285"/>
                    <a:gd name="connsiteX22" fmla="*/ 4243589 w 4848896"/>
                    <a:gd name="connsiteY22" fmla="*/ 592429 h 1777285"/>
                    <a:gd name="connsiteX23" fmla="*/ 3870102 w 4848896"/>
                    <a:gd name="connsiteY23" fmla="*/ 392806 h 1777285"/>
                    <a:gd name="connsiteX24" fmla="*/ 3457978 w 4848896"/>
                    <a:gd name="connsiteY24" fmla="*/ 148107 h 1777285"/>
                    <a:gd name="connsiteX25" fmla="*/ 3329189 w 4848896"/>
                    <a:gd name="connsiteY25" fmla="*/ 77274 h 1777285"/>
                    <a:gd name="connsiteX26" fmla="*/ 3090930 w 4848896"/>
                    <a:gd name="connsiteY26" fmla="*/ 25758 h 1777285"/>
                    <a:gd name="connsiteX27" fmla="*/ 2859110 w 4848896"/>
                    <a:gd name="connsiteY27" fmla="*/ 0 h 1777285"/>
                    <a:gd name="connsiteX28" fmla="*/ 2517820 w 4848896"/>
                    <a:gd name="connsiteY28" fmla="*/ 51516 h 1777285"/>
                    <a:gd name="connsiteX29" fmla="*/ 2170090 w 4848896"/>
                    <a:gd name="connsiteY29" fmla="*/ 122350 h 1777285"/>
                    <a:gd name="connsiteX30" fmla="*/ 1725769 w 4848896"/>
                    <a:gd name="connsiteY30" fmla="*/ 244699 h 1777285"/>
                    <a:gd name="connsiteX31" fmla="*/ 1159099 w 4848896"/>
                    <a:gd name="connsiteY31" fmla="*/ 425003 h 1777285"/>
                    <a:gd name="connsiteX32" fmla="*/ 798490 w 4848896"/>
                    <a:gd name="connsiteY32" fmla="*/ 547352 h 1777285"/>
                    <a:gd name="connsiteX33" fmla="*/ 379927 w 4848896"/>
                    <a:gd name="connsiteY33" fmla="*/ 708338 h 1777285"/>
                    <a:gd name="connsiteX34" fmla="*/ 212502 w 4848896"/>
                    <a:gd name="connsiteY34" fmla="*/ 792051 h 1777285"/>
                    <a:gd name="connsiteX35" fmla="*/ 0 w 4848896"/>
                    <a:gd name="connsiteY35" fmla="*/ 953037 h 1777285"/>
                    <a:gd name="connsiteX0" fmla="*/ 0 w 4790941"/>
                    <a:gd name="connsiteY0" fmla="*/ 953037 h 1777285"/>
                    <a:gd name="connsiteX1" fmla="*/ 128789 w 4790941"/>
                    <a:gd name="connsiteY1" fmla="*/ 1010992 h 1777285"/>
                    <a:gd name="connsiteX2" fmla="*/ 315533 w 4790941"/>
                    <a:gd name="connsiteY2" fmla="*/ 1159099 h 1777285"/>
                    <a:gd name="connsiteX3" fmla="*/ 579549 w 4790941"/>
                    <a:gd name="connsiteY3" fmla="*/ 1320085 h 1777285"/>
                    <a:gd name="connsiteX4" fmla="*/ 895082 w 4790941"/>
                    <a:gd name="connsiteY4" fmla="*/ 1519707 h 1777285"/>
                    <a:gd name="connsiteX5" fmla="*/ 1139780 w 4790941"/>
                    <a:gd name="connsiteY5" fmla="*/ 1674254 h 1777285"/>
                    <a:gd name="connsiteX6" fmla="*/ 1493949 w 4790941"/>
                    <a:gd name="connsiteY6" fmla="*/ 1777285 h 1777285"/>
                    <a:gd name="connsiteX7" fmla="*/ 1783724 w 4790941"/>
                    <a:gd name="connsiteY7" fmla="*/ 1770845 h 1777285"/>
                    <a:gd name="connsiteX8" fmla="*/ 2060620 w 4790941"/>
                    <a:gd name="connsiteY8" fmla="*/ 1648496 h 1777285"/>
                    <a:gd name="connsiteX9" fmla="*/ 2292440 w 4790941"/>
                    <a:gd name="connsiteY9" fmla="*/ 1506829 h 1777285"/>
                    <a:gd name="connsiteX10" fmla="*/ 2575775 w 4790941"/>
                    <a:gd name="connsiteY10" fmla="*/ 1300767 h 1777285"/>
                    <a:gd name="connsiteX11" fmla="*/ 2897747 w 4790941"/>
                    <a:gd name="connsiteY11" fmla="*/ 1068947 h 1777285"/>
                    <a:gd name="connsiteX12" fmla="*/ 3136006 w 4790941"/>
                    <a:gd name="connsiteY12" fmla="*/ 927279 h 1777285"/>
                    <a:gd name="connsiteX13" fmla="*/ 3400023 w 4790941"/>
                    <a:gd name="connsiteY13" fmla="*/ 792051 h 1777285"/>
                    <a:gd name="connsiteX14" fmla="*/ 3657600 w 4790941"/>
                    <a:gd name="connsiteY14" fmla="*/ 714778 h 1777285"/>
                    <a:gd name="connsiteX15" fmla="*/ 3960254 w 4790941"/>
                    <a:gd name="connsiteY15" fmla="*/ 676141 h 1777285"/>
                    <a:gd name="connsiteX16" fmla="*/ 4224271 w 4790941"/>
                    <a:gd name="connsiteY16" fmla="*/ 689020 h 1777285"/>
                    <a:gd name="connsiteX17" fmla="*/ 4494727 w 4790941"/>
                    <a:gd name="connsiteY17" fmla="*/ 772733 h 1777285"/>
                    <a:gd name="connsiteX18" fmla="*/ 4662152 w 4790941"/>
                    <a:gd name="connsiteY18" fmla="*/ 901521 h 1777285"/>
                    <a:gd name="connsiteX19" fmla="*/ 4790941 w 4790941"/>
                    <a:gd name="connsiteY19" fmla="*/ 1120463 h 1777285"/>
                    <a:gd name="connsiteX20" fmla="*/ 4720107 w 4790941"/>
                    <a:gd name="connsiteY20" fmla="*/ 850006 h 1777285"/>
                    <a:gd name="connsiteX21" fmla="*/ 4507606 w 4790941"/>
                    <a:gd name="connsiteY21" fmla="*/ 734096 h 1777285"/>
                    <a:gd name="connsiteX22" fmla="*/ 4243589 w 4790941"/>
                    <a:gd name="connsiteY22" fmla="*/ 592429 h 1777285"/>
                    <a:gd name="connsiteX23" fmla="*/ 3870102 w 4790941"/>
                    <a:gd name="connsiteY23" fmla="*/ 392806 h 1777285"/>
                    <a:gd name="connsiteX24" fmla="*/ 3457978 w 4790941"/>
                    <a:gd name="connsiteY24" fmla="*/ 148107 h 1777285"/>
                    <a:gd name="connsiteX25" fmla="*/ 3329189 w 4790941"/>
                    <a:gd name="connsiteY25" fmla="*/ 77274 h 1777285"/>
                    <a:gd name="connsiteX26" fmla="*/ 3090930 w 4790941"/>
                    <a:gd name="connsiteY26" fmla="*/ 25758 h 1777285"/>
                    <a:gd name="connsiteX27" fmla="*/ 2859110 w 4790941"/>
                    <a:gd name="connsiteY27" fmla="*/ 0 h 1777285"/>
                    <a:gd name="connsiteX28" fmla="*/ 2517820 w 4790941"/>
                    <a:gd name="connsiteY28" fmla="*/ 51516 h 1777285"/>
                    <a:gd name="connsiteX29" fmla="*/ 2170090 w 4790941"/>
                    <a:gd name="connsiteY29" fmla="*/ 122350 h 1777285"/>
                    <a:gd name="connsiteX30" fmla="*/ 1725769 w 4790941"/>
                    <a:gd name="connsiteY30" fmla="*/ 244699 h 1777285"/>
                    <a:gd name="connsiteX31" fmla="*/ 1159099 w 4790941"/>
                    <a:gd name="connsiteY31" fmla="*/ 425003 h 1777285"/>
                    <a:gd name="connsiteX32" fmla="*/ 798490 w 4790941"/>
                    <a:gd name="connsiteY32" fmla="*/ 547352 h 1777285"/>
                    <a:gd name="connsiteX33" fmla="*/ 379927 w 4790941"/>
                    <a:gd name="connsiteY33" fmla="*/ 708338 h 1777285"/>
                    <a:gd name="connsiteX34" fmla="*/ 212502 w 4790941"/>
                    <a:gd name="connsiteY34" fmla="*/ 792051 h 1777285"/>
                    <a:gd name="connsiteX35" fmla="*/ 0 w 4790941"/>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62152 w 4739426"/>
                    <a:gd name="connsiteY18" fmla="*/ 901521 h 1777285"/>
                    <a:gd name="connsiteX19" fmla="*/ 4739426 w 4739426"/>
                    <a:gd name="connsiteY19" fmla="*/ 1171978 h 1777285"/>
                    <a:gd name="connsiteX20" fmla="*/ 4720107 w 4739426"/>
                    <a:gd name="connsiteY20" fmla="*/ 850006 h 1777285"/>
                    <a:gd name="connsiteX21" fmla="*/ 4507606 w 4739426"/>
                    <a:gd name="connsiteY21" fmla="*/ 734096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720107 w 4739426"/>
                    <a:gd name="connsiteY20" fmla="*/ 850006 h 1777285"/>
                    <a:gd name="connsiteX21" fmla="*/ 4507606 w 4739426"/>
                    <a:gd name="connsiteY21" fmla="*/ 734096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668591 w 4739426"/>
                    <a:gd name="connsiteY20" fmla="*/ 888642 h 1777285"/>
                    <a:gd name="connsiteX21" fmla="*/ 4507606 w 4739426"/>
                    <a:gd name="connsiteY21" fmla="*/ 734096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668591 w 4739426"/>
                    <a:gd name="connsiteY20" fmla="*/ 888642 h 1777285"/>
                    <a:gd name="connsiteX21" fmla="*/ 4481848 w 4739426"/>
                    <a:gd name="connsiteY21" fmla="*/ 746975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649273 w 4739426"/>
                    <a:gd name="connsiteY20" fmla="*/ 901521 h 1777285"/>
                    <a:gd name="connsiteX21" fmla="*/ 4481848 w 4739426"/>
                    <a:gd name="connsiteY21" fmla="*/ 746975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39426" h="1777285">
                      <a:moveTo>
                        <a:pt x="0" y="953037"/>
                      </a:moveTo>
                      <a:lnTo>
                        <a:pt x="128789" y="1010992"/>
                      </a:lnTo>
                      <a:lnTo>
                        <a:pt x="315533" y="1159099"/>
                      </a:lnTo>
                      <a:lnTo>
                        <a:pt x="579549" y="1320085"/>
                      </a:lnTo>
                      <a:lnTo>
                        <a:pt x="895082" y="1519707"/>
                      </a:lnTo>
                      <a:lnTo>
                        <a:pt x="1139780" y="1674254"/>
                      </a:lnTo>
                      <a:lnTo>
                        <a:pt x="1493949" y="1777285"/>
                      </a:lnTo>
                      <a:lnTo>
                        <a:pt x="1783724" y="1770845"/>
                      </a:lnTo>
                      <a:lnTo>
                        <a:pt x="2060620" y="1648496"/>
                      </a:lnTo>
                      <a:lnTo>
                        <a:pt x="2292440" y="1506829"/>
                      </a:lnTo>
                      <a:lnTo>
                        <a:pt x="2575775" y="1300767"/>
                      </a:lnTo>
                      <a:lnTo>
                        <a:pt x="2897747" y="1068947"/>
                      </a:lnTo>
                      <a:lnTo>
                        <a:pt x="3136006" y="927279"/>
                      </a:lnTo>
                      <a:lnTo>
                        <a:pt x="3400023" y="792051"/>
                      </a:lnTo>
                      <a:lnTo>
                        <a:pt x="3657600" y="714778"/>
                      </a:lnTo>
                      <a:lnTo>
                        <a:pt x="3960254" y="676141"/>
                      </a:lnTo>
                      <a:lnTo>
                        <a:pt x="4224271" y="689020"/>
                      </a:lnTo>
                      <a:lnTo>
                        <a:pt x="4494727" y="772733"/>
                      </a:lnTo>
                      <a:lnTo>
                        <a:pt x="4649273" y="920839"/>
                      </a:lnTo>
                      <a:lnTo>
                        <a:pt x="4739426" y="1171978"/>
                      </a:lnTo>
                      <a:lnTo>
                        <a:pt x="4649273" y="901521"/>
                      </a:lnTo>
                      <a:cubicBezTo>
                        <a:pt x="4595611" y="850006"/>
                        <a:pt x="4549462" y="798490"/>
                        <a:pt x="4481848" y="746975"/>
                      </a:cubicBezTo>
                      <a:cubicBezTo>
                        <a:pt x="4414234" y="695460"/>
                        <a:pt x="4345547" y="651457"/>
                        <a:pt x="4243589" y="592429"/>
                      </a:cubicBezTo>
                      <a:cubicBezTo>
                        <a:pt x="4141631" y="533401"/>
                        <a:pt x="3994598" y="459347"/>
                        <a:pt x="3870102" y="392806"/>
                      </a:cubicBezTo>
                      <a:lnTo>
                        <a:pt x="3457978" y="148107"/>
                      </a:lnTo>
                      <a:lnTo>
                        <a:pt x="3329189" y="77274"/>
                      </a:lnTo>
                      <a:lnTo>
                        <a:pt x="3090930" y="25758"/>
                      </a:lnTo>
                      <a:lnTo>
                        <a:pt x="2859110" y="0"/>
                      </a:lnTo>
                      <a:lnTo>
                        <a:pt x="2517820" y="51516"/>
                      </a:lnTo>
                      <a:lnTo>
                        <a:pt x="2170090" y="122350"/>
                      </a:lnTo>
                      <a:lnTo>
                        <a:pt x="1725769" y="244699"/>
                      </a:lnTo>
                      <a:lnTo>
                        <a:pt x="1159099" y="425003"/>
                      </a:lnTo>
                      <a:lnTo>
                        <a:pt x="798490" y="547352"/>
                      </a:lnTo>
                      <a:lnTo>
                        <a:pt x="379927" y="708338"/>
                      </a:lnTo>
                      <a:lnTo>
                        <a:pt x="212502" y="792051"/>
                      </a:lnTo>
                      <a:lnTo>
                        <a:pt x="0" y="95303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525037" y="4011447"/>
                  <a:ext cx="1184856" cy="663584"/>
                </a:xfrm>
                <a:custGeom>
                  <a:avLst/>
                  <a:gdLst>
                    <a:gd name="connsiteX0" fmla="*/ 0 w 1184856"/>
                    <a:gd name="connsiteY0" fmla="*/ 122349 h 663262"/>
                    <a:gd name="connsiteX1" fmla="*/ 289774 w 1184856"/>
                    <a:gd name="connsiteY1" fmla="*/ 38637 h 663262"/>
                    <a:gd name="connsiteX2" fmla="*/ 566670 w 1184856"/>
                    <a:gd name="connsiteY2" fmla="*/ 0 h 663262"/>
                    <a:gd name="connsiteX3" fmla="*/ 779171 w 1184856"/>
                    <a:gd name="connsiteY3" fmla="*/ 57955 h 663262"/>
                    <a:gd name="connsiteX4" fmla="*/ 972355 w 1184856"/>
                    <a:gd name="connsiteY4" fmla="*/ 141668 h 663262"/>
                    <a:gd name="connsiteX5" fmla="*/ 1114022 w 1184856"/>
                    <a:gd name="connsiteY5" fmla="*/ 302654 h 663262"/>
                    <a:gd name="connsiteX6" fmla="*/ 1171977 w 1184856"/>
                    <a:gd name="connsiteY6" fmla="*/ 450761 h 663262"/>
                    <a:gd name="connsiteX7" fmla="*/ 1184856 w 1184856"/>
                    <a:gd name="connsiteY7" fmla="*/ 605307 h 663262"/>
                    <a:gd name="connsiteX8" fmla="*/ 1030309 w 1184856"/>
                    <a:gd name="connsiteY8" fmla="*/ 663262 h 663262"/>
                    <a:gd name="connsiteX9" fmla="*/ 888642 w 1184856"/>
                    <a:gd name="connsiteY9" fmla="*/ 637504 h 663262"/>
                    <a:gd name="connsiteX10" fmla="*/ 701898 w 1184856"/>
                    <a:gd name="connsiteY10" fmla="*/ 579549 h 663262"/>
                    <a:gd name="connsiteX11" fmla="*/ 463639 w 1184856"/>
                    <a:gd name="connsiteY11" fmla="*/ 450761 h 663262"/>
                    <a:gd name="connsiteX12" fmla="*/ 270456 w 1184856"/>
                    <a:gd name="connsiteY12" fmla="*/ 328411 h 663262"/>
                    <a:gd name="connsiteX13" fmla="*/ 103031 w 1184856"/>
                    <a:gd name="connsiteY13" fmla="*/ 199623 h 663262"/>
                    <a:gd name="connsiteX14" fmla="*/ 0 w 1184856"/>
                    <a:gd name="connsiteY14" fmla="*/ 122349 h 663262"/>
                    <a:gd name="connsiteX0" fmla="*/ 0 w 1184856"/>
                    <a:gd name="connsiteY0" fmla="*/ 122671 h 663584"/>
                    <a:gd name="connsiteX1" fmla="*/ 289774 w 1184856"/>
                    <a:gd name="connsiteY1" fmla="*/ 38959 h 663584"/>
                    <a:gd name="connsiteX2" fmla="*/ 566670 w 1184856"/>
                    <a:gd name="connsiteY2" fmla="*/ 322 h 663584"/>
                    <a:gd name="connsiteX3" fmla="*/ 779171 w 1184856"/>
                    <a:gd name="connsiteY3" fmla="*/ 58277 h 663584"/>
                    <a:gd name="connsiteX4" fmla="*/ 972355 w 1184856"/>
                    <a:gd name="connsiteY4" fmla="*/ 141990 h 663584"/>
                    <a:gd name="connsiteX5" fmla="*/ 1114022 w 1184856"/>
                    <a:gd name="connsiteY5" fmla="*/ 302976 h 663584"/>
                    <a:gd name="connsiteX6" fmla="*/ 1171977 w 1184856"/>
                    <a:gd name="connsiteY6" fmla="*/ 451083 h 663584"/>
                    <a:gd name="connsiteX7" fmla="*/ 1184856 w 1184856"/>
                    <a:gd name="connsiteY7" fmla="*/ 605629 h 663584"/>
                    <a:gd name="connsiteX8" fmla="*/ 1030309 w 1184856"/>
                    <a:gd name="connsiteY8" fmla="*/ 663584 h 663584"/>
                    <a:gd name="connsiteX9" fmla="*/ 888642 w 1184856"/>
                    <a:gd name="connsiteY9" fmla="*/ 637826 h 663584"/>
                    <a:gd name="connsiteX10" fmla="*/ 701898 w 1184856"/>
                    <a:gd name="connsiteY10" fmla="*/ 579871 h 663584"/>
                    <a:gd name="connsiteX11" fmla="*/ 463639 w 1184856"/>
                    <a:gd name="connsiteY11" fmla="*/ 451083 h 663584"/>
                    <a:gd name="connsiteX12" fmla="*/ 270456 w 1184856"/>
                    <a:gd name="connsiteY12" fmla="*/ 328733 h 663584"/>
                    <a:gd name="connsiteX13" fmla="*/ 103031 w 1184856"/>
                    <a:gd name="connsiteY13" fmla="*/ 199945 h 663584"/>
                    <a:gd name="connsiteX14" fmla="*/ 0 w 1184856"/>
                    <a:gd name="connsiteY14" fmla="*/ 122671 h 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4856" h="663584">
                      <a:moveTo>
                        <a:pt x="0" y="122671"/>
                      </a:moveTo>
                      <a:lnTo>
                        <a:pt x="289774" y="38959"/>
                      </a:lnTo>
                      <a:cubicBezTo>
                        <a:pt x="384219" y="18568"/>
                        <a:pt x="485104" y="-2898"/>
                        <a:pt x="566670" y="322"/>
                      </a:cubicBezTo>
                      <a:cubicBezTo>
                        <a:pt x="648236" y="3542"/>
                        <a:pt x="711557" y="34666"/>
                        <a:pt x="779171" y="58277"/>
                      </a:cubicBezTo>
                      <a:lnTo>
                        <a:pt x="972355" y="141990"/>
                      </a:lnTo>
                      <a:lnTo>
                        <a:pt x="1114022" y="302976"/>
                      </a:lnTo>
                      <a:lnTo>
                        <a:pt x="1171977" y="451083"/>
                      </a:lnTo>
                      <a:lnTo>
                        <a:pt x="1184856" y="605629"/>
                      </a:lnTo>
                      <a:lnTo>
                        <a:pt x="1030309" y="663584"/>
                      </a:lnTo>
                      <a:lnTo>
                        <a:pt x="888642" y="637826"/>
                      </a:lnTo>
                      <a:lnTo>
                        <a:pt x="701898" y="579871"/>
                      </a:lnTo>
                      <a:lnTo>
                        <a:pt x="463639" y="451083"/>
                      </a:lnTo>
                      <a:lnTo>
                        <a:pt x="270456" y="328733"/>
                      </a:lnTo>
                      <a:lnTo>
                        <a:pt x="103031" y="199945"/>
                      </a:lnTo>
                      <a:lnTo>
                        <a:pt x="0" y="122671"/>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690164" y="4129852"/>
                  <a:ext cx="835785" cy="332865"/>
                </a:xfrm>
                <a:custGeom>
                  <a:avLst/>
                  <a:gdLst>
                    <a:gd name="connsiteX0" fmla="*/ 740535 w 740535"/>
                    <a:gd name="connsiteY0" fmla="*/ 0 h 283335"/>
                    <a:gd name="connsiteX1" fmla="*/ 682580 w 740535"/>
                    <a:gd name="connsiteY1" fmla="*/ 12879 h 283335"/>
                    <a:gd name="connsiteX2" fmla="*/ 643943 w 740535"/>
                    <a:gd name="connsiteY2" fmla="*/ 32197 h 283335"/>
                    <a:gd name="connsiteX3" fmla="*/ 624625 w 740535"/>
                    <a:gd name="connsiteY3" fmla="*/ 45076 h 283335"/>
                    <a:gd name="connsiteX4" fmla="*/ 598867 w 740535"/>
                    <a:gd name="connsiteY4" fmla="*/ 51516 h 283335"/>
                    <a:gd name="connsiteX5" fmla="*/ 560231 w 740535"/>
                    <a:gd name="connsiteY5" fmla="*/ 64395 h 283335"/>
                    <a:gd name="connsiteX6" fmla="*/ 540912 w 740535"/>
                    <a:gd name="connsiteY6" fmla="*/ 77273 h 283335"/>
                    <a:gd name="connsiteX7" fmla="*/ 476518 w 740535"/>
                    <a:gd name="connsiteY7" fmla="*/ 90152 h 283335"/>
                    <a:gd name="connsiteX8" fmla="*/ 437881 w 740535"/>
                    <a:gd name="connsiteY8" fmla="*/ 103031 h 283335"/>
                    <a:gd name="connsiteX9" fmla="*/ 418563 w 740535"/>
                    <a:gd name="connsiteY9" fmla="*/ 115910 h 283335"/>
                    <a:gd name="connsiteX10" fmla="*/ 379926 w 740535"/>
                    <a:gd name="connsiteY10" fmla="*/ 128789 h 283335"/>
                    <a:gd name="connsiteX11" fmla="*/ 341290 w 740535"/>
                    <a:gd name="connsiteY11" fmla="*/ 154547 h 283335"/>
                    <a:gd name="connsiteX12" fmla="*/ 302653 w 740535"/>
                    <a:gd name="connsiteY12" fmla="*/ 180304 h 283335"/>
                    <a:gd name="connsiteX13" fmla="*/ 283335 w 740535"/>
                    <a:gd name="connsiteY13" fmla="*/ 186744 h 283335"/>
                    <a:gd name="connsiteX14" fmla="*/ 264017 w 740535"/>
                    <a:gd name="connsiteY14" fmla="*/ 199623 h 283335"/>
                    <a:gd name="connsiteX15" fmla="*/ 225380 w 740535"/>
                    <a:gd name="connsiteY15" fmla="*/ 212502 h 283335"/>
                    <a:gd name="connsiteX16" fmla="*/ 206062 w 740535"/>
                    <a:gd name="connsiteY16" fmla="*/ 218941 h 283335"/>
                    <a:gd name="connsiteX17" fmla="*/ 173864 w 740535"/>
                    <a:gd name="connsiteY17" fmla="*/ 225380 h 283335"/>
                    <a:gd name="connsiteX18" fmla="*/ 135228 w 740535"/>
                    <a:gd name="connsiteY18" fmla="*/ 238259 h 283335"/>
                    <a:gd name="connsiteX19" fmla="*/ 77273 w 740535"/>
                    <a:gd name="connsiteY19" fmla="*/ 257578 h 283335"/>
                    <a:gd name="connsiteX20" fmla="*/ 51515 w 740535"/>
                    <a:gd name="connsiteY20" fmla="*/ 264017 h 283335"/>
                    <a:gd name="connsiteX21" fmla="*/ 0 w 740535"/>
                    <a:gd name="connsiteY21" fmla="*/ 283335 h 283335"/>
                    <a:gd name="connsiteX0" fmla="*/ 767205 w 767205"/>
                    <a:gd name="connsiteY0" fmla="*/ 0 h 300480"/>
                    <a:gd name="connsiteX1" fmla="*/ 682580 w 767205"/>
                    <a:gd name="connsiteY1" fmla="*/ 30024 h 300480"/>
                    <a:gd name="connsiteX2" fmla="*/ 643943 w 767205"/>
                    <a:gd name="connsiteY2" fmla="*/ 49342 h 300480"/>
                    <a:gd name="connsiteX3" fmla="*/ 624625 w 767205"/>
                    <a:gd name="connsiteY3" fmla="*/ 62221 h 300480"/>
                    <a:gd name="connsiteX4" fmla="*/ 598867 w 767205"/>
                    <a:gd name="connsiteY4" fmla="*/ 68661 h 300480"/>
                    <a:gd name="connsiteX5" fmla="*/ 560231 w 767205"/>
                    <a:gd name="connsiteY5" fmla="*/ 81540 h 300480"/>
                    <a:gd name="connsiteX6" fmla="*/ 540912 w 767205"/>
                    <a:gd name="connsiteY6" fmla="*/ 94418 h 300480"/>
                    <a:gd name="connsiteX7" fmla="*/ 476518 w 767205"/>
                    <a:gd name="connsiteY7" fmla="*/ 107297 h 300480"/>
                    <a:gd name="connsiteX8" fmla="*/ 437881 w 767205"/>
                    <a:gd name="connsiteY8" fmla="*/ 120176 h 300480"/>
                    <a:gd name="connsiteX9" fmla="*/ 418563 w 767205"/>
                    <a:gd name="connsiteY9" fmla="*/ 133055 h 300480"/>
                    <a:gd name="connsiteX10" fmla="*/ 379926 w 767205"/>
                    <a:gd name="connsiteY10" fmla="*/ 145934 h 300480"/>
                    <a:gd name="connsiteX11" fmla="*/ 341290 w 767205"/>
                    <a:gd name="connsiteY11" fmla="*/ 171692 h 300480"/>
                    <a:gd name="connsiteX12" fmla="*/ 302653 w 767205"/>
                    <a:gd name="connsiteY12" fmla="*/ 197449 h 300480"/>
                    <a:gd name="connsiteX13" fmla="*/ 283335 w 767205"/>
                    <a:gd name="connsiteY13" fmla="*/ 203889 h 300480"/>
                    <a:gd name="connsiteX14" fmla="*/ 264017 w 767205"/>
                    <a:gd name="connsiteY14" fmla="*/ 216768 h 300480"/>
                    <a:gd name="connsiteX15" fmla="*/ 225380 w 767205"/>
                    <a:gd name="connsiteY15" fmla="*/ 229647 h 300480"/>
                    <a:gd name="connsiteX16" fmla="*/ 206062 w 767205"/>
                    <a:gd name="connsiteY16" fmla="*/ 236086 h 300480"/>
                    <a:gd name="connsiteX17" fmla="*/ 173864 w 767205"/>
                    <a:gd name="connsiteY17" fmla="*/ 242525 h 300480"/>
                    <a:gd name="connsiteX18" fmla="*/ 135228 w 767205"/>
                    <a:gd name="connsiteY18" fmla="*/ 255404 h 300480"/>
                    <a:gd name="connsiteX19" fmla="*/ 77273 w 767205"/>
                    <a:gd name="connsiteY19" fmla="*/ 274723 h 300480"/>
                    <a:gd name="connsiteX20" fmla="*/ 51515 w 767205"/>
                    <a:gd name="connsiteY20" fmla="*/ 281162 h 300480"/>
                    <a:gd name="connsiteX21" fmla="*/ 0 w 767205"/>
                    <a:gd name="connsiteY21" fmla="*/ 300480 h 300480"/>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332597 w 835785"/>
                    <a:gd name="connsiteY14" fmla="*/ 216768 h 332865"/>
                    <a:gd name="connsiteX15" fmla="*/ 293960 w 835785"/>
                    <a:gd name="connsiteY15" fmla="*/ 229647 h 332865"/>
                    <a:gd name="connsiteX16" fmla="*/ 274642 w 835785"/>
                    <a:gd name="connsiteY16" fmla="*/ 236086 h 332865"/>
                    <a:gd name="connsiteX17" fmla="*/ 242444 w 835785"/>
                    <a:gd name="connsiteY17" fmla="*/ 242525 h 332865"/>
                    <a:gd name="connsiteX18" fmla="*/ 203808 w 835785"/>
                    <a:gd name="connsiteY18" fmla="*/ 255404 h 332865"/>
                    <a:gd name="connsiteX19" fmla="*/ 145853 w 835785"/>
                    <a:gd name="connsiteY19" fmla="*/ 274723 h 332865"/>
                    <a:gd name="connsiteX20" fmla="*/ 120095 w 835785"/>
                    <a:gd name="connsiteY20" fmla="*/ 281162 h 332865"/>
                    <a:gd name="connsiteX21" fmla="*/ 0 w 835785"/>
                    <a:gd name="connsiteY21"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93960 w 835785"/>
                    <a:gd name="connsiteY14" fmla="*/ 229647 h 332865"/>
                    <a:gd name="connsiteX15" fmla="*/ 274642 w 835785"/>
                    <a:gd name="connsiteY15" fmla="*/ 236086 h 332865"/>
                    <a:gd name="connsiteX16" fmla="*/ 242444 w 835785"/>
                    <a:gd name="connsiteY16" fmla="*/ 242525 h 332865"/>
                    <a:gd name="connsiteX17" fmla="*/ 203808 w 835785"/>
                    <a:gd name="connsiteY17" fmla="*/ 255404 h 332865"/>
                    <a:gd name="connsiteX18" fmla="*/ 145853 w 835785"/>
                    <a:gd name="connsiteY18" fmla="*/ 274723 h 332865"/>
                    <a:gd name="connsiteX19" fmla="*/ 120095 w 835785"/>
                    <a:gd name="connsiteY19" fmla="*/ 281162 h 332865"/>
                    <a:gd name="connsiteX20" fmla="*/ 0 w 835785"/>
                    <a:gd name="connsiteY20"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74642 w 835785"/>
                    <a:gd name="connsiteY14" fmla="*/ 236086 h 332865"/>
                    <a:gd name="connsiteX15" fmla="*/ 242444 w 835785"/>
                    <a:gd name="connsiteY15" fmla="*/ 242525 h 332865"/>
                    <a:gd name="connsiteX16" fmla="*/ 203808 w 835785"/>
                    <a:gd name="connsiteY16" fmla="*/ 255404 h 332865"/>
                    <a:gd name="connsiteX17" fmla="*/ 145853 w 835785"/>
                    <a:gd name="connsiteY17" fmla="*/ 274723 h 332865"/>
                    <a:gd name="connsiteX18" fmla="*/ 120095 w 835785"/>
                    <a:gd name="connsiteY18" fmla="*/ 281162 h 332865"/>
                    <a:gd name="connsiteX19" fmla="*/ 0 w 835785"/>
                    <a:gd name="connsiteY19"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74642 w 835785"/>
                    <a:gd name="connsiteY14" fmla="*/ 236086 h 332865"/>
                    <a:gd name="connsiteX15" fmla="*/ 242444 w 835785"/>
                    <a:gd name="connsiteY15" fmla="*/ 242525 h 332865"/>
                    <a:gd name="connsiteX16" fmla="*/ 203808 w 835785"/>
                    <a:gd name="connsiteY16" fmla="*/ 255404 h 332865"/>
                    <a:gd name="connsiteX17" fmla="*/ 120095 w 835785"/>
                    <a:gd name="connsiteY17" fmla="*/ 281162 h 332865"/>
                    <a:gd name="connsiteX18" fmla="*/ 0 w 835785"/>
                    <a:gd name="connsiteY18"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74642 w 835785"/>
                    <a:gd name="connsiteY14" fmla="*/ 236086 h 332865"/>
                    <a:gd name="connsiteX15" fmla="*/ 203808 w 835785"/>
                    <a:gd name="connsiteY15" fmla="*/ 255404 h 332865"/>
                    <a:gd name="connsiteX16" fmla="*/ 120095 w 835785"/>
                    <a:gd name="connsiteY16" fmla="*/ 281162 h 332865"/>
                    <a:gd name="connsiteX17" fmla="*/ 0 w 835785"/>
                    <a:gd name="connsiteY17"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51915 w 835785"/>
                    <a:gd name="connsiteY12" fmla="*/ 203889 h 332865"/>
                    <a:gd name="connsiteX13" fmla="*/ 274642 w 835785"/>
                    <a:gd name="connsiteY13" fmla="*/ 236086 h 332865"/>
                    <a:gd name="connsiteX14" fmla="*/ 203808 w 835785"/>
                    <a:gd name="connsiteY14" fmla="*/ 255404 h 332865"/>
                    <a:gd name="connsiteX15" fmla="*/ 120095 w 835785"/>
                    <a:gd name="connsiteY15" fmla="*/ 281162 h 332865"/>
                    <a:gd name="connsiteX16" fmla="*/ 0 w 835785"/>
                    <a:gd name="connsiteY16"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48506 w 835785"/>
                    <a:gd name="connsiteY9" fmla="*/ 145934 h 332865"/>
                    <a:gd name="connsiteX10" fmla="*/ 409870 w 835785"/>
                    <a:gd name="connsiteY10" fmla="*/ 171692 h 332865"/>
                    <a:gd name="connsiteX11" fmla="*/ 351915 w 835785"/>
                    <a:gd name="connsiteY11" fmla="*/ 203889 h 332865"/>
                    <a:gd name="connsiteX12" fmla="*/ 274642 w 835785"/>
                    <a:gd name="connsiteY12" fmla="*/ 236086 h 332865"/>
                    <a:gd name="connsiteX13" fmla="*/ 203808 w 835785"/>
                    <a:gd name="connsiteY13" fmla="*/ 255404 h 332865"/>
                    <a:gd name="connsiteX14" fmla="*/ 120095 w 835785"/>
                    <a:gd name="connsiteY14" fmla="*/ 281162 h 332865"/>
                    <a:gd name="connsiteX15" fmla="*/ 0 w 835785"/>
                    <a:gd name="connsiteY15" fmla="*/ 332865 h 332865"/>
                    <a:gd name="connsiteX0" fmla="*/ 835785 w 835785"/>
                    <a:gd name="connsiteY0" fmla="*/ 0 h 332865"/>
                    <a:gd name="connsiteX1" fmla="*/ 751160 w 835785"/>
                    <a:gd name="connsiteY1" fmla="*/ 30024 h 332865"/>
                    <a:gd name="connsiteX2" fmla="*/ 693205 w 835785"/>
                    <a:gd name="connsiteY2" fmla="*/ 62221 h 332865"/>
                    <a:gd name="connsiteX3" fmla="*/ 667447 w 835785"/>
                    <a:gd name="connsiteY3" fmla="*/ 68661 h 332865"/>
                    <a:gd name="connsiteX4" fmla="*/ 628811 w 835785"/>
                    <a:gd name="connsiteY4" fmla="*/ 81540 h 332865"/>
                    <a:gd name="connsiteX5" fmla="*/ 609492 w 835785"/>
                    <a:gd name="connsiteY5" fmla="*/ 94418 h 332865"/>
                    <a:gd name="connsiteX6" fmla="*/ 545098 w 835785"/>
                    <a:gd name="connsiteY6" fmla="*/ 107297 h 332865"/>
                    <a:gd name="connsiteX7" fmla="*/ 506461 w 835785"/>
                    <a:gd name="connsiteY7" fmla="*/ 120176 h 332865"/>
                    <a:gd name="connsiteX8" fmla="*/ 448506 w 835785"/>
                    <a:gd name="connsiteY8" fmla="*/ 145934 h 332865"/>
                    <a:gd name="connsiteX9" fmla="*/ 409870 w 835785"/>
                    <a:gd name="connsiteY9" fmla="*/ 171692 h 332865"/>
                    <a:gd name="connsiteX10" fmla="*/ 351915 w 835785"/>
                    <a:gd name="connsiteY10" fmla="*/ 203889 h 332865"/>
                    <a:gd name="connsiteX11" fmla="*/ 274642 w 835785"/>
                    <a:gd name="connsiteY11" fmla="*/ 236086 h 332865"/>
                    <a:gd name="connsiteX12" fmla="*/ 203808 w 835785"/>
                    <a:gd name="connsiteY12" fmla="*/ 255404 h 332865"/>
                    <a:gd name="connsiteX13" fmla="*/ 120095 w 835785"/>
                    <a:gd name="connsiteY13" fmla="*/ 281162 h 332865"/>
                    <a:gd name="connsiteX14" fmla="*/ 0 w 835785"/>
                    <a:gd name="connsiteY14" fmla="*/ 332865 h 332865"/>
                    <a:gd name="connsiteX0" fmla="*/ 835785 w 835785"/>
                    <a:gd name="connsiteY0" fmla="*/ 0 h 332865"/>
                    <a:gd name="connsiteX1" fmla="*/ 751160 w 835785"/>
                    <a:gd name="connsiteY1" fmla="*/ 30024 h 332865"/>
                    <a:gd name="connsiteX2" fmla="*/ 693205 w 835785"/>
                    <a:gd name="connsiteY2" fmla="*/ 62221 h 332865"/>
                    <a:gd name="connsiteX3" fmla="*/ 667447 w 835785"/>
                    <a:gd name="connsiteY3" fmla="*/ 68661 h 332865"/>
                    <a:gd name="connsiteX4" fmla="*/ 628811 w 835785"/>
                    <a:gd name="connsiteY4" fmla="*/ 81540 h 332865"/>
                    <a:gd name="connsiteX5" fmla="*/ 545098 w 835785"/>
                    <a:gd name="connsiteY5" fmla="*/ 107297 h 332865"/>
                    <a:gd name="connsiteX6" fmla="*/ 506461 w 835785"/>
                    <a:gd name="connsiteY6" fmla="*/ 120176 h 332865"/>
                    <a:gd name="connsiteX7" fmla="*/ 448506 w 835785"/>
                    <a:gd name="connsiteY7" fmla="*/ 145934 h 332865"/>
                    <a:gd name="connsiteX8" fmla="*/ 409870 w 835785"/>
                    <a:gd name="connsiteY8" fmla="*/ 171692 h 332865"/>
                    <a:gd name="connsiteX9" fmla="*/ 351915 w 835785"/>
                    <a:gd name="connsiteY9" fmla="*/ 203889 h 332865"/>
                    <a:gd name="connsiteX10" fmla="*/ 274642 w 835785"/>
                    <a:gd name="connsiteY10" fmla="*/ 236086 h 332865"/>
                    <a:gd name="connsiteX11" fmla="*/ 203808 w 835785"/>
                    <a:gd name="connsiteY11" fmla="*/ 255404 h 332865"/>
                    <a:gd name="connsiteX12" fmla="*/ 120095 w 835785"/>
                    <a:gd name="connsiteY12" fmla="*/ 281162 h 332865"/>
                    <a:gd name="connsiteX13" fmla="*/ 0 w 835785"/>
                    <a:gd name="connsiteY13" fmla="*/ 332865 h 332865"/>
                    <a:gd name="connsiteX0" fmla="*/ 835785 w 835785"/>
                    <a:gd name="connsiteY0" fmla="*/ 0 h 332865"/>
                    <a:gd name="connsiteX1" fmla="*/ 751160 w 835785"/>
                    <a:gd name="connsiteY1" fmla="*/ 30024 h 332865"/>
                    <a:gd name="connsiteX2" fmla="*/ 693205 w 835785"/>
                    <a:gd name="connsiteY2" fmla="*/ 62221 h 332865"/>
                    <a:gd name="connsiteX3" fmla="*/ 667447 w 835785"/>
                    <a:gd name="connsiteY3" fmla="*/ 68661 h 332865"/>
                    <a:gd name="connsiteX4" fmla="*/ 545098 w 835785"/>
                    <a:gd name="connsiteY4" fmla="*/ 107297 h 332865"/>
                    <a:gd name="connsiteX5" fmla="*/ 506461 w 835785"/>
                    <a:gd name="connsiteY5" fmla="*/ 120176 h 332865"/>
                    <a:gd name="connsiteX6" fmla="*/ 448506 w 835785"/>
                    <a:gd name="connsiteY6" fmla="*/ 145934 h 332865"/>
                    <a:gd name="connsiteX7" fmla="*/ 409870 w 835785"/>
                    <a:gd name="connsiteY7" fmla="*/ 171692 h 332865"/>
                    <a:gd name="connsiteX8" fmla="*/ 351915 w 835785"/>
                    <a:gd name="connsiteY8" fmla="*/ 203889 h 332865"/>
                    <a:gd name="connsiteX9" fmla="*/ 274642 w 835785"/>
                    <a:gd name="connsiteY9" fmla="*/ 236086 h 332865"/>
                    <a:gd name="connsiteX10" fmla="*/ 203808 w 835785"/>
                    <a:gd name="connsiteY10" fmla="*/ 255404 h 332865"/>
                    <a:gd name="connsiteX11" fmla="*/ 120095 w 835785"/>
                    <a:gd name="connsiteY11" fmla="*/ 281162 h 332865"/>
                    <a:gd name="connsiteX12" fmla="*/ 0 w 835785"/>
                    <a:gd name="connsiteY12" fmla="*/ 332865 h 332865"/>
                    <a:gd name="connsiteX0" fmla="*/ 835785 w 835785"/>
                    <a:gd name="connsiteY0" fmla="*/ 0 h 332865"/>
                    <a:gd name="connsiteX1" fmla="*/ 751160 w 835785"/>
                    <a:gd name="connsiteY1" fmla="*/ 30024 h 332865"/>
                    <a:gd name="connsiteX2" fmla="*/ 667447 w 835785"/>
                    <a:gd name="connsiteY2" fmla="*/ 68661 h 332865"/>
                    <a:gd name="connsiteX3" fmla="*/ 545098 w 835785"/>
                    <a:gd name="connsiteY3" fmla="*/ 107297 h 332865"/>
                    <a:gd name="connsiteX4" fmla="*/ 506461 w 835785"/>
                    <a:gd name="connsiteY4" fmla="*/ 120176 h 332865"/>
                    <a:gd name="connsiteX5" fmla="*/ 448506 w 835785"/>
                    <a:gd name="connsiteY5" fmla="*/ 145934 h 332865"/>
                    <a:gd name="connsiteX6" fmla="*/ 409870 w 835785"/>
                    <a:gd name="connsiteY6" fmla="*/ 171692 h 332865"/>
                    <a:gd name="connsiteX7" fmla="*/ 351915 w 835785"/>
                    <a:gd name="connsiteY7" fmla="*/ 203889 h 332865"/>
                    <a:gd name="connsiteX8" fmla="*/ 274642 w 835785"/>
                    <a:gd name="connsiteY8" fmla="*/ 236086 h 332865"/>
                    <a:gd name="connsiteX9" fmla="*/ 203808 w 835785"/>
                    <a:gd name="connsiteY9" fmla="*/ 255404 h 332865"/>
                    <a:gd name="connsiteX10" fmla="*/ 120095 w 835785"/>
                    <a:gd name="connsiteY10" fmla="*/ 281162 h 332865"/>
                    <a:gd name="connsiteX11" fmla="*/ 0 w 835785"/>
                    <a:gd name="connsiteY11"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45098 w 835785"/>
                    <a:gd name="connsiteY3" fmla="*/ 107297 h 332865"/>
                    <a:gd name="connsiteX4" fmla="*/ 506461 w 835785"/>
                    <a:gd name="connsiteY4" fmla="*/ 120176 h 332865"/>
                    <a:gd name="connsiteX5" fmla="*/ 448506 w 835785"/>
                    <a:gd name="connsiteY5" fmla="*/ 145934 h 332865"/>
                    <a:gd name="connsiteX6" fmla="*/ 409870 w 835785"/>
                    <a:gd name="connsiteY6" fmla="*/ 171692 h 332865"/>
                    <a:gd name="connsiteX7" fmla="*/ 351915 w 835785"/>
                    <a:gd name="connsiteY7" fmla="*/ 203889 h 332865"/>
                    <a:gd name="connsiteX8" fmla="*/ 274642 w 835785"/>
                    <a:gd name="connsiteY8" fmla="*/ 236086 h 332865"/>
                    <a:gd name="connsiteX9" fmla="*/ 203808 w 835785"/>
                    <a:gd name="connsiteY9" fmla="*/ 255404 h 332865"/>
                    <a:gd name="connsiteX10" fmla="*/ 120095 w 835785"/>
                    <a:gd name="connsiteY10" fmla="*/ 281162 h 332865"/>
                    <a:gd name="connsiteX11" fmla="*/ 0 w 835785"/>
                    <a:gd name="connsiteY11"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45098 w 835785"/>
                    <a:gd name="connsiteY3" fmla="*/ 107297 h 332865"/>
                    <a:gd name="connsiteX4" fmla="*/ 510271 w 835785"/>
                    <a:gd name="connsiteY4" fmla="*/ 131606 h 332865"/>
                    <a:gd name="connsiteX5" fmla="*/ 448506 w 835785"/>
                    <a:gd name="connsiteY5" fmla="*/ 145934 h 332865"/>
                    <a:gd name="connsiteX6" fmla="*/ 409870 w 835785"/>
                    <a:gd name="connsiteY6" fmla="*/ 171692 h 332865"/>
                    <a:gd name="connsiteX7" fmla="*/ 351915 w 835785"/>
                    <a:gd name="connsiteY7" fmla="*/ 203889 h 332865"/>
                    <a:gd name="connsiteX8" fmla="*/ 274642 w 835785"/>
                    <a:gd name="connsiteY8" fmla="*/ 236086 h 332865"/>
                    <a:gd name="connsiteX9" fmla="*/ 203808 w 835785"/>
                    <a:gd name="connsiteY9" fmla="*/ 255404 h 332865"/>
                    <a:gd name="connsiteX10" fmla="*/ 120095 w 835785"/>
                    <a:gd name="connsiteY10" fmla="*/ 281162 h 332865"/>
                    <a:gd name="connsiteX11" fmla="*/ 0 w 835785"/>
                    <a:gd name="connsiteY11"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48506 w 835785"/>
                    <a:gd name="connsiteY4" fmla="*/ 145934 h 332865"/>
                    <a:gd name="connsiteX5" fmla="*/ 409870 w 835785"/>
                    <a:gd name="connsiteY5" fmla="*/ 171692 h 332865"/>
                    <a:gd name="connsiteX6" fmla="*/ 351915 w 835785"/>
                    <a:gd name="connsiteY6" fmla="*/ 203889 h 332865"/>
                    <a:gd name="connsiteX7" fmla="*/ 274642 w 835785"/>
                    <a:gd name="connsiteY7" fmla="*/ 236086 h 332865"/>
                    <a:gd name="connsiteX8" fmla="*/ 203808 w 835785"/>
                    <a:gd name="connsiteY8" fmla="*/ 255404 h 332865"/>
                    <a:gd name="connsiteX9" fmla="*/ 120095 w 835785"/>
                    <a:gd name="connsiteY9" fmla="*/ 281162 h 332865"/>
                    <a:gd name="connsiteX10" fmla="*/ 0 w 835785"/>
                    <a:gd name="connsiteY10"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351915 w 835785"/>
                    <a:gd name="connsiteY5" fmla="*/ 203889 h 332865"/>
                    <a:gd name="connsiteX6" fmla="*/ 274642 w 835785"/>
                    <a:gd name="connsiteY6" fmla="*/ 236086 h 332865"/>
                    <a:gd name="connsiteX7" fmla="*/ 203808 w 835785"/>
                    <a:gd name="connsiteY7" fmla="*/ 255404 h 332865"/>
                    <a:gd name="connsiteX8" fmla="*/ 120095 w 835785"/>
                    <a:gd name="connsiteY8" fmla="*/ 281162 h 332865"/>
                    <a:gd name="connsiteX9" fmla="*/ 0 w 835785"/>
                    <a:gd name="connsiteY9"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351915 w 835785"/>
                    <a:gd name="connsiteY5" fmla="*/ 203889 h 332865"/>
                    <a:gd name="connsiteX6" fmla="*/ 280357 w 835785"/>
                    <a:gd name="connsiteY6" fmla="*/ 236086 h 332865"/>
                    <a:gd name="connsiteX7" fmla="*/ 203808 w 835785"/>
                    <a:gd name="connsiteY7" fmla="*/ 255404 h 332865"/>
                    <a:gd name="connsiteX8" fmla="*/ 120095 w 835785"/>
                    <a:gd name="connsiteY8" fmla="*/ 281162 h 332865"/>
                    <a:gd name="connsiteX9" fmla="*/ 0 w 835785"/>
                    <a:gd name="connsiteY9"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351915 w 835785"/>
                    <a:gd name="connsiteY5" fmla="*/ 203889 h 332865"/>
                    <a:gd name="connsiteX6" fmla="*/ 203808 w 835785"/>
                    <a:gd name="connsiteY6" fmla="*/ 255404 h 332865"/>
                    <a:gd name="connsiteX7" fmla="*/ 120095 w 835785"/>
                    <a:gd name="connsiteY7" fmla="*/ 281162 h 332865"/>
                    <a:gd name="connsiteX8" fmla="*/ 0 w 835785"/>
                    <a:gd name="connsiteY8"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203808 w 835785"/>
                    <a:gd name="connsiteY5" fmla="*/ 255404 h 332865"/>
                    <a:gd name="connsiteX6" fmla="*/ 120095 w 835785"/>
                    <a:gd name="connsiteY6" fmla="*/ 281162 h 332865"/>
                    <a:gd name="connsiteX7" fmla="*/ 0 w 835785"/>
                    <a:gd name="connsiteY7" fmla="*/ 332865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785" h="332865">
                      <a:moveTo>
                        <a:pt x="835785" y="0"/>
                      </a:moveTo>
                      <a:cubicBezTo>
                        <a:pt x="820951" y="2473"/>
                        <a:pt x="780486" y="18581"/>
                        <a:pt x="751160" y="30024"/>
                      </a:cubicBezTo>
                      <a:cubicBezTo>
                        <a:pt x="721834" y="41468"/>
                        <a:pt x="699975" y="51731"/>
                        <a:pt x="659827" y="68661"/>
                      </a:cubicBezTo>
                      <a:lnTo>
                        <a:pt x="510271" y="131606"/>
                      </a:lnTo>
                      <a:cubicBezTo>
                        <a:pt x="468611" y="148778"/>
                        <a:pt x="460947" y="151059"/>
                        <a:pt x="409870" y="171692"/>
                      </a:cubicBezTo>
                      <a:lnTo>
                        <a:pt x="203808" y="255404"/>
                      </a:lnTo>
                      <a:cubicBezTo>
                        <a:pt x="155512" y="273649"/>
                        <a:pt x="147999" y="272576"/>
                        <a:pt x="120095" y="281162"/>
                      </a:cubicBezTo>
                      <a:cubicBezTo>
                        <a:pt x="95786" y="290852"/>
                        <a:pt x="22475" y="321628"/>
                        <a:pt x="0" y="33286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a:off x="6523149" y="3908738"/>
                  <a:ext cx="425003" cy="508716"/>
                </a:xfrm>
                <a:custGeom>
                  <a:avLst/>
                  <a:gdLst>
                    <a:gd name="connsiteX0" fmla="*/ 425003 w 425003"/>
                    <a:gd name="connsiteY0" fmla="*/ 508716 h 508716"/>
                    <a:gd name="connsiteX1" fmla="*/ 186744 w 425003"/>
                    <a:gd name="connsiteY1" fmla="*/ 425003 h 508716"/>
                    <a:gd name="connsiteX2" fmla="*/ 0 w 425003"/>
                    <a:gd name="connsiteY2" fmla="*/ 115910 h 508716"/>
                    <a:gd name="connsiteX3" fmla="*/ 0 w 425003"/>
                    <a:gd name="connsiteY3" fmla="*/ 0 h 508716"/>
                    <a:gd name="connsiteX4" fmla="*/ 289775 w 425003"/>
                    <a:gd name="connsiteY4" fmla="*/ 154547 h 508716"/>
                    <a:gd name="connsiteX5" fmla="*/ 425003 w 425003"/>
                    <a:gd name="connsiteY5" fmla="*/ 508716 h 5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003" h="508716">
                      <a:moveTo>
                        <a:pt x="425003" y="508716"/>
                      </a:moveTo>
                      <a:lnTo>
                        <a:pt x="186744" y="425003"/>
                      </a:lnTo>
                      <a:lnTo>
                        <a:pt x="0" y="115910"/>
                      </a:lnTo>
                      <a:lnTo>
                        <a:pt x="0" y="0"/>
                      </a:lnTo>
                      <a:lnTo>
                        <a:pt x="289775" y="154547"/>
                      </a:lnTo>
                      <a:lnTo>
                        <a:pt x="425003" y="508716"/>
                      </a:lnTo>
                      <a:close/>
                    </a:path>
                  </a:pathLst>
                </a:custGeom>
                <a:solidFill>
                  <a:srgbClr val="091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8" name="Group 47"/>
          <p:cNvGrpSpPr/>
          <p:nvPr/>
        </p:nvGrpSpPr>
        <p:grpSpPr>
          <a:xfrm>
            <a:off x="4267200" y="990600"/>
            <a:ext cx="1828800" cy="1170682"/>
            <a:chOff x="4267200" y="990600"/>
            <a:chExt cx="1828800" cy="1170682"/>
          </a:xfrm>
        </p:grpSpPr>
        <p:cxnSp>
          <p:nvCxnSpPr>
            <p:cNvPr id="21" name="Straight Arrow Connector 20"/>
            <p:cNvCxnSpPr/>
            <p:nvPr/>
          </p:nvCxnSpPr>
          <p:spPr>
            <a:xfrm>
              <a:off x="4884142" y="1327737"/>
              <a:ext cx="91440" cy="27432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7200" y="990600"/>
              <a:ext cx="1828800" cy="369332"/>
            </a:xfrm>
            <a:prstGeom prst="rect">
              <a:avLst/>
            </a:prstGeom>
            <a:noFill/>
          </p:spPr>
          <p:txBody>
            <a:bodyPr wrap="square" rtlCol="0">
              <a:spAutoFit/>
            </a:bodyPr>
            <a:lstStyle/>
            <a:p>
              <a:r>
                <a:rPr lang="en-US" dirty="0" smtClean="0">
                  <a:solidFill>
                    <a:srgbClr val="92D050"/>
                  </a:solidFill>
                </a:rPr>
                <a:t>OAR DAA L&amp;P</a:t>
              </a:r>
            </a:p>
          </p:txBody>
        </p:sp>
        <p:grpSp>
          <p:nvGrpSpPr>
            <p:cNvPr id="64" name="Group 63"/>
            <p:cNvGrpSpPr>
              <a:grpSpLocks noChangeAspect="1"/>
            </p:cNvGrpSpPr>
            <p:nvPr/>
          </p:nvGrpSpPr>
          <p:grpSpPr>
            <a:xfrm rot="-720000" flipH="1">
              <a:off x="4592385" y="1455884"/>
              <a:ext cx="822960" cy="705398"/>
              <a:chOff x="227192" y="162051"/>
              <a:chExt cx="7011808" cy="6010149"/>
            </a:xfrm>
          </p:grpSpPr>
          <p:pic>
            <p:nvPicPr>
              <p:cNvPr id="65" name="Picture 7" descr="https://pixabay.com/static/uploads/photo/2014/04/05/12/19/hat-316891_960_720.jpg"/>
              <p:cNvPicPr>
                <a:picLocks noChangeAspect="1" noChangeArrowheads="1"/>
              </p:cNvPicPr>
              <p:nvPr/>
            </p:nvPicPr>
            <p:blipFill>
              <a:blip r:embed="rId6"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7192" y="162051"/>
                <a:ext cx="7011808" cy="6010149"/>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631065" y="1300766"/>
                <a:ext cx="6317087" cy="3741313"/>
                <a:chOff x="631065" y="1300766"/>
                <a:chExt cx="6317087" cy="3741313"/>
              </a:xfrm>
            </p:grpSpPr>
            <p:sp>
              <p:nvSpPr>
                <p:cNvPr id="67" name="Freeform 66"/>
                <p:cNvSpPr/>
                <p:nvPr/>
              </p:nvSpPr>
              <p:spPr>
                <a:xfrm>
                  <a:off x="631065" y="1300766"/>
                  <a:ext cx="2170090" cy="3322749"/>
                </a:xfrm>
                <a:custGeom>
                  <a:avLst/>
                  <a:gdLst>
                    <a:gd name="connsiteX0" fmla="*/ 135228 w 2170090"/>
                    <a:gd name="connsiteY0" fmla="*/ 3322749 h 3322749"/>
                    <a:gd name="connsiteX1" fmla="*/ 32197 w 2170090"/>
                    <a:gd name="connsiteY1" fmla="*/ 3193961 h 3322749"/>
                    <a:gd name="connsiteX2" fmla="*/ 0 w 2170090"/>
                    <a:gd name="connsiteY2" fmla="*/ 2987899 h 3322749"/>
                    <a:gd name="connsiteX3" fmla="*/ 32197 w 2170090"/>
                    <a:gd name="connsiteY3" fmla="*/ 2633730 h 3322749"/>
                    <a:gd name="connsiteX4" fmla="*/ 83712 w 2170090"/>
                    <a:gd name="connsiteY4" fmla="*/ 2163651 h 3322749"/>
                    <a:gd name="connsiteX5" fmla="*/ 173865 w 2170090"/>
                    <a:gd name="connsiteY5" fmla="*/ 1738648 h 3322749"/>
                    <a:gd name="connsiteX6" fmla="*/ 283335 w 2170090"/>
                    <a:gd name="connsiteY6" fmla="*/ 1352282 h 3322749"/>
                    <a:gd name="connsiteX7" fmla="*/ 515155 w 2170090"/>
                    <a:gd name="connsiteY7" fmla="*/ 1010992 h 3322749"/>
                    <a:gd name="connsiteX8" fmla="*/ 830687 w 2170090"/>
                    <a:gd name="connsiteY8" fmla="*/ 676141 h 3322749"/>
                    <a:gd name="connsiteX9" fmla="*/ 1191296 w 2170090"/>
                    <a:gd name="connsiteY9" fmla="*/ 386366 h 3322749"/>
                    <a:gd name="connsiteX10" fmla="*/ 1558343 w 2170090"/>
                    <a:gd name="connsiteY10" fmla="*/ 225380 h 3322749"/>
                    <a:gd name="connsiteX11" fmla="*/ 1745087 w 2170090"/>
                    <a:gd name="connsiteY11" fmla="*/ 160986 h 3322749"/>
                    <a:gd name="connsiteX12" fmla="*/ 1809481 w 2170090"/>
                    <a:gd name="connsiteY12" fmla="*/ 51516 h 3322749"/>
                    <a:gd name="connsiteX13" fmla="*/ 1957589 w 2170090"/>
                    <a:gd name="connsiteY13" fmla="*/ 0 h 3322749"/>
                    <a:gd name="connsiteX14" fmla="*/ 2073498 w 2170090"/>
                    <a:gd name="connsiteY14" fmla="*/ 0 h 3322749"/>
                    <a:gd name="connsiteX15" fmla="*/ 2144332 w 2170090"/>
                    <a:gd name="connsiteY15" fmla="*/ 38637 h 3322749"/>
                    <a:gd name="connsiteX16" fmla="*/ 2170090 w 2170090"/>
                    <a:gd name="connsiteY16" fmla="*/ 70834 h 3322749"/>
                    <a:gd name="connsiteX17" fmla="*/ 2034862 w 2170090"/>
                    <a:gd name="connsiteY17" fmla="*/ 115910 h 3322749"/>
                    <a:gd name="connsiteX18" fmla="*/ 1918952 w 2170090"/>
                    <a:gd name="connsiteY18" fmla="*/ 135228 h 3322749"/>
                    <a:gd name="connsiteX19" fmla="*/ 1809481 w 2170090"/>
                    <a:gd name="connsiteY19" fmla="*/ 148107 h 3322749"/>
                    <a:gd name="connsiteX20" fmla="*/ 1674253 w 2170090"/>
                    <a:gd name="connsiteY20" fmla="*/ 238259 h 3322749"/>
                    <a:gd name="connsiteX21" fmla="*/ 1481070 w 2170090"/>
                    <a:gd name="connsiteY21" fmla="*/ 379927 h 3322749"/>
                    <a:gd name="connsiteX22" fmla="*/ 1384479 w 2170090"/>
                    <a:gd name="connsiteY22" fmla="*/ 618186 h 3322749"/>
                    <a:gd name="connsiteX23" fmla="*/ 1332963 w 2170090"/>
                    <a:gd name="connsiteY23" fmla="*/ 927279 h 3322749"/>
                    <a:gd name="connsiteX24" fmla="*/ 1332963 w 2170090"/>
                    <a:gd name="connsiteY24" fmla="*/ 1268569 h 3322749"/>
                    <a:gd name="connsiteX25" fmla="*/ 1416676 w 2170090"/>
                    <a:gd name="connsiteY25" fmla="*/ 1661375 h 3322749"/>
                    <a:gd name="connsiteX26" fmla="*/ 1506828 w 2170090"/>
                    <a:gd name="connsiteY26" fmla="*/ 1873876 h 3322749"/>
                    <a:gd name="connsiteX27" fmla="*/ 1596980 w 2170090"/>
                    <a:gd name="connsiteY27" fmla="*/ 2118575 h 3322749"/>
                    <a:gd name="connsiteX28" fmla="*/ 1661374 w 2170090"/>
                    <a:gd name="connsiteY28" fmla="*/ 2331076 h 3322749"/>
                    <a:gd name="connsiteX29" fmla="*/ 1687132 w 2170090"/>
                    <a:gd name="connsiteY29" fmla="*/ 2492062 h 3322749"/>
                    <a:gd name="connsiteX30" fmla="*/ 1687132 w 2170090"/>
                    <a:gd name="connsiteY30" fmla="*/ 2698124 h 3322749"/>
                    <a:gd name="connsiteX31" fmla="*/ 1513267 w 2170090"/>
                    <a:gd name="connsiteY31" fmla="*/ 2775397 h 3322749"/>
                    <a:gd name="connsiteX32" fmla="*/ 1339403 w 2170090"/>
                    <a:gd name="connsiteY32" fmla="*/ 2897747 h 3322749"/>
                    <a:gd name="connsiteX33" fmla="*/ 1120462 w 2170090"/>
                    <a:gd name="connsiteY33" fmla="*/ 2994338 h 3322749"/>
                    <a:gd name="connsiteX34" fmla="*/ 837127 w 2170090"/>
                    <a:gd name="connsiteY34" fmla="*/ 3090930 h 3322749"/>
                    <a:gd name="connsiteX35" fmla="*/ 463639 w 2170090"/>
                    <a:gd name="connsiteY35" fmla="*/ 3200400 h 3322749"/>
                    <a:gd name="connsiteX36" fmla="*/ 135228 w 2170090"/>
                    <a:gd name="connsiteY36" fmla="*/ 3322749 h 33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70090" h="3322749">
                      <a:moveTo>
                        <a:pt x="135228" y="3322749"/>
                      </a:moveTo>
                      <a:lnTo>
                        <a:pt x="32197" y="3193961"/>
                      </a:lnTo>
                      <a:lnTo>
                        <a:pt x="0" y="2987899"/>
                      </a:lnTo>
                      <a:lnTo>
                        <a:pt x="32197" y="2633730"/>
                      </a:lnTo>
                      <a:lnTo>
                        <a:pt x="83712" y="2163651"/>
                      </a:lnTo>
                      <a:lnTo>
                        <a:pt x="173865" y="1738648"/>
                      </a:lnTo>
                      <a:lnTo>
                        <a:pt x="283335" y="1352282"/>
                      </a:lnTo>
                      <a:lnTo>
                        <a:pt x="515155" y="1010992"/>
                      </a:lnTo>
                      <a:lnTo>
                        <a:pt x="830687" y="676141"/>
                      </a:lnTo>
                      <a:lnTo>
                        <a:pt x="1191296" y="386366"/>
                      </a:lnTo>
                      <a:lnTo>
                        <a:pt x="1558343" y="225380"/>
                      </a:lnTo>
                      <a:lnTo>
                        <a:pt x="1745087" y="160986"/>
                      </a:lnTo>
                      <a:lnTo>
                        <a:pt x="1809481" y="51516"/>
                      </a:lnTo>
                      <a:lnTo>
                        <a:pt x="1957589" y="0"/>
                      </a:lnTo>
                      <a:lnTo>
                        <a:pt x="2073498" y="0"/>
                      </a:lnTo>
                      <a:lnTo>
                        <a:pt x="2144332" y="38637"/>
                      </a:lnTo>
                      <a:lnTo>
                        <a:pt x="2170090" y="70834"/>
                      </a:lnTo>
                      <a:lnTo>
                        <a:pt x="2034862" y="115910"/>
                      </a:lnTo>
                      <a:lnTo>
                        <a:pt x="1918952" y="135228"/>
                      </a:lnTo>
                      <a:lnTo>
                        <a:pt x="1809481" y="148107"/>
                      </a:lnTo>
                      <a:lnTo>
                        <a:pt x="1674253" y="238259"/>
                      </a:lnTo>
                      <a:lnTo>
                        <a:pt x="1481070" y="379927"/>
                      </a:lnTo>
                      <a:lnTo>
                        <a:pt x="1384479" y="618186"/>
                      </a:lnTo>
                      <a:lnTo>
                        <a:pt x="1332963" y="927279"/>
                      </a:lnTo>
                      <a:lnTo>
                        <a:pt x="1332963" y="1268569"/>
                      </a:lnTo>
                      <a:lnTo>
                        <a:pt x="1416676" y="1661375"/>
                      </a:lnTo>
                      <a:lnTo>
                        <a:pt x="1506828" y="1873876"/>
                      </a:lnTo>
                      <a:lnTo>
                        <a:pt x="1596980" y="2118575"/>
                      </a:lnTo>
                      <a:lnTo>
                        <a:pt x="1661374" y="2331076"/>
                      </a:lnTo>
                      <a:lnTo>
                        <a:pt x="1687132" y="2492062"/>
                      </a:lnTo>
                      <a:lnTo>
                        <a:pt x="1687132" y="2698124"/>
                      </a:lnTo>
                      <a:lnTo>
                        <a:pt x="1513267" y="2775397"/>
                      </a:lnTo>
                      <a:lnTo>
                        <a:pt x="1339403" y="2897747"/>
                      </a:lnTo>
                      <a:lnTo>
                        <a:pt x="1120462" y="2994338"/>
                      </a:lnTo>
                      <a:lnTo>
                        <a:pt x="837127" y="3090930"/>
                      </a:lnTo>
                      <a:lnTo>
                        <a:pt x="463639" y="3200400"/>
                      </a:lnTo>
                      <a:lnTo>
                        <a:pt x="135228" y="3322749"/>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1957589" y="1345842"/>
                  <a:ext cx="3451538" cy="2627290"/>
                </a:xfrm>
                <a:custGeom>
                  <a:avLst/>
                  <a:gdLst>
                    <a:gd name="connsiteX0" fmla="*/ 869324 w 3451538"/>
                    <a:gd name="connsiteY0" fmla="*/ 25758 h 2627290"/>
                    <a:gd name="connsiteX1" fmla="*/ 1204174 w 3451538"/>
                    <a:gd name="connsiteY1" fmla="*/ 0 h 2627290"/>
                    <a:gd name="connsiteX2" fmla="*/ 1603419 w 3451538"/>
                    <a:gd name="connsiteY2" fmla="*/ 12879 h 2627290"/>
                    <a:gd name="connsiteX3" fmla="*/ 1970467 w 3451538"/>
                    <a:gd name="connsiteY3" fmla="*/ 109471 h 2627290"/>
                    <a:gd name="connsiteX4" fmla="*/ 2395470 w 3451538"/>
                    <a:gd name="connsiteY4" fmla="*/ 341290 h 2627290"/>
                    <a:gd name="connsiteX5" fmla="*/ 2691684 w 3451538"/>
                    <a:gd name="connsiteY5" fmla="*/ 579550 h 2627290"/>
                    <a:gd name="connsiteX6" fmla="*/ 2987898 w 3451538"/>
                    <a:gd name="connsiteY6" fmla="*/ 998113 h 2627290"/>
                    <a:gd name="connsiteX7" fmla="*/ 3174642 w 3451538"/>
                    <a:gd name="connsiteY7" fmla="*/ 1313645 h 2627290"/>
                    <a:gd name="connsiteX8" fmla="*/ 3309870 w 3451538"/>
                    <a:gd name="connsiteY8" fmla="*/ 1616299 h 2627290"/>
                    <a:gd name="connsiteX9" fmla="*/ 3393583 w 3451538"/>
                    <a:gd name="connsiteY9" fmla="*/ 1835240 h 2627290"/>
                    <a:gd name="connsiteX10" fmla="*/ 3451538 w 3451538"/>
                    <a:gd name="connsiteY10" fmla="*/ 2041302 h 2627290"/>
                    <a:gd name="connsiteX11" fmla="*/ 3245476 w 3451538"/>
                    <a:gd name="connsiteY11" fmla="*/ 1983347 h 2627290"/>
                    <a:gd name="connsiteX12" fmla="*/ 3007217 w 3451538"/>
                    <a:gd name="connsiteY12" fmla="*/ 1918952 h 2627290"/>
                    <a:gd name="connsiteX13" fmla="*/ 2801155 w 3451538"/>
                    <a:gd name="connsiteY13" fmla="*/ 1912513 h 2627290"/>
                    <a:gd name="connsiteX14" fmla="*/ 2492062 w 3451538"/>
                    <a:gd name="connsiteY14" fmla="*/ 1944710 h 2627290"/>
                    <a:gd name="connsiteX15" fmla="*/ 2131453 w 3451538"/>
                    <a:gd name="connsiteY15" fmla="*/ 2047741 h 2627290"/>
                    <a:gd name="connsiteX16" fmla="*/ 1770845 w 3451538"/>
                    <a:gd name="connsiteY16" fmla="*/ 2144333 h 2627290"/>
                    <a:gd name="connsiteX17" fmla="*/ 1429555 w 3451538"/>
                    <a:gd name="connsiteY17" fmla="*/ 2273121 h 2627290"/>
                    <a:gd name="connsiteX18" fmla="*/ 1107583 w 3451538"/>
                    <a:gd name="connsiteY18" fmla="*/ 2356834 h 2627290"/>
                    <a:gd name="connsiteX19" fmla="*/ 759853 w 3451538"/>
                    <a:gd name="connsiteY19" fmla="*/ 2466304 h 2627290"/>
                    <a:gd name="connsiteX20" fmla="*/ 392805 w 3451538"/>
                    <a:gd name="connsiteY20" fmla="*/ 2627290 h 2627290"/>
                    <a:gd name="connsiteX21" fmla="*/ 334850 w 3451538"/>
                    <a:gd name="connsiteY21" fmla="*/ 2298879 h 2627290"/>
                    <a:gd name="connsiteX22" fmla="*/ 231819 w 3451538"/>
                    <a:gd name="connsiteY22" fmla="*/ 1976907 h 2627290"/>
                    <a:gd name="connsiteX23" fmla="*/ 83712 w 3451538"/>
                    <a:gd name="connsiteY23" fmla="*/ 1596981 h 2627290"/>
                    <a:gd name="connsiteX24" fmla="*/ 0 w 3451538"/>
                    <a:gd name="connsiteY24" fmla="*/ 1049628 h 2627290"/>
                    <a:gd name="connsiteX25" fmla="*/ 38636 w 3451538"/>
                    <a:gd name="connsiteY25" fmla="*/ 740535 h 2627290"/>
                    <a:gd name="connsiteX26" fmla="*/ 109470 w 3451538"/>
                    <a:gd name="connsiteY26" fmla="*/ 425003 h 2627290"/>
                    <a:gd name="connsiteX27" fmla="*/ 199622 w 3451538"/>
                    <a:gd name="connsiteY27" fmla="*/ 296214 h 2627290"/>
                    <a:gd name="connsiteX28" fmla="*/ 405684 w 3451538"/>
                    <a:gd name="connsiteY28" fmla="*/ 173865 h 2627290"/>
                    <a:gd name="connsiteX29" fmla="*/ 560231 w 3451538"/>
                    <a:gd name="connsiteY29" fmla="*/ 90152 h 2627290"/>
                    <a:gd name="connsiteX30" fmla="*/ 869324 w 3451538"/>
                    <a:gd name="connsiteY30" fmla="*/ 25758 h 2627290"/>
                    <a:gd name="connsiteX0" fmla="*/ 869324 w 3451538"/>
                    <a:gd name="connsiteY0" fmla="*/ 25758 h 2627290"/>
                    <a:gd name="connsiteX1" fmla="*/ 1204174 w 3451538"/>
                    <a:gd name="connsiteY1" fmla="*/ 0 h 2627290"/>
                    <a:gd name="connsiteX2" fmla="*/ 1603419 w 3451538"/>
                    <a:gd name="connsiteY2" fmla="*/ 12879 h 2627290"/>
                    <a:gd name="connsiteX3" fmla="*/ 1970467 w 3451538"/>
                    <a:gd name="connsiteY3" fmla="*/ 109471 h 2627290"/>
                    <a:gd name="connsiteX4" fmla="*/ 2395470 w 3451538"/>
                    <a:gd name="connsiteY4" fmla="*/ 341290 h 2627290"/>
                    <a:gd name="connsiteX5" fmla="*/ 2691684 w 3451538"/>
                    <a:gd name="connsiteY5" fmla="*/ 579550 h 2627290"/>
                    <a:gd name="connsiteX6" fmla="*/ 2987898 w 3451538"/>
                    <a:gd name="connsiteY6" fmla="*/ 998113 h 2627290"/>
                    <a:gd name="connsiteX7" fmla="*/ 3174642 w 3451538"/>
                    <a:gd name="connsiteY7" fmla="*/ 1313645 h 2627290"/>
                    <a:gd name="connsiteX8" fmla="*/ 3309870 w 3451538"/>
                    <a:gd name="connsiteY8" fmla="*/ 1616299 h 2627290"/>
                    <a:gd name="connsiteX9" fmla="*/ 3393583 w 3451538"/>
                    <a:gd name="connsiteY9" fmla="*/ 1835240 h 2627290"/>
                    <a:gd name="connsiteX10" fmla="*/ 3451538 w 3451538"/>
                    <a:gd name="connsiteY10" fmla="*/ 2041302 h 2627290"/>
                    <a:gd name="connsiteX11" fmla="*/ 3245476 w 3451538"/>
                    <a:gd name="connsiteY11" fmla="*/ 1983347 h 2627290"/>
                    <a:gd name="connsiteX12" fmla="*/ 3007217 w 3451538"/>
                    <a:gd name="connsiteY12" fmla="*/ 1918952 h 2627290"/>
                    <a:gd name="connsiteX13" fmla="*/ 2801155 w 3451538"/>
                    <a:gd name="connsiteY13" fmla="*/ 1912513 h 2627290"/>
                    <a:gd name="connsiteX14" fmla="*/ 2507302 w 3451538"/>
                    <a:gd name="connsiteY14" fmla="*/ 1975190 h 2627290"/>
                    <a:gd name="connsiteX15" fmla="*/ 2131453 w 3451538"/>
                    <a:gd name="connsiteY15" fmla="*/ 2047741 h 2627290"/>
                    <a:gd name="connsiteX16" fmla="*/ 1770845 w 3451538"/>
                    <a:gd name="connsiteY16" fmla="*/ 2144333 h 2627290"/>
                    <a:gd name="connsiteX17" fmla="*/ 1429555 w 3451538"/>
                    <a:gd name="connsiteY17" fmla="*/ 2273121 h 2627290"/>
                    <a:gd name="connsiteX18" fmla="*/ 1107583 w 3451538"/>
                    <a:gd name="connsiteY18" fmla="*/ 2356834 h 2627290"/>
                    <a:gd name="connsiteX19" fmla="*/ 759853 w 3451538"/>
                    <a:gd name="connsiteY19" fmla="*/ 2466304 h 2627290"/>
                    <a:gd name="connsiteX20" fmla="*/ 392805 w 3451538"/>
                    <a:gd name="connsiteY20" fmla="*/ 2627290 h 2627290"/>
                    <a:gd name="connsiteX21" fmla="*/ 334850 w 3451538"/>
                    <a:gd name="connsiteY21" fmla="*/ 2298879 h 2627290"/>
                    <a:gd name="connsiteX22" fmla="*/ 231819 w 3451538"/>
                    <a:gd name="connsiteY22" fmla="*/ 1976907 h 2627290"/>
                    <a:gd name="connsiteX23" fmla="*/ 83712 w 3451538"/>
                    <a:gd name="connsiteY23" fmla="*/ 1596981 h 2627290"/>
                    <a:gd name="connsiteX24" fmla="*/ 0 w 3451538"/>
                    <a:gd name="connsiteY24" fmla="*/ 1049628 h 2627290"/>
                    <a:gd name="connsiteX25" fmla="*/ 38636 w 3451538"/>
                    <a:gd name="connsiteY25" fmla="*/ 740535 h 2627290"/>
                    <a:gd name="connsiteX26" fmla="*/ 109470 w 3451538"/>
                    <a:gd name="connsiteY26" fmla="*/ 425003 h 2627290"/>
                    <a:gd name="connsiteX27" fmla="*/ 199622 w 3451538"/>
                    <a:gd name="connsiteY27" fmla="*/ 296214 h 2627290"/>
                    <a:gd name="connsiteX28" fmla="*/ 405684 w 3451538"/>
                    <a:gd name="connsiteY28" fmla="*/ 173865 h 2627290"/>
                    <a:gd name="connsiteX29" fmla="*/ 560231 w 3451538"/>
                    <a:gd name="connsiteY29" fmla="*/ 90152 h 2627290"/>
                    <a:gd name="connsiteX30" fmla="*/ 869324 w 3451538"/>
                    <a:gd name="connsiteY30" fmla="*/ 25758 h 26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51538" h="2627290">
                      <a:moveTo>
                        <a:pt x="869324" y="25758"/>
                      </a:moveTo>
                      <a:lnTo>
                        <a:pt x="1204174" y="0"/>
                      </a:lnTo>
                      <a:lnTo>
                        <a:pt x="1603419" y="12879"/>
                      </a:lnTo>
                      <a:lnTo>
                        <a:pt x="1970467" y="109471"/>
                      </a:lnTo>
                      <a:lnTo>
                        <a:pt x="2395470" y="341290"/>
                      </a:lnTo>
                      <a:lnTo>
                        <a:pt x="2691684" y="579550"/>
                      </a:lnTo>
                      <a:lnTo>
                        <a:pt x="2987898" y="998113"/>
                      </a:lnTo>
                      <a:lnTo>
                        <a:pt x="3174642" y="1313645"/>
                      </a:lnTo>
                      <a:lnTo>
                        <a:pt x="3309870" y="1616299"/>
                      </a:lnTo>
                      <a:lnTo>
                        <a:pt x="3393583" y="1835240"/>
                      </a:lnTo>
                      <a:lnTo>
                        <a:pt x="3451538" y="2041302"/>
                      </a:lnTo>
                      <a:lnTo>
                        <a:pt x="3245476" y="1983347"/>
                      </a:lnTo>
                      <a:lnTo>
                        <a:pt x="3007217" y="1918952"/>
                      </a:lnTo>
                      <a:lnTo>
                        <a:pt x="2801155" y="1912513"/>
                      </a:lnTo>
                      <a:lnTo>
                        <a:pt x="2507302" y="1975190"/>
                      </a:lnTo>
                      <a:cubicBezTo>
                        <a:pt x="2382019" y="1999374"/>
                        <a:pt x="2254196" y="2019551"/>
                        <a:pt x="2131453" y="2047741"/>
                      </a:cubicBezTo>
                      <a:cubicBezTo>
                        <a:pt x="2008710" y="2075931"/>
                        <a:pt x="1891048" y="2112136"/>
                        <a:pt x="1770845" y="2144333"/>
                      </a:cubicBezTo>
                      <a:lnTo>
                        <a:pt x="1429555" y="2273121"/>
                      </a:lnTo>
                      <a:lnTo>
                        <a:pt x="1107583" y="2356834"/>
                      </a:lnTo>
                      <a:lnTo>
                        <a:pt x="759853" y="2466304"/>
                      </a:lnTo>
                      <a:lnTo>
                        <a:pt x="392805" y="2627290"/>
                      </a:lnTo>
                      <a:lnTo>
                        <a:pt x="334850" y="2298879"/>
                      </a:lnTo>
                      <a:lnTo>
                        <a:pt x="231819" y="1976907"/>
                      </a:lnTo>
                      <a:lnTo>
                        <a:pt x="83712" y="1596981"/>
                      </a:lnTo>
                      <a:lnTo>
                        <a:pt x="0" y="1049628"/>
                      </a:lnTo>
                      <a:lnTo>
                        <a:pt x="38636" y="740535"/>
                      </a:lnTo>
                      <a:lnTo>
                        <a:pt x="109470" y="425003"/>
                      </a:lnTo>
                      <a:lnTo>
                        <a:pt x="199622" y="296214"/>
                      </a:lnTo>
                      <a:lnTo>
                        <a:pt x="405684" y="173865"/>
                      </a:lnTo>
                      <a:lnTo>
                        <a:pt x="560231" y="90152"/>
                      </a:lnTo>
                      <a:lnTo>
                        <a:pt x="869324" y="25758"/>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1964027" y="3264794"/>
                  <a:ext cx="4739426" cy="1777285"/>
                </a:xfrm>
                <a:custGeom>
                  <a:avLst/>
                  <a:gdLst>
                    <a:gd name="connsiteX0" fmla="*/ 0 w 4848896"/>
                    <a:gd name="connsiteY0" fmla="*/ 953037 h 1777285"/>
                    <a:gd name="connsiteX1" fmla="*/ 128789 w 4848896"/>
                    <a:gd name="connsiteY1" fmla="*/ 1010992 h 1777285"/>
                    <a:gd name="connsiteX2" fmla="*/ 315533 w 4848896"/>
                    <a:gd name="connsiteY2" fmla="*/ 1159099 h 1777285"/>
                    <a:gd name="connsiteX3" fmla="*/ 579549 w 4848896"/>
                    <a:gd name="connsiteY3" fmla="*/ 1320085 h 1777285"/>
                    <a:gd name="connsiteX4" fmla="*/ 895082 w 4848896"/>
                    <a:gd name="connsiteY4" fmla="*/ 1519707 h 1777285"/>
                    <a:gd name="connsiteX5" fmla="*/ 1139780 w 4848896"/>
                    <a:gd name="connsiteY5" fmla="*/ 1674254 h 1777285"/>
                    <a:gd name="connsiteX6" fmla="*/ 1493949 w 4848896"/>
                    <a:gd name="connsiteY6" fmla="*/ 1777285 h 1777285"/>
                    <a:gd name="connsiteX7" fmla="*/ 1783724 w 4848896"/>
                    <a:gd name="connsiteY7" fmla="*/ 1770845 h 1777285"/>
                    <a:gd name="connsiteX8" fmla="*/ 2060620 w 4848896"/>
                    <a:gd name="connsiteY8" fmla="*/ 1648496 h 1777285"/>
                    <a:gd name="connsiteX9" fmla="*/ 2292440 w 4848896"/>
                    <a:gd name="connsiteY9" fmla="*/ 1506829 h 1777285"/>
                    <a:gd name="connsiteX10" fmla="*/ 2575775 w 4848896"/>
                    <a:gd name="connsiteY10" fmla="*/ 1300767 h 1777285"/>
                    <a:gd name="connsiteX11" fmla="*/ 2897747 w 4848896"/>
                    <a:gd name="connsiteY11" fmla="*/ 1068947 h 1777285"/>
                    <a:gd name="connsiteX12" fmla="*/ 3136006 w 4848896"/>
                    <a:gd name="connsiteY12" fmla="*/ 927279 h 1777285"/>
                    <a:gd name="connsiteX13" fmla="*/ 3400023 w 4848896"/>
                    <a:gd name="connsiteY13" fmla="*/ 792051 h 1777285"/>
                    <a:gd name="connsiteX14" fmla="*/ 3657600 w 4848896"/>
                    <a:gd name="connsiteY14" fmla="*/ 714778 h 1777285"/>
                    <a:gd name="connsiteX15" fmla="*/ 3960254 w 4848896"/>
                    <a:gd name="connsiteY15" fmla="*/ 676141 h 1777285"/>
                    <a:gd name="connsiteX16" fmla="*/ 4224271 w 4848896"/>
                    <a:gd name="connsiteY16" fmla="*/ 689020 h 1777285"/>
                    <a:gd name="connsiteX17" fmla="*/ 4494727 w 4848896"/>
                    <a:gd name="connsiteY17" fmla="*/ 772733 h 1777285"/>
                    <a:gd name="connsiteX18" fmla="*/ 4681471 w 4848896"/>
                    <a:gd name="connsiteY18" fmla="*/ 882203 h 1777285"/>
                    <a:gd name="connsiteX19" fmla="*/ 4848896 w 4848896"/>
                    <a:gd name="connsiteY19" fmla="*/ 1081826 h 1777285"/>
                    <a:gd name="connsiteX20" fmla="*/ 4720107 w 4848896"/>
                    <a:gd name="connsiteY20" fmla="*/ 850006 h 1777285"/>
                    <a:gd name="connsiteX21" fmla="*/ 4507606 w 4848896"/>
                    <a:gd name="connsiteY21" fmla="*/ 734096 h 1777285"/>
                    <a:gd name="connsiteX22" fmla="*/ 4243589 w 4848896"/>
                    <a:gd name="connsiteY22" fmla="*/ 592429 h 1777285"/>
                    <a:gd name="connsiteX23" fmla="*/ 3870102 w 4848896"/>
                    <a:gd name="connsiteY23" fmla="*/ 392806 h 1777285"/>
                    <a:gd name="connsiteX24" fmla="*/ 3457978 w 4848896"/>
                    <a:gd name="connsiteY24" fmla="*/ 148107 h 1777285"/>
                    <a:gd name="connsiteX25" fmla="*/ 3329189 w 4848896"/>
                    <a:gd name="connsiteY25" fmla="*/ 77274 h 1777285"/>
                    <a:gd name="connsiteX26" fmla="*/ 3090930 w 4848896"/>
                    <a:gd name="connsiteY26" fmla="*/ 25758 h 1777285"/>
                    <a:gd name="connsiteX27" fmla="*/ 2859110 w 4848896"/>
                    <a:gd name="connsiteY27" fmla="*/ 0 h 1777285"/>
                    <a:gd name="connsiteX28" fmla="*/ 2517820 w 4848896"/>
                    <a:gd name="connsiteY28" fmla="*/ 51516 h 1777285"/>
                    <a:gd name="connsiteX29" fmla="*/ 2170090 w 4848896"/>
                    <a:gd name="connsiteY29" fmla="*/ 122350 h 1777285"/>
                    <a:gd name="connsiteX30" fmla="*/ 1725769 w 4848896"/>
                    <a:gd name="connsiteY30" fmla="*/ 244699 h 1777285"/>
                    <a:gd name="connsiteX31" fmla="*/ 1159099 w 4848896"/>
                    <a:gd name="connsiteY31" fmla="*/ 425003 h 1777285"/>
                    <a:gd name="connsiteX32" fmla="*/ 798490 w 4848896"/>
                    <a:gd name="connsiteY32" fmla="*/ 547352 h 1777285"/>
                    <a:gd name="connsiteX33" fmla="*/ 379927 w 4848896"/>
                    <a:gd name="connsiteY33" fmla="*/ 708338 h 1777285"/>
                    <a:gd name="connsiteX34" fmla="*/ 212502 w 4848896"/>
                    <a:gd name="connsiteY34" fmla="*/ 792051 h 1777285"/>
                    <a:gd name="connsiteX35" fmla="*/ 0 w 4848896"/>
                    <a:gd name="connsiteY35" fmla="*/ 953037 h 1777285"/>
                    <a:gd name="connsiteX0" fmla="*/ 0 w 4848896"/>
                    <a:gd name="connsiteY0" fmla="*/ 953037 h 1777285"/>
                    <a:gd name="connsiteX1" fmla="*/ 128789 w 4848896"/>
                    <a:gd name="connsiteY1" fmla="*/ 1010992 h 1777285"/>
                    <a:gd name="connsiteX2" fmla="*/ 315533 w 4848896"/>
                    <a:gd name="connsiteY2" fmla="*/ 1159099 h 1777285"/>
                    <a:gd name="connsiteX3" fmla="*/ 579549 w 4848896"/>
                    <a:gd name="connsiteY3" fmla="*/ 1320085 h 1777285"/>
                    <a:gd name="connsiteX4" fmla="*/ 895082 w 4848896"/>
                    <a:gd name="connsiteY4" fmla="*/ 1519707 h 1777285"/>
                    <a:gd name="connsiteX5" fmla="*/ 1139780 w 4848896"/>
                    <a:gd name="connsiteY5" fmla="*/ 1674254 h 1777285"/>
                    <a:gd name="connsiteX6" fmla="*/ 1493949 w 4848896"/>
                    <a:gd name="connsiteY6" fmla="*/ 1777285 h 1777285"/>
                    <a:gd name="connsiteX7" fmla="*/ 1783724 w 4848896"/>
                    <a:gd name="connsiteY7" fmla="*/ 1770845 h 1777285"/>
                    <a:gd name="connsiteX8" fmla="*/ 2060620 w 4848896"/>
                    <a:gd name="connsiteY8" fmla="*/ 1648496 h 1777285"/>
                    <a:gd name="connsiteX9" fmla="*/ 2292440 w 4848896"/>
                    <a:gd name="connsiteY9" fmla="*/ 1506829 h 1777285"/>
                    <a:gd name="connsiteX10" fmla="*/ 2575775 w 4848896"/>
                    <a:gd name="connsiteY10" fmla="*/ 1300767 h 1777285"/>
                    <a:gd name="connsiteX11" fmla="*/ 2897747 w 4848896"/>
                    <a:gd name="connsiteY11" fmla="*/ 1068947 h 1777285"/>
                    <a:gd name="connsiteX12" fmla="*/ 3136006 w 4848896"/>
                    <a:gd name="connsiteY12" fmla="*/ 927279 h 1777285"/>
                    <a:gd name="connsiteX13" fmla="*/ 3400023 w 4848896"/>
                    <a:gd name="connsiteY13" fmla="*/ 792051 h 1777285"/>
                    <a:gd name="connsiteX14" fmla="*/ 3657600 w 4848896"/>
                    <a:gd name="connsiteY14" fmla="*/ 714778 h 1777285"/>
                    <a:gd name="connsiteX15" fmla="*/ 3960254 w 4848896"/>
                    <a:gd name="connsiteY15" fmla="*/ 676141 h 1777285"/>
                    <a:gd name="connsiteX16" fmla="*/ 4224271 w 4848896"/>
                    <a:gd name="connsiteY16" fmla="*/ 689020 h 1777285"/>
                    <a:gd name="connsiteX17" fmla="*/ 4494727 w 4848896"/>
                    <a:gd name="connsiteY17" fmla="*/ 772733 h 1777285"/>
                    <a:gd name="connsiteX18" fmla="*/ 4662152 w 4848896"/>
                    <a:gd name="connsiteY18" fmla="*/ 901521 h 1777285"/>
                    <a:gd name="connsiteX19" fmla="*/ 4848896 w 4848896"/>
                    <a:gd name="connsiteY19" fmla="*/ 1081826 h 1777285"/>
                    <a:gd name="connsiteX20" fmla="*/ 4720107 w 4848896"/>
                    <a:gd name="connsiteY20" fmla="*/ 850006 h 1777285"/>
                    <a:gd name="connsiteX21" fmla="*/ 4507606 w 4848896"/>
                    <a:gd name="connsiteY21" fmla="*/ 734096 h 1777285"/>
                    <a:gd name="connsiteX22" fmla="*/ 4243589 w 4848896"/>
                    <a:gd name="connsiteY22" fmla="*/ 592429 h 1777285"/>
                    <a:gd name="connsiteX23" fmla="*/ 3870102 w 4848896"/>
                    <a:gd name="connsiteY23" fmla="*/ 392806 h 1777285"/>
                    <a:gd name="connsiteX24" fmla="*/ 3457978 w 4848896"/>
                    <a:gd name="connsiteY24" fmla="*/ 148107 h 1777285"/>
                    <a:gd name="connsiteX25" fmla="*/ 3329189 w 4848896"/>
                    <a:gd name="connsiteY25" fmla="*/ 77274 h 1777285"/>
                    <a:gd name="connsiteX26" fmla="*/ 3090930 w 4848896"/>
                    <a:gd name="connsiteY26" fmla="*/ 25758 h 1777285"/>
                    <a:gd name="connsiteX27" fmla="*/ 2859110 w 4848896"/>
                    <a:gd name="connsiteY27" fmla="*/ 0 h 1777285"/>
                    <a:gd name="connsiteX28" fmla="*/ 2517820 w 4848896"/>
                    <a:gd name="connsiteY28" fmla="*/ 51516 h 1777285"/>
                    <a:gd name="connsiteX29" fmla="*/ 2170090 w 4848896"/>
                    <a:gd name="connsiteY29" fmla="*/ 122350 h 1777285"/>
                    <a:gd name="connsiteX30" fmla="*/ 1725769 w 4848896"/>
                    <a:gd name="connsiteY30" fmla="*/ 244699 h 1777285"/>
                    <a:gd name="connsiteX31" fmla="*/ 1159099 w 4848896"/>
                    <a:gd name="connsiteY31" fmla="*/ 425003 h 1777285"/>
                    <a:gd name="connsiteX32" fmla="*/ 798490 w 4848896"/>
                    <a:gd name="connsiteY32" fmla="*/ 547352 h 1777285"/>
                    <a:gd name="connsiteX33" fmla="*/ 379927 w 4848896"/>
                    <a:gd name="connsiteY33" fmla="*/ 708338 h 1777285"/>
                    <a:gd name="connsiteX34" fmla="*/ 212502 w 4848896"/>
                    <a:gd name="connsiteY34" fmla="*/ 792051 h 1777285"/>
                    <a:gd name="connsiteX35" fmla="*/ 0 w 4848896"/>
                    <a:gd name="connsiteY35" fmla="*/ 953037 h 1777285"/>
                    <a:gd name="connsiteX0" fmla="*/ 0 w 4790941"/>
                    <a:gd name="connsiteY0" fmla="*/ 953037 h 1777285"/>
                    <a:gd name="connsiteX1" fmla="*/ 128789 w 4790941"/>
                    <a:gd name="connsiteY1" fmla="*/ 1010992 h 1777285"/>
                    <a:gd name="connsiteX2" fmla="*/ 315533 w 4790941"/>
                    <a:gd name="connsiteY2" fmla="*/ 1159099 h 1777285"/>
                    <a:gd name="connsiteX3" fmla="*/ 579549 w 4790941"/>
                    <a:gd name="connsiteY3" fmla="*/ 1320085 h 1777285"/>
                    <a:gd name="connsiteX4" fmla="*/ 895082 w 4790941"/>
                    <a:gd name="connsiteY4" fmla="*/ 1519707 h 1777285"/>
                    <a:gd name="connsiteX5" fmla="*/ 1139780 w 4790941"/>
                    <a:gd name="connsiteY5" fmla="*/ 1674254 h 1777285"/>
                    <a:gd name="connsiteX6" fmla="*/ 1493949 w 4790941"/>
                    <a:gd name="connsiteY6" fmla="*/ 1777285 h 1777285"/>
                    <a:gd name="connsiteX7" fmla="*/ 1783724 w 4790941"/>
                    <a:gd name="connsiteY7" fmla="*/ 1770845 h 1777285"/>
                    <a:gd name="connsiteX8" fmla="*/ 2060620 w 4790941"/>
                    <a:gd name="connsiteY8" fmla="*/ 1648496 h 1777285"/>
                    <a:gd name="connsiteX9" fmla="*/ 2292440 w 4790941"/>
                    <a:gd name="connsiteY9" fmla="*/ 1506829 h 1777285"/>
                    <a:gd name="connsiteX10" fmla="*/ 2575775 w 4790941"/>
                    <a:gd name="connsiteY10" fmla="*/ 1300767 h 1777285"/>
                    <a:gd name="connsiteX11" fmla="*/ 2897747 w 4790941"/>
                    <a:gd name="connsiteY11" fmla="*/ 1068947 h 1777285"/>
                    <a:gd name="connsiteX12" fmla="*/ 3136006 w 4790941"/>
                    <a:gd name="connsiteY12" fmla="*/ 927279 h 1777285"/>
                    <a:gd name="connsiteX13" fmla="*/ 3400023 w 4790941"/>
                    <a:gd name="connsiteY13" fmla="*/ 792051 h 1777285"/>
                    <a:gd name="connsiteX14" fmla="*/ 3657600 w 4790941"/>
                    <a:gd name="connsiteY14" fmla="*/ 714778 h 1777285"/>
                    <a:gd name="connsiteX15" fmla="*/ 3960254 w 4790941"/>
                    <a:gd name="connsiteY15" fmla="*/ 676141 h 1777285"/>
                    <a:gd name="connsiteX16" fmla="*/ 4224271 w 4790941"/>
                    <a:gd name="connsiteY16" fmla="*/ 689020 h 1777285"/>
                    <a:gd name="connsiteX17" fmla="*/ 4494727 w 4790941"/>
                    <a:gd name="connsiteY17" fmla="*/ 772733 h 1777285"/>
                    <a:gd name="connsiteX18" fmla="*/ 4662152 w 4790941"/>
                    <a:gd name="connsiteY18" fmla="*/ 901521 h 1777285"/>
                    <a:gd name="connsiteX19" fmla="*/ 4790941 w 4790941"/>
                    <a:gd name="connsiteY19" fmla="*/ 1120463 h 1777285"/>
                    <a:gd name="connsiteX20" fmla="*/ 4720107 w 4790941"/>
                    <a:gd name="connsiteY20" fmla="*/ 850006 h 1777285"/>
                    <a:gd name="connsiteX21" fmla="*/ 4507606 w 4790941"/>
                    <a:gd name="connsiteY21" fmla="*/ 734096 h 1777285"/>
                    <a:gd name="connsiteX22" fmla="*/ 4243589 w 4790941"/>
                    <a:gd name="connsiteY22" fmla="*/ 592429 h 1777285"/>
                    <a:gd name="connsiteX23" fmla="*/ 3870102 w 4790941"/>
                    <a:gd name="connsiteY23" fmla="*/ 392806 h 1777285"/>
                    <a:gd name="connsiteX24" fmla="*/ 3457978 w 4790941"/>
                    <a:gd name="connsiteY24" fmla="*/ 148107 h 1777285"/>
                    <a:gd name="connsiteX25" fmla="*/ 3329189 w 4790941"/>
                    <a:gd name="connsiteY25" fmla="*/ 77274 h 1777285"/>
                    <a:gd name="connsiteX26" fmla="*/ 3090930 w 4790941"/>
                    <a:gd name="connsiteY26" fmla="*/ 25758 h 1777285"/>
                    <a:gd name="connsiteX27" fmla="*/ 2859110 w 4790941"/>
                    <a:gd name="connsiteY27" fmla="*/ 0 h 1777285"/>
                    <a:gd name="connsiteX28" fmla="*/ 2517820 w 4790941"/>
                    <a:gd name="connsiteY28" fmla="*/ 51516 h 1777285"/>
                    <a:gd name="connsiteX29" fmla="*/ 2170090 w 4790941"/>
                    <a:gd name="connsiteY29" fmla="*/ 122350 h 1777285"/>
                    <a:gd name="connsiteX30" fmla="*/ 1725769 w 4790941"/>
                    <a:gd name="connsiteY30" fmla="*/ 244699 h 1777285"/>
                    <a:gd name="connsiteX31" fmla="*/ 1159099 w 4790941"/>
                    <a:gd name="connsiteY31" fmla="*/ 425003 h 1777285"/>
                    <a:gd name="connsiteX32" fmla="*/ 798490 w 4790941"/>
                    <a:gd name="connsiteY32" fmla="*/ 547352 h 1777285"/>
                    <a:gd name="connsiteX33" fmla="*/ 379927 w 4790941"/>
                    <a:gd name="connsiteY33" fmla="*/ 708338 h 1777285"/>
                    <a:gd name="connsiteX34" fmla="*/ 212502 w 4790941"/>
                    <a:gd name="connsiteY34" fmla="*/ 792051 h 1777285"/>
                    <a:gd name="connsiteX35" fmla="*/ 0 w 4790941"/>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62152 w 4739426"/>
                    <a:gd name="connsiteY18" fmla="*/ 901521 h 1777285"/>
                    <a:gd name="connsiteX19" fmla="*/ 4739426 w 4739426"/>
                    <a:gd name="connsiteY19" fmla="*/ 1171978 h 1777285"/>
                    <a:gd name="connsiteX20" fmla="*/ 4720107 w 4739426"/>
                    <a:gd name="connsiteY20" fmla="*/ 850006 h 1777285"/>
                    <a:gd name="connsiteX21" fmla="*/ 4507606 w 4739426"/>
                    <a:gd name="connsiteY21" fmla="*/ 734096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720107 w 4739426"/>
                    <a:gd name="connsiteY20" fmla="*/ 850006 h 1777285"/>
                    <a:gd name="connsiteX21" fmla="*/ 4507606 w 4739426"/>
                    <a:gd name="connsiteY21" fmla="*/ 734096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668591 w 4739426"/>
                    <a:gd name="connsiteY20" fmla="*/ 888642 h 1777285"/>
                    <a:gd name="connsiteX21" fmla="*/ 4507606 w 4739426"/>
                    <a:gd name="connsiteY21" fmla="*/ 734096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668591 w 4739426"/>
                    <a:gd name="connsiteY20" fmla="*/ 888642 h 1777285"/>
                    <a:gd name="connsiteX21" fmla="*/ 4481848 w 4739426"/>
                    <a:gd name="connsiteY21" fmla="*/ 746975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 name="connsiteX0" fmla="*/ 0 w 4739426"/>
                    <a:gd name="connsiteY0" fmla="*/ 953037 h 1777285"/>
                    <a:gd name="connsiteX1" fmla="*/ 128789 w 4739426"/>
                    <a:gd name="connsiteY1" fmla="*/ 1010992 h 1777285"/>
                    <a:gd name="connsiteX2" fmla="*/ 315533 w 4739426"/>
                    <a:gd name="connsiteY2" fmla="*/ 1159099 h 1777285"/>
                    <a:gd name="connsiteX3" fmla="*/ 579549 w 4739426"/>
                    <a:gd name="connsiteY3" fmla="*/ 1320085 h 1777285"/>
                    <a:gd name="connsiteX4" fmla="*/ 895082 w 4739426"/>
                    <a:gd name="connsiteY4" fmla="*/ 1519707 h 1777285"/>
                    <a:gd name="connsiteX5" fmla="*/ 1139780 w 4739426"/>
                    <a:gd name="connsiteY5" fmla="*/ 1674254 h 1777285"/>
                    <a:gd name="connsiteX6" fmla="*/ 1493949 w 4739426"/>
                    <a:gd name="connsiteY6" fmla="*/ 1777285 h 1777285"/>
                    <a:gd name="connsiteX7" fmla="*/ 1783724 w 4739426"/>
                    <a:gd name="connsiteY7" fmla="*/ 1770845 h 1777285"/>
                    <a:gd name="connsiteX8" fmla="*/ 2060620 w 4739426"/>
                    <a:gd name="connsiteY8" fmla="*/ 1648496 h 1777285"/>
                    <a:gd name="connsiteX9" fmla="*/ 2292440 w 4739426"/>
                    <a:gd name="connsiteY9" fmla="*/ 1506829 h 1777285"/>
                    <a:gd name="connsiteX10" fmla="*/ 2575775 w 4739426"/>
                    <a:gd name="connsiteY10" fmla="*/ 1300767 h 1777285"/>
                    <a:gd name="connsiteX11" fmla="*/ 2897747 w 4739426"/>
                    <a:gd name="connsiteY11" fmla="*/ 1068947 h 1777285"/>
                    <a:gd name="connsiteX12" fmla="*/ 3136006 w 4739426"/>
                    <a:gd name="connsiteY12" fmla="*/ 927279 h 1777285"/>
                    <a:gd name="connsiteX13" fmla="*/ 3400023 w 4739426"/>
                    <a:gd name="connsiteY13" fmla="*/ 792051 h 1777285"/>
                    <a:gd name="connsiteX14" fmla="*/ 3657600 w 4739426"/>
                    <a:gd name="connsiteY14" fmla="*/ 714778 h 1777285"/>
                    <a:gd name="connsiteX15" fmla="*/ 3960254 w 4739426"/>
                    <a:gd name="connsiteY15" fmla="*/ 676141 h 1777285"/>
                    <a:gd name="connsiteX16" fmla="*/ 4224271 w 4739426"/>
                    <a:gd name="connsiteY16" fmla="*/ 689020 h 1777285"/>
                    <a:gd name="connsiteX17" fmla="*/ 4494727 w 4739426"/>
                    <a:gd name="connsiteY17" fmla="*/ 772733 h 1777285"/>
                    <a:gd name="connsiteX18" fmla="*/ 4649273 w 4739426"/>
                    <a:gd name="connsiteY18" fmla="*/ 920839 h 1777285"/>
                    <a:gd name="connsiteX19" fmla="*/ 4739426 w 4739426"/>
                    <a:gd name="connsiteY19" fmla="*/ 1171978 h 1777285"/>
                    <a:gd name="connsiteX20" fmla="*/ 4649273 w 4739426"/>
                    <a:gd name="connsiteY20" fmla="*/ 901521 h 1777285"/>
                    <a:gd name="connsiteX21" fmla="*/ 4481848 w 4739426"/>
                    <a:gd name="connsiteY21" fmla="*/ 746975 h 1777285"/>
                    <a:gd name="connsiteX22" fmla="*/ 4243589 w 4739426"/>
                    <a:gd name="connsiteY22" fmla="*/ 592429 h 1777285"/>
                    <a:gd name="connsiteX23" fmla="*/ 3870102 w 4739426"/>
                    <a:gd name="connsiteY23" fmla="*/ 392806 h 1777285"/>
                    <a:gd name="connsiteX24" fmla="*/ 3457978 w 4739426"/>
                    <a:gd name="connsiteY24" fmla="*/ 148107 h 1777285"/>
                    <a:gd name="connsiteX25" fmla="*/ 3329189 w 4739426"/>
                    <a:gd name="connsiteY25" fmla="*/ 77274 h 1777285"/>
                    <a:gd name="connsiteX26" fmla="*/ 3090930 w 4739426"/>
                    <a:gd name="connsiteY26" fmla="*/ 25758 h 1777285"/>
                    <a:gd name="connsiteX27" fmla="*/ 2859110 w 4739426"/>
                    <a:gd name="connsiteY27" fmla="*/ 0 h 1777285"/>
                    <a:gd name="connsiteX28" fmla="*/ 2517820 w 4739426"/>
                    <a:gd name="connsiteY28" fmla="*/ 51516 h 1777285"/>
                    <a:gd name="connsiteX29" fmla="*/ 2170090 w 4739426"/>
                    <a:gd name="connsiteY29" fmla="*/ 122350 h 1777285"/>
                    <a:gd name="connsiteX30" fmla="*/ 1725769 w 4739426"/>
                    <a:gd name="connsiteY30" fmla="*/ 244699 h 1777285"/>
                    <a:gd name="connsiteX31" fmla="*/ 1159099 w 4739426"/>
                    <a:gd name="connsiteY31" fmla="*/ 425003 h 1777285"/>
                    <a:gd name="connsiteX32" fmla="*/ 798490 w 4739426"/>
                    <a:gd name="connsiteY32" fmla="*/ 547352 h 1777285"/>
                    <a:gd name="connsiteX33" fmla="*/ 379927 w 4739426"/>
                    <a:gd name="connsiteY33" fmla="*/ 708338 h 1777285"/>
                    <a:gd name="connsiteX34" fmla="*/ 212502 w 4739426"/>
                    <a:gd name="connsiteY34" fmla="*/ 792051 h 1777285"/>
                    <a:gd name="connsiteX35" fmla="*/ 0 w 4739426"/>
                    <a:gd name="connsiteY35" fmla="*/ 953037 h 17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39426" h="1777285">
                      <a:moveTo>
                        <a:pt x="0" y="953037"/>
                      </a:moveTo>
                      <a:lnTo>
                        <a:pt x="128789" y="1010992"/>
                      </a:lnTo>
                      <a:lnTo>
                        <a:pt x="315533" y="1159099"/>
                      </a:lnTo>
                      <a:lnTo>
                        <a:pt x="579549" y="1320085"/>
                      </a:lnTo>
                      <a:lnTo>
                        <a:pt x="895082" y="1519707"/>
                      </a:lnTo>
                      <a:lnTo>
                        <a:pt x="1139780" y="1674254"/>
                      </a:lnTo>
                      <a:lnTo>
                        <a:pt x="1493949" y="1777285"/>
                      </a:lnTo>
                      <a:lnTo>
                        <a:pt x="1783724" y="1770845"/>
                      </a:lnTo>
                      <a:lnTo>
                        <a:pt x="2060620" y="1648496"/>
                      </a:lnTo>
                      <a:lnTo>
                        <a:pt x="2292440" y="1506829"/>
                      </a:lnTo>
                      <a:lnTo>
                        <a:pt x="2575775" y="1300767"/>
                      </a:lnTo>
                      <a:lnTo>
                        <a:pt x="2897747" y="1068947"/>
                      </a:lnTo>
                      <a:lnTo>
                        <a:pt x="3136006" y="927279"/>
                      </a:lnTo>
                      <a:lnTo>
                        <a:pt x="3400023" y="792051"/>
                      </a:lnTo>
                      <a:lnTo>
                        <a:pt x="3657600" y="714778"/>
                      </a:lnTo>
                      <a:lnTo>
                        <a:pt x="3960254" y="676141"/>
                      </a:lnTo>
                      <a:lnTo>
                        <a:pt x="4224271" y="689020"/>
                      </a:lnTo>
                      <a:lnTo>
                        <a:pt x="4494727" y="772733"/>
                      </a:lnTo>
                      <a:lnTo>
                        <a:pt x="4649273" y="920839"/>
                      </a:lnTo>
                      <a:lnTo>
                        <a:pt x="4739426" y="1171978"/>
                      </a:lnTo>
                      <a:lnTo>
                        <a:pt x="4649273" y="901521"/>
                      </a:lnTo>
                      <a:cubicBezTo>
                        <a:pt x="4595611" y="850006"/>
                        <a:pt x="4549462" y="798490"/>
                        <a:pt x="4481848" y="746975"/>
                      </a:cubicBezTo>
                      <a:cubicBezTo>
                        <a:pt x="4414234" y="695460"/>
                        <a:pt x="4345547" y="651457"/>
                        <a:pt x="4243589" y="592429"/>
                      </a:cubicBezTo>
                      <a:cubicBezTo>
                        <a:pt x="4141631" y="533401"/>
                        <a:pt x="3994598" y="459347"/>
                        <a:pt x="3870102" y="392806"/>
                      </a:cubicBezTo>
                      <a:lnTo>
                        <a:pt x="3457978" y="148107"/>
                      </a:lnTo>
                      <a:lnTo>
                        <a:pt x="3329189" y="77274"/>
                      </a:lnTo>
                      <a:lnTo>
                        <a:pt x="3090930" y="25758"/>
                      </a:lnTo>
                      <a:lnTo>
                        <a:pt x="2859110" y="0"/>
                      </a:lnTo>
                      <a:lnTo>
                        <a:pt x="2517820" y="51516"/>
                      </a:lnTo>
                      <a:lnTo>
                        <a:pt x="2170090" y="122350"/>
                      </a:lnTo>
                      <a:lnTo>
                        <a:pt x="1725769" y="244699"/>
                      </a:lnTo>
                      <a:lnTo>
                        <a:pt x="1159099" y="425003"/>
                      </a:lnTo>
                      <a:lnTo>
                        <a:pt x="798490" y="547352"/>
                      </a:lnTo>
                      <a:lnTo>
                        <a:pt x="379927" y="708338"/>
                      </a:lnTo>
                      <a:lnTo>
                        <a:pt x="212502" y="792051"/>
                      </a:lnTo>
                      <a:lnTo>
                        <a:pt x="0" y="95303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525037" y="4011447"/>
                  <a:ext cx="1184856" cy="663584"/>
                </a:xfrm>
                <a:custGeom>
                  <a:avLst/>
                  <a:gdLst>
                    <a:gd name="connsiteX0" fmla="*/ 0 w 1184856"/>
                    <a:gd name="connsiteY0" fmla="*/ 122349 h 663262"/>
                    <a:gd name="connsiteX1" fmla="*/ 289774 w 1184856"/>
                    <a:gd name="connsiteY1" fmla="*/ 38637 h 663262"/>
                    <a:gd name="connsiteX2" fmla="*/ 566670 w 1184856"/>
                    <a:gd name="connsiteY2" fmla="*/ 0 h 663262"/>
                    <a:gd name="connsiteX3" fmla="*/ 779171 w 1184856"/>
                    <a:gd name="connsiteY3" fmla="*/ 57955 h 663262"/>
                    <a:gd name="connsiteX4" fmla="*/ 972355 w 1184856"/>
                    <a:gd name="connsiteY4" fmla="*/ 141668 h 663262"/>
                    <a:gd name="connsiteX5" fmla="*/ 1114022 w 1184856"/>
                    <a:gd name="connsiteY5" fmla="*/ 302654 h 663262"/>
                    <a:gd name="connsiteX6" fmla="*/ 1171977 w 1184856"/>
                    <a:gd name="connsiteY6" fmla="*/ 450761 h 663262"/>
                    <a:gd name="connsiteX7" fmla="*/ 1184856 w 1184856"/>
                    <a:gd name="connsiteY7" fmla="*/ 605307 h 663262"/>
                    <a:gd name="connsiteX8" fmla="*/ 1030309 w 1184856"/>
                    <a:gd name="connsiteY8" fmla="*/ 663262 h 663262"/>
                    <a:gd name="connsiteX9" fmla="*/ 888642 w 1184856"/>
                    <a:gd name="connsiteY9" fmla="*/ 637504 h 663262"/>
                    <a:gd name="connsiteX10" fmla="*/ 701898 w 1184856"/>
                    <a:gd name="connsiteY10" fmla="*/ 579549 h 663262"/>
                    <a:gd name="connsiteX11" fmla="*/ 463639 w 1184856"/>
                    <a:gd name="connsiteY11" fmla="*/ 450761 h 663262"/>
                    <a:gd name="connsiteX12" fmla="*/ 270456 w 1184856"/>
                    <a:gd name="connsiteY12" fmla="*/ 328411 h 663262"/>
                    <a:gd name="connsiteX13" fmla="*/ 103031 w 1184856"/>
                    <a:gd name="connsiteY13" fmla="*/ 199623 h 663262"/>
                    <a:gd name="connsiteX14" fmla="*/ 0 w 1184856"/>
                    <a:gd name="connsiteY14" fmla="*/ 122349 h 663262"/>
                    <a:gd name="connsiteX0" fmla="*/ 0 w 1184856"/>
                    <a:gd name="connsiteY0" fmla="*/ 122671 h 663584"/>
                    <a:gd name="connsiteX1" fmla="*/ 289774 w 1184856"/>
                    <a:gd name="connsiteY1" fmla="*/ 38959 h 663584"/>
                    <a:gd name="connsiteX2" fmla="*/ 566670 w 1184856"/>
                    <a:gd name="connsiteY2" fmla="*/ 322 h 663584"/>
                    <a:gd name="connsiteX3" fmla="*/ 779171 w 1184856"/>
                    <a:gd name="connsiteY3" fmla="*/ 58277 h 663584"/>
                    <a:gd name="connsiteX4" fmla="*/ 972355 w 1184856"/>
                    <a:gd name="connsiteY4" fmla="*/ 141990 h 663584"/>
                    <a:gd name="connsiteX5" fmla="*/ 1114022 w 1184856"/>
                    <a:gd name="connsiteY5" fmla="*/ 302976 h 663584"/>
                    <a:gd name="connsiteX6" fmla="*/ 1171977 w 1184856"/>
                    <a:gd name="connsiteY6" fmla="*/ 451083 h 663584"/>
                    <a:gd name="connsiteX7" fmla="*/ 1184856 w 1184856"/>
                    <a:gd name="connsiteY7" fmla="*/ 605629 h 663584"/>
                    <a:gd name="connsiteX8" fmla="*/ 1030309 w 1184856"/>
                    <a:gd name="connsiteY8" fmla="*/ 663584 h 663584"/>
                    <a:gd name="connsiteX9" fmla="*/ 888642 w 1184856"/>
                    <a:gd name="connsiteY9" fmla="*/ 637826 h 663584"/>
                    <a:gd name="connsiteX10" fmla="*/ 701898 w 1184856"/>
                    <a:gd name="connsiteY10" fmla="*/ 579871 h 663584"/>
                    <a:gd name="connsiteX11" fmla="*/ 463639 w 1184856"/>
                    <a:gd name="connsiteY11" fmla="*/ 451083 h 663584"/>
                    <a:gd name="connsiteX12" fmla="*/ 270456 w 1184856"/>
                    <a:gd name="connsiteY12" fmla="*/ 328733 h 663584"/>
                    <a:gd name="connsiteX13" fmla="*/ 103031 w 1184856"/>
                    <a:gd name="connsiteY13" fmla="*/ 199945 h 663584"/>
                    <a:gd name="connsiteX14" fmla="*/ 0 w 1184856"/>
                    <a:gd name="connsiteY14" fmla="*/ 122671 h 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4856" h="663584">
                      <a:moveTo>
                        <a:pt x="0" y="122671"/>
                      </a:moveTo>
                      <a:lnTo>
                        <a:pt x="289774" y="38959"/>
                      </a:lnTo>
                      <a:cubicBezTo>
                        <a:pt x="384219" y="18568"/>
                        <a:pt x="485104" y="-2898"/>
                        <a:pt x="566670" y="322"/>
                      </a:cubicBezTo>
                      <a:cubicBezTo>
                        <a:pt x="648236" y="3542"/>
                        <a:pt x="711557" y="34666"/>
                        <a:pt x="779171" y="58277"/>
                      </a:cubicBezTo>
                      <a:lnTo>
                        <a:pt x="972355" y="141990"/>
                      </a:lnTo>
                      <a:lnTo>
                        <a:pt x="1114022" y="302976"/>
                      </a:lnTo>
                      <a:lnTo>
                        <a:pt x="1171977" y="451083"/>
                      </a:lnTo>
                      <a:lnTo>
                        <a:pt x="1184856" y="605629"/>
                      </a:lnTo>
                      <a:lnTo>
                        <a:pt x="1030309" y="663584"/>
                      </a:lnTo>
                      <a:lnTo>
                        <a:pt x="888642" y="637826"/>
                      </a:lnTo>
                      <a:lnTo>
                        <a:pt x="701898" y="579871"/>
                      </a:lnTo>
                      <a:lnTo>
                        <a:pt x="463639" y="451083"/>
                      </a:lnTo>
                      <a:lnTo>
                        <a:pt x="270456" y="328733"/>
                      </a:lnTo>
                      <a:lnTo>
                        <a:pt x="103031" y="199945"/>
                      </a:lnTo>
                      <a:lnTo>
                        <a:pt x="0" y="122671"/>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4690164" y="4129852"/>
                  <a:ext cx="835785" cy="332865"/>
                </a:xfrm>
                <a:custGeom>
                  <a:avLst/>
                  <a:gdLst>
                    <a:gd name="connsiteX0" fmla="*/ 740535 w 740535"/>
                    <a:gd name="connsiteY0" fmla="*/ 0 h 283335"/>
                    <a:gd name="connsiteX1" fmla="*/ 682580 w 740535"/>
                    <a:gd name="connsiteY1" fmla="*/ 12879 h 283335"/>
                    <a:gd name="connsiteX2" fmla="*/ 643943 w 740535"/>
                    <a:gd name="connsiteY2" fmla="*/ 32197 h 283335"/>
                    <a:gd name="connsiteX3" fmla="*/ 624625 w 740535"/>
                    <a:gd name="connsiteY3" fmla="*/ 45076 h 283335"/>
                    <a:gd name="connsiteX4" fmla="*/ 598867 w 740535"/>
                    <a:gd name="connsiteY4" fmla="*/ 51516 h 283335"/>
                    <a:gd name="connsiteX5" fmla="*/ 560231 w 740535"/>
                    <a:gd name="connsiteY5" fmla="*/ 64395 h 283335"/>
                    <a:gd name="connsiteX6" fmla="*/ 540912 w 740535"/>
                    <a:gd name="connsiteY6" fmla="*/ 77273 h 283335"/>
                    <a:gd name="connsiteX7" fmla="*/ 476518 w 740535"/>
                    <a:gd name="connsiteY7" fmla="*/ 90152 h 283335"/>
                    <a:gd name="connsiteX8" fmla="*/ 437881 w 740535"/>
                    <a:gd name="connsiteY8" fmla="*/ 103031 h 283335"/>
                    <a:gd name="connsiteX9" fmla="*/ 418563 w 740535"/>
                    <a:gd name="connsiteY9" fmla="*/ 115910 h 283335"/>
                    <a:gd name="connsiteX10" fmla="*/ 379926 w 740535"/>
                    <a:gd name="connsiteY10" fmla="*/ 128789 h 283335"/>
                    <a:gd name="connsiteX11" fmla="*/ 341290 w 740535"/>
                    <a:gd name="connsiteY11" fmla="*/ 154547 h 283335"/>
                    <a:gd name="connsiteX12" fmla="*/ 302653 w 740535"/>
                    <a:gd name="connsiteY12" fmla="*/ 180304 h 283335"/>
                    <a:gd name="connsiteX13" fmla="*/ 283335 w 740535"/>
                    <a:gd name="connsiteY13" fmla="*/ 186744 h 283335"/>
                    <a:gd name="connsiteX14" fmla="*/ 264017 w 740535"/>
                    <a:gd name="connsiteY14" fmla="*/ 199623 h 283335"/>
                    <a:gd name="connsiteX15" fmla="*/ 225380 w 740535"/>
                    <a:gd name="connsiteY15" fmla="*/ 212502 h 283335"/>
                    <a:gd name="connsiteX16" fmla="*/ 206062 w 740535"/>
                    <a:gd name="connsiteY16" fmla="*/ 218941 h 283335"/>
                    <a:gd name="connsiteX17" fmla="*/ 173864 w 740535"/>
                    <a:gd name="connsiteY17" fmla="*/ 225380 h 283335"/>
                    <a:gd name="connsiteX18" fmla="*/ 135228 w 740535"/>
                    <a:gd name="connsiteY18" fmla="*/ 238259 h 283335"/>
                    <a:gd name="connsiteX19" fmla="*/ 77273 w 740535"/>
                    <a:gd name="connsiteY19" fmla="*/ 257578 h 283335"/>
                    <a:gd name="connsiteX20" fmla="*/ 51515 w 740535"/>
                    <a:gd name="connsiteY20" fmla="*/ 264017 h 283335"/>
                    <a:gd name="connsiteX21" fmla="*/ 0 w 740535"/>
                    <a:gd name="connsiteY21" fmla="*/ 283335 h 283335"/>
                    <a:gd name="connsiteX0" fmla="*/ 767205 w 767205"/>
                    <a:gd name="connsiteY0" fmla="*/ 0 h 300480"/>
                    <a:gd name="connsiteX1" fmla="*/ 682580 w 767205"/>
                    <a:gd name="connsiteY1" fmla="*/ 30024 h 300480"/>
                    <a:gd name="connsiteX2" fmla="*/ 643943 w 767205"/>
                    <a:gd name="connsiteY2" fmla="*/ 49342 h 300480"/>
                    <a:gd name="connsiteX3" fmla="*/ 624625 w 767205"/>
                    <a:gd name="connsiteY3" fmla="*/ 62221 h 300480"/>
                    <a:gd name="connsiteX4" fmla="*/ 598867 w 767205"/>
                    <a:gd name="connsiteY4" fmla="*/ 68661 h 300480"/>
                    <a:gd name="connsiteX5" fmla="*/ 560231 w 767205"/>
                    <a:gd name="connsiteY5" fmla="*/ 81540 h 300480"/>
                    <a:gd name="connsiteX6" fmla="*/ 540912 w 767205"/>
                    <a:gd name="connsiteY6" fmla="*/ 94418 h 300480"/>
                    <a:gd name="connsiteX7" fmla="*/ 476518 w 767205"/>
                    <a:gd name="connsiteY7" fmla="*/ 107297 h 300480"/>
                    <a:gd name="connsiteX8" fmla="*/ 437881 w 767205"/>
                    <a:gd name="connsiteY8" fmla="*/ 120176 h 300480"/>
                    <a:gd name="connsiteX9" fmla="*/ 418563 w 767205"/>
                    <a:gd name="connsiteY9" fmla="*/ 133055 h 300480"/>
                    <a:gd name="connsiteX10" fmla="*/ 379926 w 767205"/>
                    <a:gd name="connsiteY10" fmla="*/ 145934 h 300480"/>
                    <a:gd name="connsiteX11" fmla="*/ 341290 w 767205"/>
                    <a:gd name="connsiteY11" fmla="*/ 171692 h 300480"/>
                    <a:gd name="connsiteX12" fmla="*/ 302653 w 767205"/>
                    <a:gd name="connsiteY12" fmla="*/ 197449 h 300480"/>
                    <a:gd name="connsiteX13" fmla="*/ 283335 w 767205"/>
                    <a:gd name="connsiteY13" fmla="*/ 203889 h 300480"/>
                    <a:gd name="connsiteX14" fmla="*/ 264017 w 767205"/>
                    <a:gd name="connsiteY14" fmla="*/ 216768 h 300480"/>
                    <a:gd name="connsiteX15" fmla="*/ 225380 w 767205"/>
                    <a:gd name="connsiteY15" fmla="*/ 229647 h 300480"/>
                    <a:gd name="connsiteX16" fmla="*/ 206062 w 767205"/>
                    <a:gd name="connsiteY16" fmla="*/ 236086 h 300480"/>
                    <a:gd name="connsiteX17" fmla="*/ 173864 w 767205"/>
                    <a:gd name="connsiteY17" fmla="*/ 242525 h 300480"/>
                    <a:gd name="connsiteX18" fmla="*/ 135228 w 767205"/>
                    <a:gd name="connsiteY18" fmla="*/ 255404 h 300480"/>
                    <a:gd name="connsiteX19" fmla="*/ 77273 w 767205"/>
                    <a:gd name="connsiteY19" fmla="*/ 274723 h 300480"/>
                    <a:gd name="connsiteX20" fmla="*/ 51515 w 767205"/>
                    <a:gd name="connsiteY20" fmla="*/ 281162 h 300480"/>
                    <a:gd name="connsiteX21" fmla="*/ 0 w 767205"/>
                    <a:gd name="connsiteY21" fmla="*/ 300480 h 300480"/>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332597 w 835785"/>
                    <a:gd name="connsiteY14" fmla="*/ 216768 h 332865"/>
                    <a:gd name="connsiteX15" fmla="*/ 293960 w 835785"/>
                    <a:gd name="connsiteY15" fmla="*/ 229647 h 332865"/>
                    <a:gd name="connsiteX16" fmla="*/ 274642 w 835785"/>
                    <a:gd name="connsiteY16" fmla="*/ 236086 h 332865"/>
                    <a:gd name="connsiteX17" fmla="*/ 242444 w 835785"/>
                    <a:gd name="connsiteY17" fmla="*/ 242525 h 332865"/>
                    <a:gd name="connsiteX18" fmla="*/ 203808 w 835785"/>
                    <a:gd name="connsiteY18" fmla="*/ 255404 h 332865"/>
                    <a:gd name="connsiteX19" fmla="*/ 145853 w 835785"/>
                    <a:gd name="connsiteY19" fmla="*/ 274723 h 332865"/>
                    <a:gd name="connsiteX20" fmla="*/ 120095 w 835785"/>
                    <a:gd name="connsiteY20" fmla="*/ 281162 h 332865"/>
                    <a:gd name="connsiteX21" fmla="*/ 0 w 835785"/>
                    <a:gd name="connsiteY21"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93960 w 835785"/>
                    <a:gd name="connsiteY14" fmla="*/ 229647 h 332865"/>
                    <a:gd name="connsiteX15" fmla="*/ 274642 w 835785"/>
                    <a:gd name="connsiteY15" fmla="*/ 236086 h 332865"/>
                    <a:gd name="connsiteX16" fmla="*/ 242444 w 835785"/>
                    <a:gd name="connsiteY16" fmla="*/ 242525 h 332865"/>
                    <a:gd name="connsiteX17" fmla="*/ 203808 w 835785"/>
                    <a:gd name="connsiteY17" fmla="*/ 255404 h 332865"/>
                    <a:gd name="connsiteX18" fmla="*/ 145853 w 835785"/>
                    <a:gd name="connsiteY18" fmla="*/ 274723 h 332865"/>
                    <a:gd name="connsiteX19" fmla="*/ 120095 w 835785"/>
                    <a:gd name="connsiteY19" fmla="*/ 281162 h 332865"/>
                    <a:gd name="connsiteX20" fmla="*/ 0 w 835785"/>
                    <a:gd name="connsiteY20"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74642 w 835785"/>
                    <a:gd name="connsiteY14" fmla="*/ 236086 h 332865"/>
                    <a:gd name="connsiteX15" fmla="*/ 242444 w 835785"/>
                    <a:gd name="connsiteY15" fmla="*/ 242525 h 332865"/>
                    <a:gd name="connsiteX16" fmla="*/ 203808 w 835785"/>
                    <a:gd name="connsiteY16" fmla="*/ 255404 h 332865"/>
                    <a:gd name="connsiteX17" fmla="*/ 145853 w 835785"/>
                    <a:gd name="connsiteY17" fmla="*/ 274723 h 332865"/>
                    <a:gd name="connsiteX18" fmla="*/ 120095 w 835785"/>
                    <a:gd name="connsiteY18" fmla="*/ 281162 h 332865"/>
                    <a:gd name="connsiteX19" fmla="*/ 0 w 835785"/>
                    <a:gd name="connsiteY19"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74642 w 835785"/>
                    <a:gd name="connsiteY14" fmla="*/ 236086 h 332865"/>
                    <a:gd name="connsiteX15" fmla="*/ 242444 w 835785"/>
                    <a:gd name="connsiteY15" fmla="*/ 242525 h 332865"/>
                    <a:gd name="connsiteX16" fmla="*/ 203808 w 835785"/>
                    <a:gd name="connsiteY16" fmla="*/ 255404 h 332865"/>
                    <a:gd name="connsiteX17" fmla="*/ 120095 w 835785"/>
                    <a:gd name="connsiteY17" fmla="*/ 281162 h 332865"/>
                    <a:gd name="connsiteX18" fmla="*/ 0 w 835785"/>
                    <a:gd name="connsiteY18"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71233 w 835785"/>
                    <a:gd name="connsiteY12" fmla="*/ 197449 h 332865"/>
                    <a:gd name="connsiteX13" fmla="*/ 351915 w 835785"/>
                    <a:gd name="connsiteY13" fmla="*/ 203889 h 332865"/>
                    <a:gd name="connsiteX14" fmla="*/ 274642 w 835785"/>
                    <a:gd name="connsiteY14" fmla="*/ 236086 h 332865"/>
                    <a:gd name="connsiteX15" fmla="*/ 203808 w 835785"/>
                    <a:gd name="connsiteY15" fmla="*/ 255404 h 332865"/>
                    <a:gd name="connsiteX16" fmla="*/ 120095 w 835785"/>
                    <a:gd name="connsiteY16" fmla="*/ 281162 h 332865"/>
                    <a:gd name="connsiteX17" fmla="*/ 0 w 835785"/>
                    <a:gd name="connsiteY17"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87143 w 835785"/>
                    <a:gd name="connsiteY9" fmla="*/ 133055 h 332865"/>
                    <a:gd name="connsiteX10" fmla="*/ 448506 w 835785"/>
                    <a:gd name="connsiteY10" fmla="*/ 145934 h 332865"/>
                    <a:gd name="connsiteX11" fmla="*/ 409870 w 835785"/>
                    <a:gd name="connsiteY11" fmla="*/ 171692 h 332865"/>
                    <a:gd name="connsiteX12" fmla="*/ 351915 w 835785"/>
                    <a:gd name="connsiteY12" fmla="*/ 203889 h 332865"/>
                    <a:gd name="connsiteX13" fmla="*/ 274642 w 835785"/>
                    <a:gd name="connsiteY13" fmla="*/ 236086 h 332865"/>
                    <a:gd name="connsiteX14" fmla="*/ 203808 w 835785"/>
                    <a:gd name="connsiteY14" fmla="*/ 255404 h 332865"/>
                    <a:gd name="connsiteX15" fmla="*/ 120095 w 835785"/>
                    <a:gd name="connsiteY15" fmla="*/ 281162 h 332865"/>
                    <a:gd name="connsiteX16" fmla="*/ 0 w 835785"/>
                    <a:gd name="connsiteY16" fmla="*/ 332865 h 332865"/>
                    <a:gd name="connsiteX0" fmla="*/ 835785 w 835785"/>
                    <a:gd name="connsiteY0" fmla="*/ 0 h 332865"/>
                    <a:gd name="connsiteX1" fmla="*/ 751160 w 835785"/>
                    <a:gd name="connsiteY1" fmla="*/ 30024 h 332865"/>
                    <a:gd name="connsiteX2" fmla="*/ 712523 w 835785"/>
                    <a:gd name="connsiteY2" fmla="*/ 49342 h 332865"/>
                    <a:gd name="connsiteX3" fmla="*/ 693205 w 835785"/>
                    <a:gd name="connsiteY3" fmla="*/ 62221 h 332865"/>
                    <a:gd name="connsiteX4" fmla="*/ 667447 w 835785"/>
                    <a:gd name="connsiteY4" fmla="*/ 68661 h 332865"/>
                    <a:gd name="connsiteX5" fmla="*/ 628811 w 835785"/>
                    <a:gd name="connsiteY5" fmla="*/ 81540 h 332865"/>
                    <a:gd name="connsiteX6" fmla="*/ 609492 w 835785"/>
                    <a:gd name="connsiteY6" fmla="*/ 94418 h 332865"/>
                    <a:gd name="connsiteX7" fmla="*/ 545098 w 835785"/>
                    <a:gd name="connsiteY7" fmla="*/ 107297 h 332865"/>
                    <a:gd name="connsiteX8" fmla="*/ 506461 w 835785"/>
                    <a:gd name="connsiteY8" fmla="*/ 120176 h 332865"/>
                    <a:gd name="connsiteX9" fmla="*/ 448506 w 835785"/>
                    <a:gd name="connsiteY9" fmla="*/ 145934 h 332865"/>
                    <a:gd name="connsiteX10" fmla="*/ 409870 w 835785"/>
                    <a:gd name="connsiteY10" fmla="*/ 171692 h 332865"/>
                    <a:gd name="connsiteX11" fmla="*/ 351915 w 835785"/>
                    <a:gd name="connsiteY11" fmla="*/ 203889 h 332865"/>
                    <a:gd name="connsiteX12" fmla="*/ 274642 w 835785"/>
                    <a:gd name="connsiteY12" fmla="*/ 236086 h 332865"/>
                    <a:gd name="connsiteX13" fmla="*/ 203808 w 835785"/>
                    <a:gd name="connsiteY13" fmla="*/ 255404 h 332865"/>
                    <a:gd name="connsiteX14" fmla="*/ 120095 w 835785"/>
                    <a:gd name="connsiteY14" fmla="*/ 281162 h 332865"/>
                    <a:gd name="connsiteX15" fmla="*/ 0 w 835785"/>
                    <a:gd name="connsiteY15" fmla="*/ 332865 h 332865"/>
                    <a:gd name="connsiteX0" fmla="*/ 835785 w 835785"/>
                    <a:gd name="connsiteY0" fmla="*/ 0 h 332865"/>
                    <a:gd name="connsiteX1" fmla="*/ 751160 w 835785"/>
                    <a:gd name="connsiteY1" fmla="*/ 30024 h 332865"/>
                    <a:gd name="connsiteX2" fmla="*/ 693205 w 835785"/>
                    <a:gd name="connsiteY2" fmla="*/ 62221 h 332865"/>
                    <a:gd name="connsiteX3" fmla="*/ 667447 w 835785"/>
                    <a:gd name="connsiteY3" fmla="*/ 68661 h 332865"/>
                    <a:gd name="connsiteX4" fmla="*/ 628811 w 835785"/>
                    <a:gd name="connsiteY4" fmla="*/ 81540 h 332865"/>
                    <a:gd name="connsiteX5" fmla="*/ 609492 w 835785"/>
                    <a:gd name="connsiteY5" fmla="*/ 94418 h 332865"/>
                    <a:gd name="connsiteX6" fmla="*/ 545098 w 835785"/>
                    <a:gd name="connsiteY6" fmla="*/ 107297 h 332865"/>
                    <a:gd name="connsiteX7" fmla="*/ 506461 w 835785"/>
                    <a:gd name="connsiteY7" fmla="*/ 120176 h 332865"/>
                    <a:gd name="connsiteX8" fmla="*/ 448506 w 835785"/>
                    <a:gd name="connsiteY8" fmla="*/ 145934 h 332865"/>
                    <a:gd name="connsiteX9" fmla="*/ 409870 w 835785"/>
                    <a:gd name="connsiteY9" fmla="*/ 171692 h 332865"/>
                    <a:gd name="connsiteX10" fmla="*/ 351915 w 835785"/>
                    <a:gd name="connsiteY10" fmla="*/ 203889 h 332865"/>
                    <a:gd name="connsiteX11" fmla="*/ 274642 w 835785"/>
                    <a:gd name="connsiteY11" fmla="*/ 236086 h 332865"/>
                    <a:gd name="connsiteX12" fmla="*/ 203808 w 835785"/>
                    <a:gd name="connsiteY12" fmla="*/ 255404 h 332865"/>
                    <a:gd name="connsiteX13" fmla="*/ 120095 w 835785"/>
                    <a:gd name="connsiteY13" fmla="*/ 281162 h 332865"/>
                    <a:gd name="connsiteX14" fmla="*/ 0 w 835785"/>
                    <a:gd name="connsiteY14" fmla="*/ 332865 h 332865"/>
                    <a:gd name="connsiteX0" fmla="*/ 835785 w 835785"/>
                    <a:gd name="connsiteY0" fmla="*/ 0 h 332865"/>
                    <a:gd name="connsiteX1" fmla="*/ 751160 w 835785"/>
                    <a:gd name="connsiteY1" fmla="*/ 30024 h 332865"/>
                    <a:gd name="connsiteX2" fmla="*/ 693205 w 835785"/>
                    <a:gd name="connsiteY2" fmla="*/ 62221 h 332865"/>
                    <a:gd name="connsiteX3" fmla="*/ 667447 w 835785"/>
                    <a:gd name="connsiteY3" fmla="*/ 68661 h 332865"/>
                    <a:gd name="connsiteX4" fmla="*/ 628811 w 835785"/>
                    <a:gd name="connsiteY4" fmla="*/ 81540 h 332865"/>
                    <a:gd name="connsiteX5" fmla="*/ 545098 w 835785"/>
                    <a:gd name="connsiteY5" fmla="*/ 107297 h 332865"/>
                    <a:gd name="connsiteX6" fmla="*/ 506461 w 835785"/>
                    <a:gd name="connsiteY6" fmla="*/ 120176 h 332865"/>
                    <a:gd name="connsiteX7" fmla="*/ 448506 w 835785"/>
                    <a:gd name="connsiteY7" fmla="*/ 145934 h 332865"/>
                    <a:gd name="connsiteX8" fmla="*/ 409870 w 835785"/>
                    <a:gd name="connsiteY8" fmla="*/ 171692 h 332865"/>
                    <a:gd name="connsiteX9" fmla="*/ 351915 w 835785"/>
                    <a:gd name="connsiteY9" fmla="*/ 203889 h 332865"/>
                    <a:gd name="connsiteX10" fmla="*/ 274642 w 835785"/>
                    <a:gd name="connsiteY10" fmla="*/ 236086 h 332865"/>
                    <a:gd name="connsiteX11" fmla="*/ 203808 w 835785"/>
                    <a:gd name="connsiteY11" fmla="*/ 255404 h 332865"/>
                    <a:gd name="connsiteX12" fmla="*/ 120095 w 835785"/>
                    <a:gd name="connsiteY12" fmla="*/ 281162 h 332865"/>
                    <a:gd name="connsiteX13" fmla="*/ 0 w 835785"/>
                    <a:gd name="connsiteY13" fmla="*/ 332865 h 332865"/>
                    <a:gd name="connsiteX0" fmla="*/ 835785 w 835785"/>
                    <a:gd name="connsiteY0" fmla="*/ 0 h 332865"/>
                    <a:gd name="connsiteX1" fmla="*/ 751160 w 835785"/>
                    <a:gd name="connsiteY1" fmla="*/ 30024 h 332865"/>
                    <a:gd name="connsiteX2" fmla="*/ 693205 w 835785"/>
                    <a:gd name="connsiteY2" fmla="*/ 62221 h 332865"/>
                    <a:gd name="connsiteX3" fmla="*/ 667447 w 835785"/>
                    <a:gd name="connsiteY3" fmla="*/ 68661 h 332865"/>
                    <a:gd name="connsiteX4" fmla="*/ 545098 w 835785"/>
                    <a:gd name="connsiteY4" fmla="*/ 107297 h 332865"/>
                    <a:gd name="connsiteX5" fmla="*/ 506461 w 835785"/>
                    <a:gd name="connsiteY5" fmla="*/ 120176 h 332865"/>
                    <a:gd name="connsiteX6" fmla="*/ 448506 w 835785"/>
                    <a:gd name="connsiteY6" fmla="*/ 145934 h 332865"/>
                    <a:gd name="connsiteX7" fmla="*/ 409870 w 835785"/>
                    <a:gd name="connsiteY7" fmla="*/ 171692 h 332865"/>
                    <a:gd name="connsiteX8" fmla="*/ 351915 w 835785"/>
                    <a:gd name="connsiteY8" fmla="*/ 203889 h 332865"/>
                    <a:gd name="connsiteX9" fmla="*/ 274642 w 835785"/>
                    <a:gd name="connsiteY9" fmla="*/ 236086 h 332865"/>
                    <a:gd name="connsiteX10" fmla="*/ 203808 w 835785"/>
                    <a:gd name="connsiteY10" fmla="*/ 255404 h 332865"/>
                    <a:gd name="connsiteX11" fmla="*/ 120095 w 835785"/>
                    <a:gd name="connsiteY11" fmla="*/ 281162 h 332865"/>
                    <a:gd name="connsiteX12" fmla="*/ 0 w 835785"/>
                    <a:gd name="connsiteY12" fmla="*/ 332865 h 332865"/>
                    <a:gd name="connsiteX0" fmla="*/ 835785 w 835785"/>
                    <a:gd name="connsiteY0" fmla="*/ 0 h 332865"/>
                    <a:gd name="connsiteX1" fmla="*/ 751160 w 835785"/>
                    <a:gd name="connsiteY1" fmla="*/ 30024 h 332865"/>
                    <a:gd name="connsiteX2" fmla="*/ 667447 w 835785"/>
                    <a:gd name="connsiteY2" fmla="*/ 68661 h 332865"/>
                    <a:gd name="connsiteX3" fmla="*/ 545098 w 835785"/>
                    <a:gd name="connsiteY3" fmla="*/ 107297 h 332865"/>
                    <a:gd name="connsiteX4" fmla="*/ 506461 w 835785"/>
                    <a:gd name="connsiteY4" fmla="*/ 120176 h 332865"/>
                    <a:gd name="connsiteX5" fmla="*/ 448506 w 835785"/>
                    <a:gd name="connsiteY5" fmla="*/ 145934 h 332865"/>
                    <a:gd name="connsiteX6" fmla="*/ 409870 w 835785"/>
                    <a:gd name="connsiteY6" fmla="*/ 171692 h 332865"/>
                    <a:gd name="connsiteX7" fmla="*/ 351915 w 835785"/>
                    <a:gd name="connsiteY7" fmla="*/ 203889 h 332865"/>
                    <a:gd name="connsiteX8" fmla="*/ 274642 w 835785"/>
                    <a:gd name="connsiteY8" fmla="*/ 236086 h 332865"/>
                    <a:gd name="connsiteX9" fmla="*/ 203808 w 835785"/>
                    <a:gd name="connsiteY9" fmla="*/ 255404 h 332865"/>
                    <a:gd name="connsiteX10" fmla="*/ 120095 w 835785"/>
                    <a:gd name="connsiteY10" fmla="*/ 281162 h 332865"/>
                    <a:gd name="connsiteX11" fmla="*/ 0 w 835785"/>
                    <a:gd name="connsiteY11"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45098 w 835785"/>
                    <a:gd name="connsiteY3" fmla="*/ 107297 h 332865"/>
                    <a:gd name="connsiteX4" fmla="*/ 506461 w 835785"/>
                    <a:gd name="connsiteY4" fmla="*/ 120176 h 332865"/>
                    <a:gd name="connsiteX5" fmla="*/ 448506 w 835785"/>
                    <a:gd name="connsiteY5" fmla="*/ 145934 h 332865"/>
                    <a:gd name="connsiteX6" fmla="*/ 409870 w 835785"/>
                    <a:gd name="connsiteY6" fmla="*/ 171692 h 332865"/>
                    <a:gd name="connsiteX7" fmla="*/ 351915 w 835785"/>
                    <a:gd name="connsiteY7" fmla="*/ 203889 h 332865"/>
                    <a:gd name="connsiteX8" fmla="*/ 274642 w 835785"/>
                    <a:gd name="connsiteY8" fmla="*/ 236086 h 332865"/>
                    <a:gd name="connsiteX9" fmla="*/ 203808 w 835785"/>
                    <a:gd name="connsiteY9" fmla="*/ 255404 h 332865"/>
                    <a:gd name="connsiteX10" fmla="*/ 120095 w 835785"/>
                    <a:gd name="connsiteY10" fmla="*/ 281162 h 332865"/>
                    <a:gd name="connsiteX11" fmla="*/ 0 w 835785"/>
                    <a:gd name="connsiteY11"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45098 w 835785"/>
                    <a:gd name="connsiteY3" fmla="*/ 107297 h 332865"/>
                    <a:gd name="connsiteX4" fmla="*/ 510271 w 835785"/>
                    <a:gd name="connsiteY4" fmla="*/ 131606 h 332865"/>
                    <a:gd name="connsiteX5" fmla="*/ 448506 w 835785"/>
                    <a:gd name="connsiteY5" fmla="*/ 145934 h 332865"/>
                    <a:gd name="connsiteX6" fmla="*/ 409870 w 835785"/>
                    <a:gd name="connsiteY6" fmla="*/ 171692 h 332865"/>
                    <a:gd name="connsiteX7" fmla="*/ 351915 w 835785"/>
                    <a:gd name="connsiteY7" fmla="*/ 203889 h 332865"/>
                    <a:gd name="connsiteX8" fmla="*/ 274642 w 835785"/>
                    <a:gd name="connsiteY8" fmla="*/ 236086 h 332865"/>
                    <a:gd name="connsiteX9" fmla="*/ 203808 w 835785"/>
                    <a:gd name="connsiteY9" fmla="*/ 255404 h 332865"/>
                    <a:gd name="connsiteX10" fmla="*/ 120095 w 835785"/>
                    <a:gd name="connsiteY10" fmla="*/ 281162 h 332865"/>
                    <a:gd name="connsiteX11" fmla="*/ 0 w 835785"/>
                    <a:gd name="connsiteY11"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48506 w 835785"/>
                    <a:gd name="connsiteY4" fmla="*/ 145934 h 332865"/>
                    <a:gd name="connsiteX5" fmla="*/ 409870 w 835785"/>
                    <a:gd name="connsiteY5" fmla="*/ 171692 h 332865"/>
                    <a:gd name="connsiteX6" fmla="*/ 351915 w 835785"/>
                    <a:gd name="connsiteY6" fmla="*/ 203889 h 332865"/>
                    <a:gd name="connsiteX7" fmla="*/ 274642 w 835785"/>
                    <a:gd name="connsiteY7" fmla="*/ 236086 h 332865"/>
                    <a:gd name="connsiteX8" fmla="*/ 203808 w 835785"/>
                    <a:gd name="connsiteY8" fmla="*/ 255404 h 332865"/>
                    <a:gd name="connsiteX9" fmla="*/ 120095 w 835785"/>
                    <a:gd name="connsiteY9" fmla="*/ 281162 h 332865"/>
                    <a:gd name="connsiteX10" fmla="*/ 0 w 835785"/>
                    <a:gd name="connsiteY10"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351915 w 835785"/>
                    <a:gd name="connsiteY5" fmla="*/ 203889 h 332865"/>
                    <a:gd name="connsiteX6" fmla="*/ 274642 w 835785"/>
                    <a:gd name="connsiteY6" fmla="*/ 236086 h 332865"/>
                    <a:gd name="connsiteX7" fmla="*/ 203808 w 835785"/>
                    <a:gd name="connsiteY7" fmla="*/ 255404 h 332865"/>
                    <a:gd name="connsiteX8" fmla="*/ 120095 w 835785"/>
                    <a:gd name="connsiteY8" fmla="*/ 281162 h 332865"/>
                    <a:gd name="connsiteX9" fmla="*/ 0 w 835785"/>
                    <a:gd name="connsiteY9"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351915 w 835785"/>
                    <a:gd name="connsiteY5" fmla="*/ 203889 h 332865"/>
                    <a:gd name="connsiteX6" fmla="*/ 280357 w 835785"/>
                    <a:gd name="connsiteY6" fmla="*/ 236086 h 332865"/>
                    <a:gd name="connsiteX7" fmla="*/ 203808 w 835785"/>
                    <a:gd name="connsiteY7" fmla="*/ 255404 h 332865"/>
                    <a:gd name="connsiteX8" fmla="*/ 120095 w 835785"/>
                    <a:gd name="connsiteY8" fmla="*/ 281162 h 332865"/>
                    <a:gd name="connsiteX9" fmla="*/ 0 w 835785"/>
                    <a:gd name="connsiteY9"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351915 w 835785"/>
                    <a:gd name="connsiteY5" fmla="*/ 203889 h 332865"/>
                    <a:gd name="connsiteX6" fmla="*/ 203808 w 835785"/>
                    <a:gd name="connsiteY6" fmla="*/ 255404 h 332865"/>
                    <a:gd name="connsiteX7" fmla="*/ 120095 w 835785"/>
                    <a:gd name="connsiteY7" fmla="*/ 281162 h 332865"/>
                    <a:gd name="connsiteX8" fmla="*/ 0 w 835785"/>
                    <a:gd name="connsiteY8" fmla="*/ 332865 h 332865"/>
                    <a:gd name="connsiteX0" fmla="*/ 835785 w 835785"/>
                    <a:gd name="connsiteY0" fmla="*/ 0 h 332865"/>
                    <a:gd name="connsiteX1" fmla="*/ 751160 w 835785"/>
                    <a:gd name="connsiteY1" fmla="*/ 30024 h 332865"/>
                    <a:gd name="connsiteX2" fmla="*/ 659827 w 835785"/>
                    <a:gd name="connsiteY2" fmla="*/ 68661 h 332865"/>
                    <a:gd name="connsiteX3" fmla="*/ 510271 w 835785"/>
                    <a:gd name="connsiteY3" fmla="*/ 131606 h 332865"/>
                    <a:gd name="connsiteX4" fmla="*/ 409870 w 835785"/>
                    <a:gd name="connsiteY4" fmla="*/ 171692 h 332865"/>
                    <a:gd name="connsiteX5" fmla="*/ 203808 w 835785"/>
                    <a:gd name="connsiteY5" fmla="*/ 255404 h 332865"/>
                    <a:gd name="connsiteX6" fmla="*/ 120095 w 835785"/>
                    <a:gd name="connsiteY6" fmla="*/ 281162 h 332865"/>
                    <a:gd name="connsiteX7" fmla="*/ 0 w 835785"/>
                    <a:gd name="connsiteY7" fmla="*/ 332865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785" h="332865">
                      <a:moveTo>
                        <a:pt x="835785" y="0"/>
                      </a:moveTo>
                      <a:cubicBezTo>
                        <a:pt x="820951" y="2473"/>
                        <a:pt x="780486" y="18581"/>
                        <a:pt x="751160" y="30024"/>
                      </a:cubicBezTo>
                      <a:cubicBezTo>
                        <a:pt x="721834" y="41468"/>
                        <a:pt x="699975" y="51731"/>
                        <a:pt x="659827" y="68661"/>
                      </a:cubicBezTo>
                      <a:lnTo>
                        <a:pt x="510271" y="131606"/>
                      </a:lnTo>
                      <a:cubicBezTo>
                        <a:pt x="468611" y="148778"/>
                        <a:pt x="460947" y="151059"/>
                        <a:pt x="409870" y="171692"/>
                      </a:cubicBezTo>
                      <a:lnTo>
                        <a:pt x="203808" y="255404"/>
                      </a:lnTo>
                      <a:cubicBezTo>
                        <a:pt x="155512" y="273649"/>
                        <a:pt x="147999" y="272576"/>
                        <a:pt x="120095" y="281162"/>
                      </a:cubicBezTo>
                      <a:cubicBezTo>
                        <a:pt x="95786" y="290852"/>
                        <a:pt x="22475" y="321628"/>
                        <a:pt x="0" y="33286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71"/>
                <p:cNvSpPr/>
                <p:nvPr/>
              </p:nvSpPr>
              <p:spPr>
                <a:xfrm>
                  <a:off x="6523149" y="3908738"/>
                  <a:ext cx="425003" cy="508716"/>
                </a:xfrm>
                <a:custGeom>
                  <a:avLst/>
                  <a:gdLst>
                    <a:gd name="connsiteX0" fmla="*/ 425003 w 425003"/>
                    <a:gd name="connsiteY0" fmla="*/ 508716 h 508716"/>
                    <a:gd name="connsiteX1" fmla="*/ 186744 w 425003"/>
                    <a:gd name="connsiteY1" fmla="*/ 425003 h 508716"/>
                    <a:gd name="connsiteX2" fmla="*/ 0 w 425003"/>
                    <a:gd name="connsiteY2" fmla="*/ 115910 h 508716"/>
                    <a:gd name="connsiteX3" fmla="*/ 0 w 425003"/>
                    <a:gd name="connsiteY3" fmla="*/ 0 h 508716"/>
                    <a:gd name="connsiteX4" fmla="*/ 289775 w 425003"/>
                    <a:gd name="connsiteY4" fmla="*/ 154547 h 508716"/>
                    <a:gd name="connsiteX5" fmla="*/ 425003 w 425003"/>
                    <a:gd name="connsiteY5" fmla="*/ 508716 h 5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003" h="508716">
                      <a:moveTo>
                        <a:pt x="425003" y="508716"/>
                      </a:moveTo>
                      <a:lnTo>
                        <a:pt x="186744" y="425003"/>
                      </a:lnTo>
                      <a:lnTo>
                        <a:pt x="0" y="115910"/>
                      </a:lnTo>
                      <a:lnTo>
                        <a:pt x="0" y="0"/>
                      </a:lnTo>
                      <a:lnTo>
                        <a:pt x="289775" y="154547"/>
                      </a:lnTo>
                      <a:lnTo>
                        <a:pt x="425003" y="508716"/>
                      </a:lnTo>
                      <a:close/>
                    </a:path>
                  </a:pathLst>
                </a:custGeom>
                <a:solidFill>
                  <a:srgbClr val="091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p:cNvGrpSpPr/>
          <p:nvPr/>
        </p:nvGrpSpPr>
        <p:grpSpPr>
          <a:xfrm>
            <a:off x="4114800" y="870895"/>
            <a:ext cx="4343400" cy="2057400"/>
            <a:chOff x="4309910" y="1488272"/>
            <a:chExt cx="4343400" cy="2057400"/>
          </a:xfrm>
        </p:grpSpPr>
        <p:sp>
          <p:nvSpPr>
            <p:cNvPr id="73" name="Rectangle 72"/>
            <p:cNvSpPr/>
            <p:nvPr/>
          </p:nvSpPr>
          <p:spPr>
            <a:xfrm>
              <a:off x="4309910" y="1572401"/>
              <a:ext cx="1905000" cy="1973271"/>
            </a:xfrm>
            <a:prstGeom prst="rect">
              <a:avLst/>
            </a:prstGeom>
            <a:solidFill>
              <a:srgbClr val="091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986310" y="1488272"/>
              <a:ext cx="2667000" cy="974052"/>
            </a:xfrm>
            <a:prstGeom prst="rect">
              <a:avLst/>
            </a:prstGeom>
            <a:solidFill>
              <a:srgbClr val="091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15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6200"/>
            <a:ext cx="8229600" cy="1143000"/>
          </a:xfrm>
        </p:spPr>
        <p:txBody>
          <a:bodyPr/>
          <a:lstStyle/>
          <a:p>
            <a:r>
              <a:rPr lang="en-US" dirty="0" smtClean="0"/>
              <a:t>Lab Organization</a:t>
            </a:r>
            <a:endParaRPr lang="en-US" dirty="0"/>
          </a:p>
        </p:txBody>
      </p:sp>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pPr/>
              <a:t>12</a:t>
            </a:fld>
            <a:endParaRPr lang="en-US" dirty="0"/>
          </a:p>
        </p:txBody>
      </p:sp>
      <p:sp>
        <p:nvSpPr>
          <p:cNvPr id="5" name="object 3"/>
          <p:cNvSpPr txBox="1">
            <a:spLocks/>
          </p:cNvSpPr>
          <p:nvPr/>
        </p:nvSpPr>
        <p:spPr>
          <a:xfrm>
            <a:off x="69219" y="1089328"/>
            <a:ext cx="9525883" cy="5180905"/>
          </a:xfrm>
          <a:prstGeom prst="rect">
            <a:avLst/>
          </a:prstGeom>
        </p:spPr>
        <p:txBody>
          <a:bodyPr vert="horz" wrap="square" lIns="0" tIns="0" rIns="0" bIns="0" rtlCol="0" anchor="ct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9900" lvl="1" indent="0">
              <a:buClr>
                <a:schemeClr val="bg1"/>
              </a:buClr>
              <a:buSzPct val="83333"/>
              <a:buNone/>
              <a:tabLst>
                <a:tab pos="812800" algn="l"/>
              </a:tabLst>
            </a:pPr>
            <a:r>
              <a:rPr lang="en-US" sz="2000" u="sng" spc="-10" dirty="0" smtClean="0">
                <a:latin typeface="Calibri"/>
                <a:cs typeface="Calibri"/>
              </a:rPr>
              <a:t>He</a:t>
            </a:r>
            <a:r>
              <a:rPr lang="en-US" sz="2000" u="sng" dirty="0" smtClean="0">
                <a:latin typeface="Calibri"/>
                <a:cs typeface="Calibri"/>
              </a:rPr>
              <a:t>adqu</a:t>
            </a:r>
            <a:r>
              <a:rPr lang="en-US" sz="2000" u="sng" spc="-10" dirty="0" smtClean="0">
                <a:latin typeface="Calibri"/>
                <a:cs typeface="Calibri"/>
              </a:rPr>
              <a:t>a</a:t>
            </a:r>
            <a:r>
              <a:rPr lang="en-US" sz="2000" u="sng" spc="-15" dirty="0" smtClean="0">
                <a:latin typeface="Calibri"/>
                <a:cs typeface="Calibri"/>
              </a:rPr>
              <a:t>r</a:t>
            </a:r>
            <a:r>
              <a:rPr lang="en-US" sz="2000" u="sng" spc="-40" dirty="0" smtClean="0">
                <a:latin typeface="Calibri"/>
                <a:cs typeface="Calibri"/>
              </a:rPr>
              <a:t>t</a:t>
            </a:r>
            <a:r>
              <a:rPr lang="en-US" sz="2000" u="sng" spc="-10" dirty="0" smtClean="0">
                <a:latin typeface="Calibri"/>
                <a:cs typeface="Calibri"/>
              </a:rPr>
              <a:t>e</a:t>
            </a:r>
            <a:r>
              <a:rPr lang="en-US" sz="2000" u="sng" spc="-50" dirty="0" smtClean="0">
                <a:latin typeface="Calibri"/>
                <a:cs typeface="Calibri"/>
              </a:rPr>
              <a:t>r</a:t>
            </a:r>
            <a:r>
              <a:rPr lang="en-US" sz="2000" u="sng" dirty="0" smtClean="0">
                <a:latin typeface="Calibri"/>
                <a:cs typeface="Calibri"/>
              </a:rPr>
              <a:t>s (HQ)</a:t>
            </a:r>
          </a:p>
          <a:p>
            <a:pPr marL="1213485" lvl="2" indent="-342900">
              <a:lnSpc>
                <a:spcPts val="1914"/>
              </a:lnSpc>
              <a:spcBef>
                <a:spcPts val="600"/>
              </a:spcBef>
              <a:buClr>
                <a:schemeClr val="bg1"/>
              </a:buClr>
              <a:buSzPct val="68750"/>
              <a:tabLst>
                <a:tab pos="1030288" algn="l"/>
              </a:tabLst>
            </a:pPr>
            <a:r>
              <a:rPr lang="en-US" sz="2000" spc="-50" dirty="0" smtClean="0">
                <a:latin typeface="Calibri"/>
                <a:cs typeface="Calibri"/>
              </a:rPr>
              <a:t>Atmospheric Dispersion and Boundary </a:t>
            </a:r>
          </a:p>
          <a:p>
            <a:pPr marL="870585" lvl="2" indent="0">
              <a:lnSpc>
                <a:spcPts val="1914"/>
              </a:lnSpc>
              <a:spcBef>
                <a:spcPts val="600"/>
              </a:spcBef>
              <a:buClr>
                <a:schemeClr val="bg1"/>
              </a:buClr>
              <a:buSzPct val="68750"/>
              <a:buNone/>
              <a:tabLst>
                <a:tab pos="1030288" algn="l"/>
              </a:tabLst>
            </a:pPr>
            <a:r>
              <a:rPr lang="en-US" sz="2000" spc="-50" dirty="0" smtClean="0">
                <a:latin typeface="Calibri"/>
                <a:cs typeface="Calibri"/>
              </a:rPr>
              <a:t>       Layer Characterization</a:t>
            </a:r>
          </a:p>
          <a:p>
            <a:pPr marL="1213485" lvl="2" indent="-342900">
              <a:lnSpc>
                <a:spcPts val="1914"/>
              </a:lnSpc>
              <a:spcBef>
                <a:spcPts val="600"/>
              </a:spcBef>
              <a:buClr>
                <a:schemeClr val="bg1"/>
              </a:buClr>
              <a:buSzPct val="68750"/>
              <a:tabLst>
                <a:tab pos="1030288" algn="l"/>
              </a:tabLst>
            </a:pPr>
            <a:r>
              <a:rPr lang="en-US" sz="2000" spc="-10" dirty="0" smtClean="0">
                <a:latin typeface="Calibri"/>
                <a:cs typeface="Calibri"/>
              </a:rPr>
              <a:t>Atmospheric Chemistry and Deposition</a:t>
            </a:r>
          </a:p>
          <a:p>
            <a:pPr marL="1213485" lvl="2" indent="-342900">
              <a:lnSpc>
                <a:spcPts val="1914"/>
              </a:lnSpc>
              <a:spcBef>
                <a:spcPts val="600"/>
              </a:spcBef>
              <a:buClr>
                <a:schemeClr val="bg1"/>
              </a:buClr>
              <a:buSzPct val="68750"/>
              <a:tabLst>
                <a:tab pos="1030288" algn="l"/>
              </a:tabLst>
            </a:pPr>
            <a:r>
              <a:rPr lang="en-US" sz="2000" spc="-10" dirty="0" smtClean="0">
                <a:latin typeface="Calibri"/>
                <a:cs typeface="Calibri"/>
              </a:rPr>
              <a:t>Climate Observations and Analyses</a:t>
            </a:r>
            <a:endParaRPr lang="en-US" sz="2000" dirty="0" smtClean="0">
              <a:latin typeface="Calibri"/>
              <a:cs typeface="Calibri"/>
            </a:endParaRPr>
          </a:p>
          <a:p>
            <a:pPr marL="469900" marR="1508760" lvl="1" indent="0">
              <a:lnSpc>
                <a:spcPts val="2160"/>
              </a:lnSpc>
              <a:spcBef>
                <a:spcPts val="1200"/>
              </a:spcBef>
              <a:buClr>
                <a:schemeClr val="bg1"/>
              </a:buClr>
              <a:buSzPct val="83333"/>
              <a:buNone/>
              <a:tabLst>
                <a:tab pos="1030288" algn="l"/>
              </a:tabLst>
            </a:pPr>
            <a:r>
              <a:rPr lang="en-US" sz="2000" u="sng" spc="-65" dirty="0" smtClean="0">
                <a:latin typeface="Calibri"/>
                <a:cs typeface="Calibri"/>
              </a:rPr>
              <a:t>A</a:t>
            </a:r>
            <a:r>
              <a:rPr lang="en-US" sz="2000" u="sng" spc="-15" dirty="0" smtClean="0">
                <a:latin typeface="Calibri"/>
                <a:cs typeface="Calibri"/>
              </a:rPr>
              <a:t>t</a:t>
            </a:r>
            <a:r>
              <a:rPr lang="en-US" sz="2000" u="sng" dirty="0" smtClean="0">
                <a:latin typeface="Calibri"/>
                <a:cs typeface="Calibri"/>
              </a:rPr>
              <a:t>m</a:t>
            </a:r>
            <a:r>
              <a:rPr lang="en-US" sz="2000" u="sng" spc="-5" dirty="0" smtClean="0">
                <a:latin typeface="Calibri"/>
                <a:cs typeface="Calibri"/>
              </a:rPr>
              <a:t>o</a:t>
            </a:r>
            <a:r>
              <a:rPr lang="en-US" sz="2000" u="sng" dirty="0" smtClean="0">
                <a:latin typeface="Calibri"/>
                <a:cs typeface="Calibri"/>
              </a:rPr>
              <a:t>sph</a:t>
            </a:r>
            <a:r>
              <a:rPr lang="en-US" sz="2000" u="sng" spc="-10" dirty="0" smtClean="0">
                <a:latin typeface="Calibri"/>
                <a:cs typeface="Calibri"/>
              </a:rPr>
              <a:t>e</a:t>
            </a:r>
            <a:r>
              <a:rPr lang="en-US" sz="2000" u="sng" spc="-15" dirty="0" smtClean="0">
                <a:latin typeface="Calibri"/>
                <a:cs typeface="Calibri"/>
              </a:rPr>
              <a:t>r</a:t>
            </a:r>
            <a:r>
              <a:rPr lang="en-US" sz="2000" u="sng" spc="-5" dirty="0" smtClean="0">
                <a:latin typeface="Calibri"/>
                <a:cs typeface="Calibri"/>
              </a:rPr>
              <a:t>i</a:t>
            </a:r>
            <a:r>
              <a:rPr lang="en-US" sz="2000" u="sng" spc="-10" dirty="0" smtClean="0">
                <a:latin typeface="Calibri"/>
                <a:cs typeface="Calibri"/>
              </a:rPr>
              <a:t>c</a:t>
            </a:r>
            <a:r>
              <a:rPr lang="en-US" sz="2000" u="sng" spc="-5" dirty="0" smtClean="0">
                <a:latin typeface="Calibri"/>
                <a:cs typeface="Calibri"/>
              </a:rPr>
              <a:t> </a:t>
            </a:r>
            <a:r>
              <a:rPr lang="en-US" sz="2000" u="sng" spc="-110" dirty="0" smtClean="0">
                <a:latin typeface="Calibri"/>
                <a:cs typeface="Calibri"/>
              </a:rPr>
              <a:t>T</a:t>
            </a:r>
            <a:r>
              <a:rPr lang="en-US" sz="2000" u="sng" dirty="0" smtClean="0">
                <a:latin typeface="Calibri"/>
                <a:cs typeface="Calibri"/>
              </a:rPr>
              <a:t>u</a:t>
            </a:r>
            <a:r>
              <a:rPr lang="en-US" sz="2000" u="sng" spc="-15" dirty="0" smtClean="0">
                <a:latin typeface="Calibri"/>
                <a:cs typeface="Calibri"/>
              </a:rPr>
              <a:t>r</a:t>
            </a:r>
            <a:r>
              <a:rPr lang="en-US" sz="2000" u="sng" dirty="0" smtClean="0">
                <a:latin typeface="Calibri"/>
                <a:cs typeface="Calibri"/>
              </a:rPr>
              <a:t>bu</a:t>
            </a:r>
            <a:r>
              <a:rPr lang="en-US" sz="2000" u="sng" spc="-5" dirty="0" smtClean="0">
                <a:latin typeface="Calibri"/>
                <a:cs typeface="Calibri"/>
              </a:rPr>
              <a:t>l</a:t>
            </a:r>
            <a:r>
              <a:rPr lang="en-US" sz="2000" u="sng" spc="-10" dirty="0" smtClean="0">
                <a:latin typeface="Calibri"/>
                <a:cs typeface="Calibri"/>
              </a:rPr>
              <a:t>e</a:t>
            </a:r>
            <a:r>
              <a:rPr lang="en-US" sz="2000" u="sng" dirty="0" smtClean="0">
                <a:latin typeface="Calibri"/>
                <a:cs typeface="Calibri"/>
              </a:rPr>
              <a:t>n</a:t>
            </a:r>
            <a:r>
              <a:rPr lang="en-US" sz="2000" u="sng" spc="-20" dirty="0" smtClean="0">
                <a:latin typeface="Calibri"/>
                <a:cs typeface="Calibri"/>
              </a:rPr>
              <a:t>c</a:t>
            </a:r>
            <a:r>
              <a:rPr lang="en-US" sz="2000" u="sng" spc="-10" dirty="0" smtClean="0">
                <a:latin typeface="Calibri"/>
                <a:cs typeface="Calibri"/>
              </a:rPr>
              <a:t>e</a:t>
            </a:r>
            <a:r>
              <a:rPr lang="en-US" sz="2000" u="sng" spc="15" dirty="0" smtClean="0">
                <a:latin typeface="Calibri"/>
                <a:cs typeface="Calibri"/>
              </a:rPr>
              <a:t> </a:t>
            </a:r>
            <a:r>
              <a:rPr lang="en-US" sz="2000" u="sng" dirty="0" smtClean="0">
                <a:latin typeface="Calibri"/>
                <a:cs typeface="Calibri"/>
              </a:rPr>
              <a:t>&amp; </a:t>
            </a:r>
            <a:r>
              <a:rPr lang="en-US" sz="2000" u="sng" spc="-5" dirty="0" smtClean="0">
                <a:latin typeface="Calibri"/>
                <a:cs typeface="Calibri"/>
              </a:rPr>
              <a:t>Di</a:t>
            </a:r>
            <a:r>
              <a:rPr lang="en-US" sz="2000" u="sng" spc="-10" dirty="0" smtClean="0">
                <a:latin typeface="Calibri"/>
                <a:cs typeface="Calibri"/>
              </a:rPr>
              <a:t>f</a:t>
            </a:r>
            <a:r>
              <a:rPr lang="en-US" sz="2000" u="sng" dirty="0" smtClean="0">
                <a:latin typeface="Calibri"/>
                <a:cs typeface="Calibri"/>
              </a:rPr>
              <a:t>fus</a:t>
            </a:r>
            <a:r>
              <a:rPr lang="en-US" sz="2000" u="sng" spc="-5" dirty="0" smtClean="0">
                <a:latin typeface="Calibri"/>
                <a:cs typeface="Calibri"/>
              </a:rPr>
              <a:t>io</a:t>
            </a:r>
            <a:r>
              <a:rPr lang="en-US" sz="2000" u="sng" dirty="0" smtClean="0">
                <a:latin typeface="Calibri"/>
                <a:cs typeface="Calibri"/>
              </a:rPr>
              <a:t>n </a:t>
            </a:r>
            <a:r>
              <a:rPr lang="en-US" sz="2000" u="sng" spc="-5" dirty="0" smtClean="0">
                <a:latin typeface="Calibri"/>
                <a:cs typeface="Calibri"/>
              </a:rPr>
              <a:t>Di</a:t>
            </a:r>
            <a:r>
              <a:rPr lang="en-US" sz="2000" u="sng" spc="-10" dirty="0" smtClean="0">
                <a:latin typeface="Calibri"/>
                <a:cs typeface="Calibri"/>
              </a:rPr>
              <a:t>v</a:t>
            </a:r>
            <a:r>
              <a:rPr lang="en-US" sz="2000" u="sng" spc="-5" dirty="0" smtClean="0">
                <a:latin typeface="Calibri"/>
                <a:cs typeface="Calibri"/>
              </a:rPr>
              <a:t>i</a:t>
            </a:r>
            <a:r>
              <a:rPr lang="en-US" sz="2000" u="sng" dirty="0" smtClean="0">
                <a:latin typeface="Calibri"/>
                <a:cs typeface="Calibri"/>
              </a:rPr>
              <a:t>s</a:t>
            </a:r>
            <a:r>
              <a:rPr lang="en-US" sz="2000" u="sng" spc="-5" dirty="0" smtClean="0">
                <a:latin typeface="Calibri"/>
                <a:cs typeface="Calibri"/>
              </a:rPr>
              <a:t>io</a:t>
            </a:r>
            <a:r>
              <a:rPr lang="en-US" sz="2000" u="sng" dirty="0" smtClean="0">
                <a:latin typeface="Calibri"/>
                <a:cs typeface="Calibri"/>
              </a:rPr>
              <a:t>n (ATDD)</a:t>
            </a:r>
          </a:p>
          <a:p>
            <a:pPr marL="1213485" lvl="2" indent="-342900">
              <a:lnSpc>
                <a:spcPts val="1914"/>
              </a:lnSpc>
              <a:spcBef>
                <a:spcPts val="600"/>
              </a:spcBef>
              <a:buClr>
                <a:schemeClr val="bg1"/>
              </a:buClr>
              <a:buSzPct val="68750"/>
              <a:tabLst>
                <a:tab pos="1030288" algn="l"/>
              </a:tabLst>
            </a:pPr>
            <a:r>
              <a:rPr lang="en-US" sz="2000" spc="-50" dirty="0">
                <a:cs typeface="Calibri"/>
              </a:rPr>
              <a:t>Atmospheric Dispersion and Boundary Layer Characterization</a:t>
            </a:r>
          </a:p>
          <a:p>
            <a:pPr marL="1213485" lvl="2" indent="-342900">
              <a:lnSpc>
                <a:spcPts val="1914"/>
              </a:lnSpc>
              <a:spcBef>
                <a:spcPts val="600"/>
              </a:spcBef>
              <a:buClr>
                <a:schemeClr val="bg1"/>
              </a:buClr>
              <a:buSzPct val="68750"/>
              <a:tabLst>
                <a:tab pos="1030288" algn="l"/>
              </a:tabLst>
            </a:pPr>
            <a:r>
              <a:rPr lang="en-US" sz="2000" spc="-10" dirty="0">
                <a:cs typeface="Calibri"/>
              </a:rPr>
              <a:t>Atmospheric Chemistry and Deposition</a:t>
            </a:r>
          </a:p>
          <a:p>
            <a:pPr marL="1213485" lvl="2" indent="-342900">
              <a:lnSpc>
                <a:spcPts val="1914"/>
              </a:lnSpc>
              <a:spcBef>
                <a:spcPts val="600"/>
              </a:spcBef>
              <a:buClr>
                <a:schemeClr val="bg1"/>
              </a:buClr>
              <a:buSzPct val="68750"/>
              <a:tabLst>
                <a:tab pos="1030288" algn="l"/>
              </a:tabLst>
            </a:pPr>
            <a:r>
              <a:rPr lang="en-US" sz="2000" spc="-10" dirty="0">
                <a:cs typeface="Calibri"/>
              </a:rPr>
              <a:t>Climate Observations and </a:t>
            </a:r>
            <a:r>
              <a:rPr lang="en-US" sz="2000" spc="-10" dirty="0" smtClean="0">
                <a:cs typeface="Calibri"/>
              </a:rPr>
              <a:t>Analyses</a:t>
            </a:r>
            <a:endParaRPr lang="en-US" sz="2000" dirty="0">
              <a:cs typeface="Calibri"/>
            </a:endParaRPr>
          </a:p>
          <a:p>
            <a:pPr marL="469900" lvl="1" indent="0">
              <a:lnSpc>
                <a:spcPts val="2155"/>
              </a:lnSpc>
              <a:spcBef>
                <a:spcPts val="1200"/>
              </a:spcBef>
              <a:buClr>
                <a:schemeClr val="bg1"/>
              </a:buClr>
              <a:buSzPct val="83333"/>
              <a:buNone/>
              <a:tabLst>
                <a:tab pos="1030288" algn="l"/>
              </a:tabLst>
            </a:pPr>
            <a:r>
              <a:rPr lang="en-US" sz="2000" u="sng" dirty="0" smtClean="0">
                <a:latin typeface="Calibri"/>
                <a:cs typeface="Calibri"/>
              </a:rPr>
              <a:t>F</a:t>
            </a:r>
            <a:r>
              <a:rPr lang="en-US" sz="2000" u="sng" spc="-5" dirty="0" smtClean="0">
                <a:latin typeface="Calibri"/>
                <a:cs typeface="Calibri"/>
              </a:rPr>
              <a:t>i</a:t>
            </a:r>
            <a:r>
              <a:rPr lang="en-US" sz="2000" u="sng" spc="-10" dirty="0" smtClean="0">
                <a:latin typeface="Calibri"/>
                <a:cs typeface="Calibri"/>
              </a:rPr>
              <a:t>e</a:t>
            </a:r>
            <a:r>
              <a:rPr lang="en-US" sz="2000" u="sng" spc="-5" dirty="0" smtClean="0">
                <a:latin typeface="Calibri"/>
                <a:cs typeface="Calibri"/>
              </a:rPr>
              <a:t>l</a:t>
            </a:r>
            <a:r>
              <a:rPr lang="en-US" sz="2000" u="sng" dirty="0" smtClean="0">
                <a:latin typeface="Calibri"/>
                <a:cs typeface="Calibri"/>
              </a:rPr>
              <a:t>d </a:t>
            </a:r>
            <a:r>
              <a:rPr lang="en-US" sz="2000" u="sng" spc="-55" dirty="0" smtClean="0">
                <a:latin typeface="Calibri"/>
                <a:cs typeface="Calibri"/>
              </a:rPr>
              <a:t>R</a:t>
            </a:r>
            <a:r>
              <a:rPr lang="en-US" sz="2000" u="sng" spc="-10" dirty="0" smtClean="0">
                <a:latin typeface="Calibri"/>
                <a:cs typeface="Calibri"/>
              </a:rPr>
              <a:t>e</a:t>
            </a:r>
            <a:r>
              <a:rPr lang="en-US" sz="2000" u="sng" dirty="0" smtClean="0">
                <a:latin typeface="Calibri"/>
                <a:cs typeface="Calibri"/>
              </a:rPr>
              <a:t>s</a:t>
            </a:r>
            <a:r>
              <a:rPr lang="en-US" sz="2000" u="sng" spc="-10" dirty="0" smtClean="0">
                <a:latin typeface="Calibri"/>
                <a:cs typeface="Calibri"/>
              </a:rPr>
              <a:t>e</a:t>
            </a:r>
            <a:r>
              <a:rPr lang="en-US" sz="2000" u="sng" dirty="0" smtClean="0">
                <a:latin typeface="Calibri"/>
                <a:cs typeface="Calibri"/>
              </a:rPr>
              <a:t>a</a:t>
            </a:r>
            <a:r>
              <a:rPr lang="en-US" sz="2000" u="sng" spc="-40" dirty="0" smtClean="0">
                <a:latin typeface="Calibri"/>
                <a:cs typeface="Calibri"/>
              </a:rPr>
              <a:t>r</a:t>
            </a:r>
            <a:r>
              <a:rPr lang="en-US" sz="2000" u="sng" spc="-10" dirty="0" smtClean="0">
                <a:latin typeface="Calibri"/>
                <a:cs typeface="Calibri"/>
              </a:rPr>
              <a:t>c</a:t>
            </a:r>
            <a:r>
              <a:rPr lang="en-US" sz="2000" u="sng" dirty="0" smtClean="0">
                <a:latin typeface="Calibri"/>
                <a:cs typeface="Calibri"/>
              </a:rPr>
              <a:t>h</a:t>
            </a:r>
            <a:r>
              <a:rPr lang="en-US" sz="2000" u="sng" spc="15" dirty="0" smtClean="0">
                <a:latin typeface="Calibri"/>
                <a:cs typeface="Calibri"/>
              </a:rPr>
              <a:t> </a:t>
            </a:r>
            <a:r>
              <a:rPr lang="en-US" sz="2000" u="sng" spc="-5" dirty="0" smtClean="0">
                <a:latin typeface="Calibri"/>
                <a:cs typeface="Calibri"/>
              </a:rPr>
              <a:t>Di</a:t>
            </a:r>
            <a:r>
              <a:rPr lang="en-US" sz="2000" u="sng" spc="-10" dirty="0" smtClean="0">
                <a:latin typeface="Calibri"/>
                <a:cs typeface="Calibri"/>
              </a:rPr>
              <a:t>v</a:t>
            </a:r>
            <a:r>
              <a:rPr lang="en-US" sz="2000" u="sng" spc="-5" dirty="0" smtClean="0">
                <a:latin typeface="Calibri"/>
                <a:cs typeface="Calibri"/>
              </a:rPr>
              <a:t>i</a:t>
            </a:r>
            <a:r>
              <a:rPr lang="en-US" sz="2000" u="sng" dirty="0" smtClean="0">
                <a:latin typeface="Calibri"/>
                <a:cs typeface="Calibri"/>
              </a:rPr>
              <a:t>s</a:t>
            </a:r>
            <a:r>
              <a:rPr lang="en-US" sz="2000" u="sng" spc="-5" dirty="0" smtClean="0">
                <a:latin typeface="Calibri"/>
                <a:cs typeface="Calibri"/>
              </a:rPr>
              <a:t>io</a:t>
            </a:r>
            <a:r>
              <a:rPr lang="en-US" sz="2000" u="sng" dirty="0" smtClean="0">
                <a:latin typeface="Calibri"/>
                <a:cs typeface="Calibri"/>
              </a:rPr>
              <a:t>n (FRD)</a:t>
            </a:r>
          </a:p>
          <a:p>
            <a:pPr marL="1212850" lvl="2" indent="-342900">
              <a:lnSpc>
                <a:spcPts val="2155"/>
              </a:lnSpc>
              <a:spcBef>
                <a:spcPts val="600"/>
              </a:spcBef>
              <a:buClr>
                <a:schemeClr val="bg1"/>
              </a:buClr>
              <a:buSzPct val="83333"/>
              <a:tabLst>
                <a:tab pos="1030288" algn="l"/>
              </a:tabLst>
            </a:pPr>
            <a:r>
              <a:rPr lang="en-US" sz="2000" spc="-50" dirty="0" smtClean="0">
                <a:cs typeface="Calibri"/>
              </a:rPr>
              <a:t>Atmospheric </a:t>
            </a:r>
            <a:r>
              <a:rPr lang="en-US" sz="2000" spc="-50" dirty="0">
                <a:cs typeface="Calibri"/>
              </a:rPr>
              <a:t>Dispersion and Boundary Layer </a:t>
            </a:r>
            <a:r>
              <a:rPr lang="en-US" sz="2000" spc="-50" dirty="0" smtClean="0">
                <a:cs typeface="Calibri"/>
              </a:rPr>
              <a:t>Characterization</a:t>
            </a:r>
            <a:endParaRPr lang="en-US" sz="2000" dirty="0" smtClean="0">
              <a:latin typeface="Calibri"/>
              <a:cs typeface="Calibri"/>
            </a:endParaRPr>
          </a:p>
          <a:p>
            <a:pPr marL="1213485" lvl="2" indent="-342900">
              <a:lnSpc>
                <a:spcPts val="1914"/>
              </a:lnSpc>
              <a:spcBef>
                <a:spcPts val="600"/>
              </a:spcBef>
              <a:buClr>
                <a:schemeClr val="bg1"/>
              </a:buClr>
              <a:buSzPct val="68750"/>
              <a:tabLst>
                <a:tab pos="1030288" algn="l"/>
              </a:tabLst>
            </a:pPr>
            <a:r>
              <a:rPr lang="en-US" sz="2000" spc="-15" dirty="0" smtClean="0">
                <a:latin typeface="Calibri"/>
                <a:cs typeface="Calibri"/>
              </a:rPr>
              <a:t>S</a:t>
            </a:r>
            <a:r>
              <a:rPr lang="en-US" sz="2000" spc="-10" dirty="0" smtClean="0">
                <a:latin typeface="Calibri"/>
                <a:cs typeface="Calibri"/>
              </a:rPr>
              <a:t>u</a:t>
            </a:r>
            <a:r>
              <a:rPr lang="en-US" sz="2000" spc="-25" dirty="0" smtClean="0">
                <a:latin typeface="Calibri"/>
                <a:cs typeface="Calibri"/>
              </a:rPr>
              <a:t>bs</a:t>
            </a:r>
            <a:r>
              <a:rPr lang="en-US" sz="2000" spc="-30" dirty="0" smtClean="0">
                <a:latin typeface="Calibri"/>
                <a:cs typeface="Calibri"/>
              </a:rPr>
              <a:t>t</a:t>
            </a:r>
            <a:r>
              <a:rPr lang="en-US" sz="2000" spc="-10" dirty="0" smtClean="0">
                <a:latin typeface="Calibri"/>
                <a:cs typeface="Calibri"/>
              </a:rPr>
              <a:t>a</a:t>
            </a:r>
            <a:r>
              <a:rPr lang="en-US" sz="2000" spc="-25" dirty="0" smtClean="0">
                <a:latin typeface="Calibri"/>
                <a:cs typeface="Calibri"/>
              </a:rPr>
              <a:t>n</a:t>
            </a:r>
            <a:r>
              <a:rPr lang="en-US" sz="2000" spc="-10" dirty="0" smtClean="0">
                <a:latin typeface="Calibri"/>
                <a:cs typeface="Calibri"/>
              </a:rPr>
              <a:t>t</a:t>
            </a:r>
            <a:r>
              <a:rPr lang="en-US" sz="2000" dirty="0" smtClean="0">
                <a:latin typeface="Calibri"/>
                <a:cs typeface="Calibri"/>
              </a:rPr>
              <a:t>i</a:t>
            </a:r>
            <a:r>
              <a:rPr lang="en-US" sz="2000" spc="-10" dirty="0" smtClean="0">
                <a:latin typeface="Calibri"/>
                <a:cs typeface="Calibri"/>
              </a:rPr>
              <a:t>al</a:t>
            </a:r>
            <a:r>
              <a:rPr lang="en-US" sz="2000" spc="-45" dirty="0" smtClean="0">
                <a:latin typeface="Calibri"/>
                <a:cs typeface="Calibri"/>
              </a:rPr>
              <a:t> site </a:t>
            </a:r>
            <a:r>
              <a:rPr lang="en-US" sz="2000" spc="-15" dirty="0" smtClean="0">
                <a:latin typeface="Calibri"/>
                <a:cs typeface="Calibri"/>
              </a:rPr>
              <a:t>s</a:t>
            </a:r>
            <a:r>
              <a:rPr lang="en-US" sz="2000" spc="-10" dirty="0" smtClean="0">
                <a:latin typeface="Calibri"/>
                <a:cs typeface="Calibri"/>
              </a:rPr>
              <a:t>upp</a:t>
            </a:r>
            <a:r>
              <a:rPr lang="en-US" sz="2000" spc="-15" dirty="0" smtClean="0">
                <a:latin typeface="Calibri"/>
                <a:cs typeface="Calibri"/>
              </a:rPr>
              <a:t>or</a:t>
            </a:r>
            <a:r>
              <a:rPr lang="en-US" sz="2000" spc="-10" dirty="0" smtClean="0">
                <a:latin typeface="Calibri"/>
                <a:cs typeface="Calibri"/>
              </a:rPr>
              <a:t>t</a:t>
            </a:r>
            <a:r>
              <a:rPr lang="en-US" sz="2000" spc="15" dirty="0" smtClean="0">
                <a:latin typeface="Calibri"/>
                <a:cs typeface="Calibri"/>
              </a:rPr>
              <a:t> </a:t>
            </a:r>
            <a:r>
              <a:rPr lang="en-US" sz="2000" spc="-40" dirty="0" smtClean="0">
                <a:latin typeface="Calibri"/>
                <a:cs typeface="Calibri"/>
              </a:rPr>
              <a:t>f</a:t>
            </a:r>
            <a:r>
              <a:rPr lang="en-US" sz="2000" spc="-15" dirty="0" smtClean="0">
                <a:latin typeface="Calibri"/>
                <a:cs typeface="Calibri"/>
              </a:rPr>
              <a:t>o</a:t>
            </a:r>
            <a:r>
              <a:rPr lang="en-US" sz="2000" spc="-10" dirty="0" smtClean="0">
                <a:latin typeface="Calibri"/>
                <a:cs typeface="Calibri"/>
              </a:rPr>
              <a:t>r</a:t>
            </a:r>
            <a:r>
              <a:rPr lang="en-US" sz="2000" spc="15" dirty="0" smtClean="0">
                <a:latin typeface="Calibri"/>
                <a:cs typeface="Calibri"/>
              </a:rPr>
              <a:t> </a:t>
            </a:r>
            <a:r>
              <a:rPr lang="en-US" sz="2000" spc="-10" dirty="0" smtClean="0">
                <a:latin typeface="Calibri"/>
                <a:cs typeface="Calibri"/>
              </a:rPr>
              <a:t>D</a:t>
            </a:r>
            <a:r>
              <a:rPr lang="en-US" sz="2000" spc="-20" dirty="0" smtClean="0">
                <a:latin typeface="Calibri"/>
                <a:cs typeface="Calibri"/>
              </a:rPr>
              <a:t>O</a:t>
            </a:r>
            <a:r>
              <a:rPr lang="en-US" sz="2000" spc="-10" dirty="0" smtClean="0">
                <a:latin typeface="Calibri"/>
                <a:cs typeface="Calibri"/>
              </a:rPr>
              <a:t>E</a:t>
            </a:r>
            <a:endParaRPr lang="en-US" sz="2000" dirty="0" smtClean="0">
              <a:latin typeface="Calibri"/>
              <a:cs typeface="Calibri"/>
            </a:endParaRPr>
          </a:p>
          <a:p>
            <a:pPr marL="469900" lvl="1" indent="0">
              <a:lnSpc>
                <a:spcPts val="2155"/>
              </a:lnSpc>
              <a:spcBef>
                <a:spcPts val="1200"/>
              </a:spcBef>
              <a:buClr>
                <a:schemeClr val="bg1"/>
              </a:buClr>
              <a:buSzPct val="83333"/>
              <a:buNone/>
              <a:tabLst>
                <a:tab pos="1030288" algn="l"/>
              </a:tabLst>
            </a:pPr>
            <a:r>
              <a:rPr lang="en-US" sz="2000" u="sng" dirty="0" smtClean="0">
                <a:latin typeface="Calibri"/>
                <a:cs typeface="Calibri"/>
              </a:rPr>
              <a:t>Sp</a:t>
            </a:r>
            <a:r>
              <a:rPr lang="en-US" sz="2000" u="sng" spc="-10" dirty="0" smtClean="0">
                <a:latin typeface="Calibri"/>
                <a:cs typeface="Calibri"/>
              </a:rPr>
              <a:t>ec</a:t>
            </a:r>
            <a:r>
              <a:rPr lang="en-US" sz="2000" u="sng" spc="-5" dirty="0" smtClean="0">
                <a:latin typeface="Calibri"/>
                <a:cs typeface="Calibri"/>
              </a:rPr>
              <a:t>i</a:t>
            </a:r>
            <a:r>
              <a:rPr lang="en-US" sz="2000" u="sng" dirty="0" smtClean="0">
                <a:latin typeface="Calibri"/>
                <a:cs typeface="Calibri"/>
              </a:rPr>
              <a:t>al</a:t>
            </a:r>
            <a:r>
              <a:rPr lang="en-US" sz="2000" u="sng" spc="-5" dirty="0" smtClean="0">
                <a:latin typeface="Calibri"/>
                <a:cs typeface="Calibri"/>
              </a:rPr>
              <a:t> O</a:t>
            </a:r>
            <a:r>
              <a:rPr lang="en-US" sz="2000" u="sng" dirty="0" smtClean="0">
                <a:latin typeface="Calibri"/>
                <a:cs typeface="Calibri"/>
              </a:rPr>
              <a:t>p</a:t>
            </a:r>
            <a:r>
              <a:rPr lang="en-US" sz="2000" u="sng" spc="-10" dirty="0" smtClean="0">
                <a:latin typeface="Calibri"/>
                <a:cs typeface="Calibri"/>
              </a:rPr>
              <a:t>e</a:t>
            </a:r>
            <a:r>
              <a:rPr lang="en-US" sz="2000" u="sng" spc="-50" dirty="0" smtClean="0">
                <a:latin typeface="Calibri"/>
                <a:cs typeface="Calibri"/>
              </a:rPr>
              <a:t>r</a:t>
            </a:r>
            <a:r>
              <a:rPr lang="en-US" sz="2000" u="sng" spc="-15" dirty="0" smtClean="0">
                <a:latin typeface="Calibri"/>
                <a:cs typeface="Calibri"/>
              </a:rPr>
              <a:t>at</a:t>
            </a:r>
            <a:r>
              <a:rPr lang="en-US" sz="2000" u="sng" spc="-5" dirty="0" smtClean="0">
                <a:latin typeface="Calibri"/>
                <a:cs typeface="Calibri"/>
              </a:rPr>
              <a:t>io</a:t>
            </a:r>
            <a:r>
              <a:rPr lang="en-US" sz="2000" u="sng" dirty="0" smtClean="0">
                <a:latin typeface="Calibri"/>
                <a:cs typeface="Calibri"/>
              </a:rPr>
              <a:t>ns</a:t>
            </a:r>
            <a:r>
              <a:rPr lang="en-US" sz="2000" u="sng" spc="15" dirty="0" smtClean="0">
                <a:latin typeface="Calibri"/>
                <a:cs typeface="Calibri"/>
              </a:rPr>
              <a:t> </a:t>
            </a:r>
            <a:r>
              <a:rPr lang="en-US" sz="2000" u="sng" dirty="0" smtClean="0">
                <a:latin typeface="Calibri"/>
                <a:cs typeface="Calibri"/>
              </a:rPr>
              <a:t>&amp;</a:t>
            </a:r>
            <a:r>
              <a:rPr lang="en-US" sz="2000" u="sng" spc="-5" dirty="0" smtClean="0">
                <a:latin typeface="Calibri"/>
                <a:cs typeface="Calibri"/>
              </a:rPr>
              <a:t> </a:t>
            </a:r>
            <a:r>
              <a:rPr lang="en-US" sz="2000" u="sng" spc="-55" dirty="0" smtClean="0">
                <a:latin typeface="Calibri"/>
                <a:cs typeface="Calibri"/>
              </a:rPr>
              <a:t>R</a:t>
            </a:r>
            <a:r>
              <a:rPr lang="en-US" sz="2000" u="sng" spc="-10" dirty="0" smtClean="0">
                <a:latin typeface="Calibri"/>
                <a:cs typeface="Calibri"/>
              </a:rPr>
              <a:t>e</a:t>
            </a:r>
            <a:r>
              <a:rPr lang="en-US" sz="2000" u="sng" dirty="0" smtClean="0">
                <a:latin typeface="Calibri"/>
                <a:cs typeface="Calibri"/>
              </a:rPr>
              <a:t>s</a:t>
            </a:r>
            <a:r>
              <a:rPr lang="en-US" sz="2000" u="sng" spc="-10" dirty="0" smtClean="0">
                <a:latin typeface="Calibri"/>
                <a:cs typeface="Calibri"/>
              </a:rPr>
              <a:t>e</a:t>
            </a:r>
            <a:r>
              <a:rPr lang="en-US" sz="2000" u="sng" dirty="0" smtClean="0">
                <a:latin typeface="Calibri"/>
                <a:cs typeface="Calibri"/>
              </a:rPr>
              <a:t>a</a:t>
            </a:r>
            <a:r>
              <a:rPr lang="en-US" sz="2000" u="sng" spc="-40" dirty="0" smtClean="0">
                <a:latin typeface="Calibri"/>
                <a:cs typeface="Calibri"/>
              </a:rPr>
              <a:t>r</a:t>
            </a:r>
            <a:r>
              <a:rPr lang="en-US" sz="2000" u="sng" spc="-10" dirty="0" smtClean="0">
                <a:latin typeface="Calibri"/>
                <a:cs typeface="Calibri"/>
              </a:rPr>
              <a:t>c</a:t>
            </a:r>
            <a:r>
              <a:rPr lang="en-US" sz="2000" u="sng" dirty="0" smtClean="0">
                <a:latin typeface="Calibri"/>
                <a:cs typeface="Calibri"/>
              </a:rPr>
              <a:t>h</a:t>
            </a:r>
            <a:r>
              <a:rPr lang="en-US" sz="2000" u="sng" spc="15" dirty="0" smtClean="0">
                <a:latin typeface="Calibri"/>
                <a:cs typeface="Calibri"/>
              </a:rPr>
              <a:t> </a:t>
            </a:r>
            <a:r>
              <a:rPr lang="en-US" sz="2000" u="sng" spc="-5" dirty="0" smtClean="0">
                <a:latin typeface="Calibri"/>
                <a:cs typeface="Calibri"/>
              </a:rPr>
              <a:t>Di</a:t>
            </a:r>
            <a:r>
              <a:rPr lang="en-US" sz="2000" u="sng" spc="-10" dirty="0" smtClean="0">
                <a:latin typeface="Calibri"/>
                <a:cs typeface="Calibri"/>
              </a:rPr>
              <a:t>v</a:t>
            </a:r>
            <a:r>
              <a:rPr lang="en-US" sz="2000" u="sng" spc="-5" dirty="0" smtClean="0">
                <a:latin typeface="Calibri"/>
                <a:cs typeface="Calibri"/>
              </a:rPr>
              <a:t>i</a:t>
            </a:r>
            <a:r>
              <a:rPr lang="en-US" sz="2000" u="sng" dirty="0" smtClean="0">
                <a:latin typeface="Calibri"/>
                <a:cs typeface="Calibri"/>
              </a:rPr>
              <a:t>s</a:t>
            </a:r>
            <a:r>
              <a:rPr lang="en-US" sz="2000" u="sng" spc="-5" dirty="0" smtClean="0">
                <a:latin typeface="Calibri"/>
                <a:cs typeface="Calibri"/>
              </a:rPr>
              <a:t>io</a:t>
            </a:r>
            <a:r>
              <a:rPr lang="en-US" sz="2000" u="sng" dirty="0" smtClean="0">
                <a:latin typeface="Calibri"/>
                <a:cs typeface="Calibri"/>
              </a:rPr>
              <a:t>n (SORD)</a:t>
            </a:r>
          </a:p>
          <a:p>
            <a:pPr marL="1213485" lvl="2" indent="-342900">
              <a:lnSpc>
                <a:spcPts val="1914"/>
              </a:lnSpc>
              <a:spcBef>
                <a:spcPts val="600"/>
              </a:spcBef>
              <a:buClr>
                <a:schemeClr val="bg1"/>
              </a:buClr>
              <a:buSzPct val="68750"/>
              <a:tabLst>
                <a:tab pos="1030288" algn="l"/>
              </a:tabLst>
            </a:pPr>
            <a:r>
              <a:rPr lang="en-US" sz="2000" spc="-50" dirty="0">
                <a:cs typeface="Calibri"/>
              </a:rPr>
              <a:t>Atmospheric Dispersion and Boundary Layer Characterization</a:t>
            </a:r>
          </a:p>
          <a:p>
            <a:pPr marL="1213485" lvl="2" indent="-342900">
              <a:lnSpc>
                <a:spcPts val="1914"/>
              </a:lnSpc>
              <a:spcBef>
                <a:spcPts val="600"/>
              </a:spcBef>
              <a:buClr>
                <a:schemeClr val="bg1"/>
              </a:buClr>
              <a:buSzPct val="68750"/>
              <a:tabLst>
                <a:tab pos="1030288" algn="l"/>
              </a:tabLst>
            </a:pPr>
            <a:r>
              <a:rPr lang="en-US" sz="2000" spc="-15" dirty="0" smtClean="0">
                <a:latin typeface="Calibri"/>
                <a:cs typeface="Calibri"/>
              </a:rPr>
              <a:t>S</a:t>
            </a:r>
            <a:r>
              <a:rPr lang="en-US" sz="2000" spc="-10" dirty="0" smtClean="0">
                <a:latin typeface="Calibri"/>
                <a:cs typeface="Calibri"/>
              </a:rPr>
              <a:t>u</a:t>
            </a:r>
            <a:r>
              <a:rPr lang="en-US" sz="2000" spc="-25" dirty="0" smtClean="0">
                <a:latin typeface="Calibri"/>
                <a:cs typeface="Calibri"/>
              </a:rPr>
              <a:t>bs</a:t>
            </a:r>
            <a:r>
              <a:rPr lang="en-US" sz="2000" spc="-30" dirty="0" smtClean="0">
                <a:latin typeface="Calibri"/>
                <a:cs typeface="Calibri"/>
              </a:rPr>
              <a:t>t</a:t>
            </a:r>
            <a:r>
              <a:rPr lang="en-US" sz="2000" spc="-10" dirty="0" smtClean="0">
                <a:latin typeface="Calibri"/>
                <a:cs typeface="Calibri"/>
              </a:rPr>
              <a:t>a</a:t>
            </a:r>
            <a:r>
              <a:rPr lang="en-US" sz="2000" spc="-25" dirty="0" smtClean="0">
                <a:latin typeface="Calibri"/>
                <a:cs typeface="Calibri"/>
              </a:rPr>
              <a:t>n</a:t>
            </a:r>
            <a:r>
              <a:rPr lang="en-US" sz="2000" spc="-10" dirty="0" smtClean="0">
                <a:latin typeface="Calibri"/>
                <a:cs typeface="Calibri"/>
              </a:rPr>
              <a:t>t</a:t>
            </a:r>
            <a:r>
              <a:rPr lang="en-US" sz="2000" dirty="0" smtClean="0">
                <a:latin typeface="Calibri"/>
                <a:cs typeface="Calibri"/>
              </a:rPr>
              <a:t>i</a:t>
            </a:r>
            <a:r>
              <a:rPr lang="en-US" sz="2000" spc="-10" dirty="0" smtClean="0">
                <a:latin typeface="Calibri"/>
                <a:cs typeface="Calibri"/>
              </a:rPr>
              <a:t>al</a:t>
            </a:r>
            <a:r>
              <a:rPr lang="en-US" sz="2000" spc="-45" dirty="0" smtClean="0">
                <a:latin typeface="Calibri"/>
                <a:cs typeface="Calibri"/>
              </a:rPr>
              <a:t> site </a:t>
            </a:r>
            <a:r>
              <a:rPr lang="en-US" sz="2000" spc="-15" dirty="0" smtClean="0">
                <a:latin typeface="Calibri"/>
                <a:cs typeface="Calibri"/>
              </a:rPr>
              <a:t>s</a:t>
            </a:r>
            <a:r>
              <a:rPr lang="en-US" sz="2000" spc="-10" dirty="0" smtClean="0">
                <a:latin typeface="Calibri"/>
                <a:cs typeface="Calibri"/>
              </a:rPr>
              <a:t>upp</a:t>
            </a:r>
            <a:r>
              <a:rPr lang="en-US" sz="2000" spc="-15" dirty="0" smtClean="0">
                <a:latin typeface="Calibri"/>
                <a:cs typeface="Calibri"/>
              </a:rPr>
              <a:t>or</a:t>
            </a:r>
            <a:r>
              <a:rPr lang="en-US" sz="2000" spc="-10" dirty="0" smtClean="0">
                <a:latin typeface="Calibri"/>
                <a:cs typeface="Calibri"/>
              </a:rPr>
              <a:t>t</a:t>
            </a:r>
            <a:r>
              <a:rPr lang="en-US" sz="2000" spc="15" dirty="0" smtClean="0">
                <a:latin typeface="Calibri"/>
                <a:cs typeface="Calibri"/>
              </a:rPr>
              <a:t> </a:t>
            </a:r>
            <a:r>
              <a:rPr lang="en-US" sz="2000" spc="-40" dirty="0" smtClean="0">
                <a:latin typeface="Calibri"/>
                <a:cs typeface="Calibri"/>
              </a:rPr>
              <a:t>f</a:t>
            </a:r>
            <a:r>
              <a:rPr lang="en-US" sz="2000" spc="-15" dirty="0" smtClean="0">
                <a:latin typeface="Calibri"/>
                <a:cs typeface="Calibri"/>
              </a:rPr>
              <a:t>o</a:t>
            </a:r>
            <a:r>
              <a:rPr lang="en-US" sz="2000" spc="-10" dirty="0" smtClean="0">
                <a:latin typeface="Calibri"/>
                <a:cs typeface="Calibri"/>
              </a:rPr>
              <a:t>r</a:t>
            </a:r>
            <a:r>
              <a:rPr lang="en-US" sz="2000" spc="15" dirty="0" smtClean="0">
                <a:latin typeface="Calibri"/>
                <a:cs typeface="Calibri"/>
              </a:rPr>
              <a:t> </a:t>
            </a:r>
            <a:r>
              <a:rPr lang="en-US" sz="2000" spc="-10" dirty="0" smtClean="0">
                <a:latin typeface="Calibri"/>
                <a:cs typeface="Calibri"/>
              </a:rPr>
              <a:t>D</a:t>
            </a:r>
            <a:r>
              <a:rPr lang="en-US" sz="2000" spc="-20" dirty="0" smtClean="0">
                <a:latin typeface="Calibri"/>
                <a:cs typeface="Calibri"/>
              </a:rPr>
              <a:t>O</a:t>
            </a:r>
            <a:r>
              <a:rPr lang="en-US" sz="2000" spc="-10" dirty="0" smtClean="0">
                <a:latin typeface="Calibri"/>
                <a:cs typeface="Calibri"/>
              </a:rPr>
              <a:t>E</a:t>
            </a:r>
            <a:endParaRPr lang="en-US" sz="2000" dirty="0">
              <a:latin typeface="Calibri"/>
              <a:cs typeface="Calibri"/>
            </a:endParaRPr>
          </a:p>
        </p:txBody>
      </p:sp>
      <p:grpSp>
        <p:nvGrpSpPr>
          <p:cNvPr id="6" name="Group 5"/>
          <p:cNvGrpSpPr/>
          <p:nvPr/>
        </p:nvGrpSpPr>
        <p:grpSpPr>
          <a:xfrm>
            <a:off x="5410200" y="650952"/>
            <a:ext cx="3733800" cy="2397047"/>
            <a:chOff x="4992904" y="2447348"/>
            <a:chExt cx="3941622" cy="2593948"/>
          </a:xfrm>
        </p:grpSpPr>
        <p:sp>
          <p:nvSpPr>
            <p:cNvPr id="7" name="object 5"/>
            <p:cNvSpPr/>
            <p:nvPr/>
          </p:nvSpPr>
          <p:spPr>
            <a:xfrm>
              <a:off x="4992904" y="2447348"/>
              <a:ext cx="3941622" cy="2593948"/>
            </a:xfrm>
            <a:prstGeom prst="rect">
              <a:avLst/>
            </a:prstGeom>
            <a:blipFill>
              <a:blip r:embed="rId3" cstate="print"/>
              <a:stretch>
                <a:fillRect/>
              </a:stretch>
            </a:blipFill>
          </p:spPr>
          <p:txBody>
            <a:bodyPr wrap="square" lIns="0" tIns="0" rIns="0" bIns="0" rtlCol="0"/>
            <a:lstStyle/>
            <a:p>
              <a:endParaRPr/>
            </a:p>
          </p:txBody>
        </p:sp>
        <p:sp>
          <p:nvSpPr>
            <p:cNvPr id="8" name="object 6"/>
            <p:cNvSpPr txBox="1"/>
            <p:nvPr/>
          </p:nvSpPr>
          <p:spPr>
            <a:xfrm>
              <a:off x="7704150" y="3853431"/>
              <a:ext cx="643326" cy="325152"/>
            </a:xfrm>
            <a:prstGeom prst="rect">
              <a:avLst/>
            </a:prstGeom>
          </p:spPr>
          <p:txBody>
            <a:bodyPr vert="horz" wrap="square" lIns="0" tIns="0" rIns="0" bIns="0" rtlCol="0">
              <a:spAutoFit/>
            </a:bodyPr>
            <a:lstStyle/>
            <a:p>
              <a:pPr marL="12700">
                <a:lnSpc>
                  <a:spcPct val="100000"/>
                </a:lnSpc>
              </a:pPr>
              <a:r>
                <a:rPr lang="en-US" sz="1800" b="1" spc="-10" dirty="0" smtClean="0">
                  <a:latin typeface="Calibri"/>
                  <a:cs typeface="Calibri"/>
                </a:rPr>
                <a:t>ATDD</a:t>
              </a:r>
              <a:endParaRPr sz="1800" dirty="0">
                <a:latin typeface="Calibri"/>
                <a:cs typeface="Calibri"/>
              </a:endParaRPr>
            </a:p>
          </p:txBody>
        </p:sp>
        <p:sp>
          <p:nvSpPr>
            <p:cNvPr id="9" name="object 7"/>
            <p:cNvSpPr txBox="1"/>
            <p:nvPr/>
          </p:nvSpPr>
          <p:spPr>
            <a:xfrm>
              <a:off x="5750878" y="3076078"/>
              <a:ext cx="649922" cy="276999"/>
            </a:xfrm>
            <a:prstGeom prst="rect">
              <a:avLst/>
            </a:prstGeom>
          </p:spPr>
          <p:txBody>
            <a:bodyPr vert="horz" wrap="square" lIns="0" tIns="0" rIns="0" bIns="0" rtlCol="0">
              <a:spAutoFit/>
            </a:bodyPr>
            <a:lstStyle/>
            <a:p>
              <a:pPr marL="12700">
                <a:lnSpc>
                  <a:spcPct val="100000"/>
                </a:lnSpc>
              </a:pPr>
              <a:r>
                <a:rPr lang="en-US" sz="1800" b="1" spc="-10" dirty="0" smtClean="0">
                  <a:latin typeface="Calibri"/>
                  <a:cs typeface="Calibri"/>
                </a:rPr>
                <a:t>FRD</a:t>
              </a:r>
              <a:endParaRPr sz="1800" dirty="0">
                <a:latin typeface="Calibri"/>
                <a:cs typeface="Calibri"/>
              </a:endParaRPr>
            </a:p>
          </p:txBody>
        </p:sp>
        <p:sp>
          <p:nvSpPr>
            <p:cNvPr id="10" name="object 8"/>
            <p:cNvSpPr txBox="1"/>
            <p:nvPr/>
          </p:nvSpPr>
          <p:spPr>
            <a:xfrm>
              <a:off x="8011047" y="3346778"/>
              <a:ext cx="450850" cy="795089"/>
            </a:xfrm>
            <a:prstGeom prst="rect">
              <a:avLst/>
            </a:prstGeom>
          </p:spPr>
          <p:txBody>
            <a:bodyPr vert="horz" wrap="square" lIns="0" tIns="0" rIns="0" bIns="0" rtlCol="0">
              <a:spAutoFit/>
            </a:bodyPr>
            <a:lstStyle/>
            <a:p>
              <a:pPr algn="ctr">
                <a:lnSpc>
                  <a:spcPct val="100000"/>
                </a:lnSpc>
              </a:pPr>
              <a:r>
                <a:rPr sz="2700" b="1" spc="172" baseline="-23148" dirty="0" smtClean="0">
                  <a:latin typeface="Calibri"/>
                  <a:cs typeface="Calibri"/>
                </a:rPr>
                <a:t> </a:t>
              </a:r>
              <a:r>
                <a:rPr lang="en-US" sz="2700" b="1" spc="112" baseline="-7716" dirty="0" smtClean="0">
                  <a:latin typeface="Calibri"/>
                  <a:cs typeface="Calibri"/>
                </a:rPr>
                <a:t>HQ</a:t>
              </a:r>
              <a:endParaRPr sz="1800" dirty="0">
                <a:latin typeface="Calibri"/>
                <a:cs typeface="Calibri"/>
              </a:endParaRPr>
            </a:p>
            <a:p>
              <a:pPr marL="123189" algn="ctr">
                <a:lnSpc>
                  <a:spcPct val="100000"/>
                </a:lnSpc>
                <a:spcBef>
                  <a:spcPts val="825"/>
                </a:spcBef>
              </a:pPr>
              <a:endParaRPr sz="1800" dirty="0">
                <a:latin typeface="Calibri"/>
                <a:cs typeface="Calibri"/>
              </a:endParaRPr>
            </a:p>
          </p:txBody>
        </p:sp>
        <p:sp>
          <p:nvSpPr>
            <p:cNvPr id="11" name="object 9"/>
            <p:cNvSpPr txBox="1"/>
            <p:nvPr/>
          </p:nvSpPr>
          <p:spPr>
            <a:xfrm>
              <a:off x="5444554" y="3577855"/>
              <a:ext cx="631285" cy="276999"/>
            </a:xfrm>
            <a:prstGeom prst="rect">
              <a:avLst/>
            </a:prstGeom>
          </p:spPr>
          <p:txBody>
            <a:bodyPr vert="horz" wrap="square" lIns="0" tIns="0" rIns="0" bIns="0" rtlCol="0">
              <a:spAutoFit/>
            </a:bodyPr>
            <a:lstStyle/>
            <a:p>
              <a:pPr marL="12700">
                <a:lnSpc>
                  <a:spcPct val="100000"/>
                </a:lnSpc>
              </a:pPr>
              <a:r>
                <a:rPr lang="en-US" sz="1800" b="1" spc="-10" dirty="0" smtClean="0">
                  <a:latin typeface="Calibri"/>
                  <a:cs typeface="Calibri"/>
                </a:rPr>
                <a:t>SORD</a:t>
              </a:r>
              <a:endParaRPr sz="1800" dirty="0">
                <a:latin typeface="Calibri"/>
                <a:cs typeface="Calibri"/>
              </a:endParaRPr>
            </a:p>
          </p:txBody>
        </p:sp>
      </p:grpSp>
    </p:spTree>
    <p:extLst>
      <p:ext uri="{BB962C8B-B14F-4D97-AF65-F5344CB8AC3E}">
        <p14:creationId xmlns:p14="http://schemas.microsoft.com/office/powerpoint/2010/main" val="3240100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13</a:t>
            </a:fld>
            <a:endParaRPr lang="en-US" dirty="0"/>
          </a:p>
        </p:txBody>
      </p:sp>
      <p:sp>
        <p:nvSpPr>
          <p:cNvPr id="5" name="Title 1"/>
          <p:cNvSpPr txBox="1">
            <a:spLocks/>
          </p:cNvSpPr>
          <p:nvPr/>
        </p:nvSpPr>
        <p:spPr>
          <a:xfrm>
            <a:off x="0" y="0"/>
            <a:ext cx="91440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dirty="0" smtClean="0">
                <a:solidFill>
                  <a:srgbClr val="92D050"/>
                </a:solidFill>
              </a:rPr>
              <a:t>Research Area 1:  </a:t>
            </a:r>
            <a:r>
              <a:rPr lang="en-US" sz="3200" dirty="0" smtClean="0"/>
              <a:t>Atmospheric Dispersion &amp;</a:t>
            </a:r>
          </a:p>
          <a:p>
            <a:r>
              <a:rPr lang="en-US" sz="3200" dirty="0" smtClean="0"/>
              <a:t>Boundary Layer Characterization</a:t>
            </a:r>
            <a:endParaRPr lang="en-US" sz="3200" dirty="0"/>
          </a:p>
        </p:txBody>
      </p:sp>
      <p:sp>
        <p:nvSpPr>
          <p:cNvPr id="7" name="Content Placeholder 2"/>
          <p:cNvSpPr txBox="1">
            <a:spLocks/>
          </p:cNvSpPr>
          <p:nvPr/>
        </p:nvSpPr>
        <p:spPr>
          <a:xfrm>
            <a:off x="228600" y="1143000"/>
            <a:ext cx="8839200" cy="5647700"/>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457200">
              <a:spcBef>
                <a:spcPts val="300"/>
              </a:spcBef>
              <a:buNone/>
            </a:pPr>
            <a:r>
              <a:rPr lang="en-US" sz="2200" dirty="0" smtClean="0">
                <a:solidFill>
                  <a:srgbClr val="92D050"/>
                </a:solidFill>
              </a:rPr>
              <a:t>Description:</a:t>
            </a:r>
            <a:r>
              <a:rPr lang="en-US" sz="2200" b="1" dirty="0" smtClean="0">
                <a:solidFill>
                  <a:srgbClr val="92D050"/>
                </a:solidFill>
              </a:rPr>
              <a:t> </a:t>
            </a:r>
          </a:p>
          <a:p>
            <a:pPr marL="365760" indent="-457200">
              <a:spcBef>
                <a:spcPts val="300"/>
              </a:spcBef>
              <a:buNone/>
            </a:pPr>
            <a:r>
              <a:rPr lang="en-US" sz="2200" dirty="0" smtClean="0"/>
              <a:t>	Atmospheric </a:t>
            </a:r>
            <a:r>
              <a:rPr lang="en-US" sz="2200" dirty="0"/>
              <a:t>Dispersion</a:t>
            </a:r>
            <a:endParaRPr lang="en-US" sz="2200" b="1" dirty="0" smtClean="0">
              <a:solidFill>
                <a:srgbClr val="92D050"/>
              </a:solidFill>
            </a:endParaRPr>
          </a:p>
          <a:p>
            <a:pPr marL="744538">
              <a:spcBef>
                <a:spcPts val="300"/>
              </a:spcBef>
            </a:pPr>
            <a:r>
              <a:rPr lang="en-US" sz="1800" dirty="0" smtClean="0"/>
              <a:t>R&amp;D considers the release, transport, and dispersion of harmful materials </a:t>
            </a:r>
          </a:p>
          <a:p>
            <a:pPr marL="744538">
              <a:spcBef>
                <a:spcPts val="300"/>
              </a:spcBef>
            </a:pPr>
            <a:r>
              <a:rPr lang="en-US" sz="1800" dirty="0" smtClean="0"/>
              <a:t>Primary focus is  on acute events;  a limited number of chemical transformations; and a connection to  emergency response applications</a:t>
            </a:r>
          </a:p>
          <a:p>
            <a:pPr marL="0" indent="0">
              <a:spcBef>
                <a:spcPts val="300"/>
              </a:spcBef>
              <a:buNone/>
            </a:pPr>
            <a:endParaRPr lang="en-US" sz="1000" b="1" dirty="0" smtClean="0"/>
          </a:p>
          <a:p>
            <a:pPr marL="0" indent="0">
              <a:spcBef>
                <a:spcPts val="300"/>
              </a:spcBef>
              <a:buNone/>
            </a:pPr>
            <a:r>
              <a:rPr lang="en-US" sz="2200" dirty="0" smtClean="0"/>
              <a:t>     Boundary Layer Characterization</a:t>
            </a:r>
            <a:endParaRPr lang="en-US" sz="2200" dirty="0" smtClean="0">
              <a:solidFill>
                <a:srgbClr val="92D050"/>
              </a:solidFill>
            </a:endParaRPr>
          </a:p>
          <a:p>
            <a:pPr marL="744538">
              <a:spcBef>
                <a:spcPts val="300"/>
              </a:spcBef>
            </a:pPr>
            <a:r>
              <a:rPr lang="en-US" sz="1800" dirty="0"/>
              <a:t>R&amp;D focuses on methods,  techniques, and tools</a:t>
            </a:r>
          </a:p>
          <a:p>
            <a:pPr marL="744538">
              <a:spcBef>
                <a:spcPts val="300"/>
              </a:spcBef>
            </a:pPr>
            <a:r>
              <a:rPr lang="en-US" sz="1800" dirty="0"/>
              <a:t>Primarily to improve weather and climate models</a:t>
            </a:r>
          </a:p>
          <a:p>
            <a:pPr marL="0" indent="0">
              <a:spcBef>
                <a:spcPts val="300"/>
              </a:spcBef>
              <a:buFont typeface="Arial" panose="020B0604020202020204" pitchFamily="34" charset="0"/>
              <a:buNone/>
            </a:pPr>
            <a:endParaRPr lang="en-US" sz="1100" dirty="0" smtClean="0"/>
          </a:p>
          <a:p>
            <a:pPr marL="0" indent="0">
              <a:spcBef>
                <a:spcPts val="300"/>
              </a:spcBef>
              <a:buFont typeface="Arial" panose="020B0604020202020204" pitchFamily="34" charset="0"/>
              <a:buNone/>
            </a:pPr>
            <a:r>
              <a:rPr lang="en-US" sz="2200" dirty="0" smtClean="0">
                <a:solidFill>
                  <a:srgbClr val="92D050"/>
                </a:solidFill>
              </a:rPr>
              <a:t>Research Group:</a:t>
            </a:r>
            <a:r>
              <a:rPr lang="en-US" sz="2200" dirty="0" smtClean="0"/>
              <a:t> </a:t>
            </a:r>
          </a:p>
          <a:p>
            <a:pPr marL="746125" indent="-344488">
              <a:spcBef>
                <a:spcPts val="300"/>
              </a:spcBef>
            </a:pPr>
            <a:r>
              <a:rPr lang="en-US" sz="1800" dirty="0"/>
              <a:t>C</a:t>
            </a:r>
            <a:r>
              <a:rPr lang="en-US" sz="1800" dirty="0" smtClean="0"/>
              <a:t>onducted across all  ARL divisions</a:t>
            </a:r>
          </a:p>
          <a:p>
            <a:pPr marL="0" indent="0">
              <a:spcBef>
                <a:spcPts val="300"/>
              </a:spcBef>
              <a:buFont typeface="Arial" panose="020B0604020202020204" pitchFamily="34" charset="0"/>
              <a:buNone/>
            </a:pPr>
            <a:endParaRPr lang="en-US" sz="1000" b="1" dirty="0" smtClean="0"/>
          </a:p>
          <a:p>
            <a:pPr marL="0" indent="0">
              <a:spcBef>
                <a:spcPts val="300"/>
              </a:spcBef>
              <a:buFont typeface="Arial" panose="020B0604020202020204" pitchFamily="34" charset="0"/>
              <a:buNone/>
            </a:pPr>
            <a:r>
              <a:rPr lang="en-US" sz="2200" dirty="0" smtClean="0">
                <a:solidFill>
                  <a:srgbClr val="92D050"/>
                </a:solidFill>
              </a:rPr>
              <a:t>Objectives:</a:t>
            </a:r>
          </a:p>
          <a:p>
            <a:pPr marL="746125" indent="-344488">
              <a:spcBef>
                <a:spcPts val="300"/>
              </a:spcBef>
            </a:pPr>
            <a:r>
              <a:rPr lang="en-US" sz="1800" dirty="0"/>
              <a:t>Improved dispersion predictions and assessments</a:t>
            </a:r>
          </a:p>
          <a:p>
            <a:pPr marL="746125" indent="-344488">
              <a:spcBef>
                <a:spcPts val="300"/>
              </a:spcBef>
            </a:pPr>
            <a:r>
              <a:rPr lang="en-US" sz="1800" dirty="0"/>
              <a:t>Improved understanding and modeling of the planetary boundary layer structure</a:t>
            </a:r>
          </a:p>
          <a:p>
            <a:pPr marL="746125" indent="-344488">
              <a:spcBef>
                <a:spcPts val="300"/>
              </a:spcBef>
            </a:pPr>
            <a:r>
              <a:rPr lang="en-US" sz="1800" dirty="0"/>
              <a:t>Provision of specialized services </a:t>
            </a:r>
          </a:p>
          <a:p>
            <a:pPr marL="0" indent="0">
              <a:spcBef>
                <a:spcPts val="300"/>
              </a:spcBef>
              <a:buFont typeface="Arial" panose="020B0604020202020204" pitchFamily="34" charset="0"/>
              <a:buNone/>
            </a:pPr>
            <a:endParaRPr lang="en-US" sz="1800" dirty="0" smtClean="0"/>
          </a:p>
        </p:txBody>
      </p:sp>
    </p:spTree>
    <p:extLst>
      <p:ext uri="{BB962C8B-B14F-4D97-AF65-F5344CB8AC3E}">
        <p14:creationId xmlns:p14="http://schemas.microsoft.com/office/powerpoint/2010/main" val="814090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14</a:t>
            </a:fld>
            <a:endParaRPr lang="en-US" dirty="0"/>
          </a:p>
        </p:txBody>
      </p:sp>
      <p:sp>
        <p:nvSpPr>
          <p:cNvPr id="2" name="Title 1"/>
          <p:cNvSpPr>
            <a:spLocks noGrp="1"/>
          </p:cNvSpPr>
          <p:nvPr>
            <p:ph type="title" idx="4294967295"/>
          </p:nvPr>
        </p:nvSpPr>
        <p:spPr>
          <a:xfrm>
            <a:off x="0" y="31127"/>
            <a:ext cx="9144000" cy="1143000"/>
          </a:xfrm>
        </p:spPr>
        <p:txBody>
          <a:bodyPr>
            <a:normAutofit/>
          </a:bodyPr>
          <a:lstStyle/>
          <a:p>
            <a:r>
              <a:rPr lang="en-US" sz="3200" dirty="0" smtClean="0">
                <a:solidFill>
                  <a:srgbClr val="92D050"/>
                </a:solidFill>
              </a:rPr>
              <a:t>Research Area 2: </a:t>
            </a:r>
            <a:r>
              <a:rPr lang="en-US" sz="3200" dirty="0" smtClean="0"/>
              <a:t/>
            </a:r>
            <a:br>
              <a:rPr lang="en-US" sz="3200" dirty="0" smtClean="0"/>
            </a:br>
            <a:r>
              <a:rPr lang="en-US" sz="3200" dirty="0" smtClean="0"/>
              <a:t>Atmospheric Chemistry &amp; Deposition</a:t>
            </a:r>
            <a:endParaRPr lang="en-US" sz="3200" dirty="0"/>
          </a:p>
        </p:txBody>
      </p:sp>
      <p:sp>
        <p:nvSpPr>
          <p:cNvPr id="6" name="Content Placeholder 2"/>
          <p:cNvSpPr>
            <a:spLocks noGrp="1"/>
          </p:cNvSpPr>
          <p:nvPr>
            <p:ph idx="4294967295"/>
          </p:nvPr>
        </p:nvSpPr>
        <p:spPr>
          <a:xfrm>
            <a:off x="609600" y="1295400"/>
            <a:ext cx="8077200" cy="4508927"/>
          </a:xfrm>
        </p:spPr>
        <p:txBody>
          <a:bodyPr>
            <a:spAutoFit/>
          </a:bodyPr>
          <a:lstStyle/>
          <a:p>
            <a:pPr marL="365760" indent="-457200">
              <a:spcBef>
                <a:spcPts val="600"/>
              </a:spcBef>
              <a:buNone/>
            </a:pPr>
            <a:r>
              <a:rPr lang="en-US" sz="2400" dirty="0" smtClean="0">
                <a:solidFill>
                  <a:srgbClr val="92D050"/>
                </a:solidFill>
              </a:rPr>
              <a:t>Description</a:t>
            </a:r>
            <a:r>
              <a:rPr lang="en-US" sz="2400" dirty="0">
                <a:solidFill>
                  <a:srgbClr val="92D050"/>
                </a:solidFill>
              </a:rPr>
              <a:t>:</a:t>
            </a:r>
            <a:r>
              <a:rPr lang="en-US" sz="2400" dirty="0"/>
              <a:t> </a:t>
            </a:r>
            <a:endParaRPr lang="en-US" sz="2400" dirty="0" smtClean="0"/>
          </a:p>
          <a:p>
            <a:pPr>
              <a:spcBef>
                <a:spcPts val="600"/>
              </a:spcBef>
            </a:pPr>
            <a:r>
              <a:rPr lang="en-US" sz="2000" dirty="0" smtClean="0"/>
              <a:t>R&amp;D considers the </a:t>
            </a:r>
            <a:r>
              <a:rPr lang="en-US" sz="2000" dirty="0"/>
              <a:t>emissions, transformation, transport, and fate </a:t>
            </a:r>
            <a:r>
              <a:rPr lang="en-US" sz="2000" dirty="0" smtClean="0"/>
              <a:t>of important atmospheric pollutants</a:t>
            </a:r>
          </a:p>
          <a:p>
            <a:pPr>
              <a:spcBef>
                <a:spcPts val="600"/>
              </a:spcBef>
            </a:pPr>
            <a:r>
              <a:rPr lang="en-US" sz="2000" dirty="0" smtClean="0"/>
              <a:t>Primarily focus on specific pollutants that contribute to poor </a:t>
            </a:r>
            <a:r>
              <a:rPr lang="en-US" sz="2000" dirty="0"/>
              <a:t>air </a:t>
            </a:r>
            <a:r>
              <a:rPr lang="en-US" sz="2000" dirty="0" smtClean="0"/>
              <a:t>quality, ecosystem decline, are associated with many emissions sources, and are significantly influenced by chemical transformations</a:t>
            </a:r>
          </a:p>
          <a:p>
            <a:pPr marL="365760" indent="-457200">
              <a:spcBef>
                <a:spcPts val="1800"/>
              </a:spcBef>
              <a:buNone/>
            </a:pPr>
            <a:r>
              <a:rPr lang="en-US" sz="2400" dirty="0" smtClean="0">
                <a:solidFill>
                  <a:srgbClr val="92D050"/>
                </a:solidFill>
              </a:rPr>
              <a:t>Research </a:t>
            </a:r>
            <a:r>
              <a:rPr lang="en-US" sz="2400" dirty="0">
                <a:solidFill>
                  <a:srgbClr val="92D050"/>
                </a:solidFill>
              </a:rPr>
              <a:t>Group: </a:t>
            </a:r>
            <a:endParaRPr lang="en-US" sz="2400" dirty="0" smtClean="0">
              <a:solidFill>
                <a:srgbClr val="92D050"/>
              </a:solidFill>
            </a:endParaRPr>
          </a:p>
          <a:p>
            <a:pPr>
              <a:spcBef>
                <a:spcPts val="600"/>
              </a:spcBef>
            </a:pPr>
            <a:r>
              <a:rPr lang="en-US" sz="2000" dirty="0" smtClean="0"/>
              <a:t>Conducted </a:t>
            </a:r>
            <a:r>
              <a:rPr lang="en-US" sz="2000" dirty="0"/>
              <a:t>in </a:t>
            </a:r>
            <a:r>
              <a:rPr lang="en-US" sz="2000" dirty="0" smtClean="0"/>
              <a:t>ARL Headquarters and ATDD</a:t>
            </a:r>
          </a:p>
          <a:p>
            <a:pPr marL="0" indent="0">
              <a:spcBef>
                <a:spcPts val="1800"/>
              </a:spcBef>
              <a:buNone/>
            </a:pPr>
            <a:r>
              <a:rPr lang="en-US" sz="2400" dirty="0" smtClean="0">
                <a:solidFill>
                  <a:srgbClr val="92D050"/>
                </a:solidFill>
              </a:rPr>
              <a:t>Objectives: </a:t>
            </a:r>
          </a:p>
          <a:p>
            <a:pPr>
              <a:spcBef>
                <a:spcPts val="600"/>
              </a:spcBef>
            </a:pPr>
            <a:r>
              <a:rPr lang="en-US" sz="2000" dirty="0" smtClean="0"/>
              <a:t>Improved predictive </a:t>
            </a:r>
            <a:r>
              <a:rPr lang="en-US" sz="2000" dirty="0"/>
              <a:t>modeling </a:t>
            </a:r>
            <a:r>
              <a:rPr lang="en-US" sz="2000" dirty="0" smtClean="0"/>
              <a:t>of air pollutants and air-surface exchange </a:t>
            </a:r>
          </a:p>
          <a:p>
            <a:pPr>
              <a:spcBef>
                <a:spcPts val="600"/>
              </a:spcBef>
            </a:pPr>
            <a:r>
              <a:rPr lang="en-US" sz="2000" dirty="0" smtClean="0"/>
              <a:t>Informed policies and plans</a:t>
            </a:r>
            <a:endParaRPr lang="en-US" sz="1800" dirty="0" smtClean="0"/>
          </a:p>
        </p:txBody>
      </p:sp>
    </p:spTree>
    <p:extLst>
      <p:ext uri="{BB962C8B-B14F-4D97-AF65-F5344CB8AC3E}">
        <p14:creationId xmlns:p14="http://schemas.microsoft.com/office/powerpoint/2010/main" val="2544062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27"/>
            <a:ext cx="9144000" cy="1143000"/>
          </a:xfrm>
        </p:spPr>
        <p:txBody>
          <a:bodyPr>
            <a:normAutofit/>
          </a:bodyPr>
          <a:lstStyle/>
          <a:p>
            <a:r>
              <a:rPr lang="en-US" sz="3200" dirty="0" smtClean="0">
                <a:solidFill>
                  <a:srgbClr val="92D050"/>
                </a:solidFill>
              </a:rPr>
              <a:t>Research Area 3: </a:t>
            </a:r>
            <a:r>
              <a:rPr lang="en-US" sz="3200" dirty="0" smtClean="0"/>
              <a:t/>
            </a:r>
            <a:br>
              <a:rPr lang="en-US" sz="3200" dirty="0" smtClean="0"/>
            </a:br>
            <a:r>
              <a:rPr lang="en-US" sz="3200" dirty="0" smtClean="0"/>
              <a:t>Climate Observations and Analyses</a:t>
            </a:r>
            <a:endParaRPr lang="en-US" sz="3200" dirty="0"/>
          </a:p>
        </p:txBody>
      </p:sp>
      <p:sp>
        <p:nvSpPr>
          <p:cNvPr id="3" name="Content Placeholder 2"/>
          <p:cNvSpPr>
            <a:spLocks noGrp="1"/>
          </p:cNvSpPr>
          <p:nvPr>
            <p:ph idx="1"/>
          </p:nvPr>
        </p:nvSpPr>
        <p:spPr>
          <a:xfrm>
            <a:off x="612648" y="1295400"/>
            <a:ext cx="8531352" cy="4508927"/>
          </a:xfrm>
        </p:spPr>
        <p:txBody>
          <a:bodyPr>
            <a:spAutoFit/>
          </a:bodyPr>
          <a:lstStyle/>
          <a:p>
            <a:pPr marL="365760" indent="-457200">
              <a:spcBef>
                <a:spcPts val="600"/>
              </a:spcBef>
              <a:buNone/>
            </a:pPr>
            <a:r>
              <a:rPr lang="en-US" sz="2400" dirty="0">
                <a:solidFill>
                  <a:srgbClr val="92D050"/>
                </a:solidFill>
              </a:rPr>
              <a:t>Description:</a:t>
            </a:r>
            <a:r>
              <a:rPr lang="en-US" sz="2400" b="1" dirty="0">
                <a:solidFill>
                  <a:srgbClr val="92D050"/>
                </a:solidFill>
              </a:rPr>
              <a:t> </a:t>
            </a:r>
            <a:endParaRPr lang="en-US" sz="2400" b="1" dirty="0" smtClean="0">
              <a:solidFill>
                <a:srgbClr val="92D050"/>
              </a:solidFill>
            </a:endParaRPr>
          </a:p>
          <a:p>
            <a:pPr>
              <a:spcBef>
                <a:spcPts val="600"/>
              </a:spcBef>
            </a:pPr>
            <a:r>
              <a:rPr lang="en-US" sz="2000" dirty="0" smtClean="0"/>
              <a:t>R&amp;D focused on the development &amp; maintenance of reference </a:t>
            </a:r>
            <a:r>
              <a:rPr lang="en-US" sz="2000" dirty="0"/>
              <a:t>observing </a:t>
            </a:r>
            <a:r>
              <a:rPr lang="en-US" sz="2000" dirty="0" smtClean="0"/>
              <a:t>systems</a:t>
            </a:r>
          </a:p>
          <a:p>
            <a:pPr>
              <a:spcBef>
                <a:spcPts val="600"/>
              </a:spcBef>
            </a:pPr>
            <a:r>
              <a:rPr lang="en-US" sz="2000" dirty="0" smtClean="0"/>
              <a:t>Primary focus is analyzing and evaluating long-term </a:t>
            </a:r>
            <a:r>
              <a:rPr lang="en-US" sz="2000" dirty="0"/>
              <a:t>observational datasets and models </a:t>
            </a:r>
            <a:r>
              <a:rPr lang="en-US" sz="2000" dirty="0" smtClean="0"/>
              <a:t>to understand </a:t>
            </a:r>
            <a:r>
              <a:rPr lang="en-US" sz="2000" dirty="0"/>
              <a:t>climate </a:t>
            </a:r>
            <a:r>
              <a:rPr lang="en-US" sz="2000" dirty="0" smtClean="0"/>
              <a:t>change on </a:t>
            </a:r>
            <a:r>
              <a:rPr lang="en-US" sz="2000" dirty="0"/>
              <a:t>diurnal to multi-decadal time </a:t>
            </a:r>
            <a:r>
              <a:rPr lang="en-US" sz="2000" dirty="0" smtClean="0"/>
              <a:t>scales</a:t>
            </a:r>
            <a:endParaRPr lang="en-US" sz="2000" b="1" dirty="0" smtClean="0"/>
          </a:p>
          <a:p>
            <a:pPr marL="0" indent="0">
              <a:spcBef>
                <a:spcPts val="1800"/>
              </a:spcBef>
              <a:buNone/>
            </a:pPr>
            <a:r>
              <a:rPr lang="en-US" sz="2400" dirty="0" smtClean="0">
                <a:solidFill>
                  <a:srgbClr val="92D050"/>
                </a:solidFill>
              </a:rPr>
              <a:t>Research </a:t>
            </a:r>
            <a:r>
              <a:rPr lang="en-US" sz="2400" dirty="0">
                <a:solidFill>
                  <a:srgbClr val="92D050"/>
                </a:solidFill>
              </a:rPr>
              <a:t>Group: </a:t>
            </a:r>
            <a:endParaRPr lang="en-US" sz="2400" dirty="0" smtClean="0">
              <a:solidFill>
                <a:srgbClr val="92D050"/>
              </a:solidFill>
            </a:endParaRPr>
          </a:p>
          <a:p>
            <a:pPr>
              <a:spcBef>
                <a:spcPts val="600"/>
              </a:spcBef>
            </a:pPr>
            <a:r>
              <a:rPr lang="en-US" sz="2000" dirty="0"/>
              <a:t>Conducted in ARL </a:t>
            </a:r>
            <a:r>
              <a:rPr lang="en-US" sz="2000" dirty="0" smtClean="0"/>
              <a:t>ATDD and Headquarters</a:t>
            </a:r>
            <a:endParaRPr lang="en-US" sz="2000" dirty="0"/>
          </a:p>
          <a:p>
            <a:pPr marL="0" indent="0">
              <a:spcBef>
                <a:spcPts val="1800"/>
              </a:spcBef>
              <a:buNone/>
            </a:pPr>
            <a:r>
              <a:rPr lang="en-US" sz="2400" dirty="0" smtClean="0">
                <a:solidFill>
                  <a:srgbClr val="92D050"/>
                </a:solidFill>
              </a:rPr>
              <a:t>Objectives</a:t>
            </a:r>
            <a:r>
              <a:rPr lang="en-US" sz="2400" dirty="0">
                <a:solidFill>
                  <a:srgbClr val="92D050"/>
                </a:solidFill>
              </a:rPr>
              <a:t>:</a:t>
            </a:r>
          </a:p>
          <a:p>
            <a:pPr>
              <a:spcBef>
                <a:spcPts val="600"/>
              </a:spcBef>
            </a:pPr>
            <a:r>
              <a:rPr lang="en-US" sz="2000" dirty="0" smtClean="0"/>
              <a:t>Improved understanding of climate through study of  </a:t>
            </a:r>
            <a:r>
              <a:rPr lang="en-US" sz="2000" dirty="0"/>
              <a:t>observations </a:t>
            </a:r>
            <a:r>
              <a:rPr lang="en-US" sz="2000" dirty="0" smtClean="0"/>
              <a:t>&amp;  models</a:t>
            </a:r>
          </a:p>
          <a:p>
            <a:pPr>
              <a:spcBef>
                <a:spcPts val="600"/>
              </a:spcBef>
            </a:pPr>
            <a:r>
              <a:rPr lang="en-US" sz="2000" dirty="0" smtClean="0"/>
              <a:t>Improved </a:t>
            </a:r>
            <a:r>
              <a:rPr lang="en-US" sz="2000" dirty="0"/>
              <a:t>network of global climate observing system </a:t>
            </a:r>
            <a:r>
              <a:rPr lang="en-US" sz="2000" dirty="0" smtClean="0"/>
              <a:t>measurements</a:t>
            </a:r>
            <a:endParaRPr lang="en-US" sz="2000"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15</a:t>
            </a:fld>
            <a:endParaRPr lang="en-US" dirty="0"/>
          </a:p>
        </p:txBody>
      </p:sp>
    </p:spTree>
    <p:extLst>
      <p:ext uri="{BB962C8B-B14F-4D97-AF65-F5344CB8AC3E}">
        <p14:creationId xmlns:p14="http://schemas.microsoft.com/office/powerpoint/2010/main" val="4209302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smtClean="0"/>
              <a:t>Integration Among Research Areas</a:t>
            </a:r>
            <a:endParaRPr lang="en-US"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pPr/>
              <a:t>16</a:t>
            </a:fld>
            <a:endParaRPr lang="en-US" dirty="0"/>
          </a:p>
        </p:txBody>
      </p:sp>
      <p:sp>
        <p:nvSpPr>
          <p:cNvPr id="10" name="Rectangle 9"/>
          <p:cNvSpPr/>
          <p:nvPr/>
        </p:nvSpPr>
        <p:spPr>
          <a:xfrm>
            <a:off x="0" y="1371600"/>
            <a:ext cx="91440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2" name="Straight Connector 21"/>
          <p:cNvCxnSpPr/>
          <p:nvPr/>
        </p:nvCxnSpPr>
        <p:spPr>
          <a:xfrm>
            <a:off x="0" y="1371600"/>
            <a:ext cx="0" cy="457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69645" y="1524000"/>
            <a:ext cx="8815860" cy="4295260"/>
            <a:chOff x="169645" y="1524000"/>
            <a:chExt cx="8815860" cy="4295260"/>
          </a:xfrm>
        </p:grpSpPr>
        <p:sp>
          <p:nvSpPr>
            <p:cNvPr id="11" name="object 3"/>
            <p:cNvSpPr txBox="1"/>
            <p:nvPr/>
          </p:nvSpPr>
          <p:spPr>
            <a:xfrm>
              <a:off x="3393797" y="1524000"/>
              <a:ext cx="2428461" cy="861774"/>
            </a:xfrm>
            <a:prstGeom prst="rect">
              <a:avLst/>
            </a:prstGeom>
            <a:solidFill>
              <a:srgbClr val="091A4F"/>
            </a:solidFill>
            <a:ln>
              <a:solidFill>
                <a:schemeClr val="bg1"/>
              </a:solidFill>
            </a:ln>
          </p:spPr>
          <p:txBody>
            <a:bodyPr vert="horz" wrap="square" lIns="0" tIns="0" rIns="0" bIns="0" rtlCol="0">
              <a:spAutoFit/>
            </a:bodyPr>
            <a:lstStyle/>
            <a:p>
              <a:pPr marL="12700" marR="5080" indent="257175" algn="ctr">
                <a:lnSpc>
                  <a:spcPct val="100000"/>
                </a:lnSpc>
              </a:pPr>
              <a:r>
                <a:rPr sz="2800" b="1" spc="-20" dirty="0">
                  <a:solidFill>
                    <a:srgbClr val="92D050"/>
                  </a:solidFill>
                  <a:latin typeface="Calibri"/>
                  <a:cs typeface="Calibri"/>
                </a:rPr>
                <a:t>D</a:t>
              </a:r>
              <a:r>
                <a:rPr sz="2800" b="1" spc="-15" dirty="0">
                  <a:solidFill>
                    <a:srgbClr val="92D050"/>
                  </a:solidFill>
                  <a:latin typeface="Calibri"/>
                  <a:cs typeface="Calibri"/>
                </a:rPr>
                <a:t>is</a:t>
              </a:r>
              <a:r>
                <a:rPr sz="2800" b="1" spc="-20" dirty="0">
                  <a:solidFill>
                    <a:srgbClr val="92D050"/>
                  </a:solidFill>
                  <a:latin typeface="Calibri"/>
                  <a:cs typeface="Calibri"/>
                </a:rPr>
                <a:t>pe</a:t>
              </a:r>
              <a:r>
                <a:rPr sz="2800" b="1" spc="-50" dirty="0">
                  <a:solidFill>
                    <a:srgbClr val="92D050"/>
                  </a:solidFill>
                  <a:latin typeface="Calibri"/>
                  <a:cs typeface="Calibri"/>
                </a:rPr>
                <a:t>r</a:t>
              </a:r>
              <a:r>
                <a:rPr sz="2800" b="1" spc="-15" dirty="0">
                  <a:solidFill>
                    <a:srgbClr val="92D050"/>
                  </a:solidFill>
                  <a:latin typeface="Calibri"/>
                  <a:cs typeface="Calibri"/>
                </a:rPr>
                <a:t>s</a:t>
              </a:r>
              <a:r>
                <a:rPr sz="2800" b="1" spc="-20" dirty="0">
                  <a:solidFill>
                    <a:srgbClr val="92D050"/>
                  </a:solidFill>
                  <a:latin typeface="Calibri"/>
                  <a:cs typeface="Calibri"/>
                </a:rPr>
                <a:t>io</a:t>
              </a:r>
              <a:r>
                <a:rPr sz="2800" b="1" spc="-15" dirty="0">
                  <a:solidFill>
                    <a:srgbClr val="92D050"/>
                  </a:solidFill>
                  <a:latin typeface="Calibri"/>
                  <a:cs typeface="Calibri"/>
                </a:rPr>
                <a:t>n</a:t>
              </a:r>
              <a:r>
                <a:rPr sz="2800" b="1" dirty="0">
                  <a:solidFill>
                    <a:srgbClr val="92D050"/>
                  </a:solidFill>
                  <a:latin typeface="Calibri"/>
                  <a:cs typeface="Calibri"/>
                </a:rPr>
                <a:t> </a:t>
              </a:r>
              <a:r>
                <a:rPr sz="2800" b="1" spc="-15" dirty="0">
                  <a:solidFill>
                    <a:srgbClr val="92D050"/>
                  </a:solidFill>
                  <a:latin typeface="Calibri"/>
                  <a:cs typeface="Calibri"/>
                </a:rPr>
                <a:t>/ B</a:t>
              </a:r>
              <a:r>
                <a:rPr sz="2800" b="1" spc="-20" dirty="0">
                  <a:solidFill>
                    <a:srgbClr val="92D050"/>
                  </a:solidFill>
                  <a:latin typeface="Calibri"/>
                  <a:cs typeface="Calibri"/>
                </a:rPr>
                <a:t>ound</a:t>
              </a:r>
              <a:r>
                <a:rPr sz="2800" b="1" spc="-15" dirty="0">
                  <a:solidFill>
                    <a:srgbClr val="92D050"/>
                  </a:solidFill>
                  <a:latin typeface="Calibri"/>
                  <a:cs typeface="Calibri"/>
                </a:rPr>
                <a:t>a</a:t>
              </a:r>
              <a:r>
                <a:rPr sz="2800" b="1" dirty="0">
                  <a:solidFill>
                    <a:srgbClr val="92D050"/>
                  </a:solidFill>
                  <a:latin typeface="Calibri"/>
                  <a:cs typeface="Calibri"/>
                </a:rPr>
                <a:t>r</a:t>
              </a:r>
              <a:r>
                <a:rPr sz="2800" b="1" spc="-15" dirty="0">
                  <a:solidFill>
                    <a:srgbClr val="92D050"/>
                  </a:solidFill>
                  <a:latin typeface="Calibri"/>
                  <a:cs typeface="Calibri"/>
                </a:rPr>
                <a:t>y</a:t>
              </a:r>
              <a:r>
                <a:rPr sz="2800" b="1" spc="10" dirty="0">
                  <a:solidFill>
                    <a:srgbClr val="92D050"/>
                  </a:solidFill>
                  <a:latin typeface="Calibri"/>
                  <a:cs typeface="Calibri"/>
                </a:rPr>
                <a:t> </a:t>
              </a:r>
              <a:r>
                <a:rPr sz="2800" b="1" spc="-10" dirty="0">
                  <a:solidFill>
                    <a:srgbClr val="92D050"/>
                  </a:solidFill>
                  <a:latin typeface="Calibri"/>
                  <a:cs typeface="Calibri"/>
                </a:rPr>
                <a:t>L</a:t>
              </a:r>
              <a:r>
                <a:rPr sz="2800" b="1" spc="-65" dirty="0">
                  <a:solidFill>
                    <a:srgbClr val="92D050"/>
                  </a:solidFill>
                  <a:latin typeface="Calibri"/>
                  <a:cs typeface="Calibri"/>
                </a:rPr>
                <a:t>a</a:t>
              </a:r>
              <a:r>
                <a:rPr sz="2800" b="1" spc="-60" dirty="0">
                  <a:solidFill>
                    <a:srgbClr val="92D050"/>
                  </a:solidFill>
                  <a:latin typeface="Calibri"/>
                  <a:cs typeface="Calibri"/>
                </a:rPr>
                <a:t>y</a:t>
              </a:r>
              <a:r>
                <a:rPr sz="2800" b="1" spc="-20" dirty="0">
                  <a:solidFill>
                    <a:srgbClr val="92D050"/>
                  </a:solidFill>
                  <a:latin typeface="Calibri"/>
                  <a:cs typeface="Calibri"/>
                </a:rPr>
                <a:t>e</a:t>
              </a:r>
              <a:r>
                <a:rPr sz="2800" b="1" spc="-10" dirty="0">
                  <a:solidFill>
                    <a:srgbClr val="92D050"/>
                  </a:solidFill>
                  <a:latin typeface="Calibri"/>
                  <a:cs typeface="Calibri"/>
                </a:rPr>
                <a:t>r</a:t>
              </a:r>
              <a:endParaRPr sz="2800" dirty="0">
                <a:solidFill>
                  <a:srgbClr val="92D050"/>
                </a:solidFill>
                <a:latin typeface="Calibri"/>
                <a:cs typeface="Calibri"/>
              </a:endParaRPr>
            </a:p>
          </p:txBody>
        </p:sp>
        <p:sp>
          <p:nvSpPr>
            <p:cNvPr id="13" name="object 5"/>
            <p:cNvSpPr/>
            <p:nvPr/>
          </p:nvSpPr>
          <p:spPr>
            <a:xfrm>
              <a:off x="2490138" y="5388373"/>
              <a:ext cx="4114800" cy="0"/>
            </a:xfrm>
            <a:custGeom>
              <a:avLst/>
              <a:gdLst/>
              <a:ahLst/>
              <a:cxnLst/>
              <a:rect l="l" t="t" r="r" b="b"/>
              <a:pathLst>
                <a:path w="832485">
                  <a:moveTo>
                    <a:pt x="0" y="0"/>
                  </a:moveTo>
                  <a:lnTo>
                    <a:pt x="831896" y="0"/>
                  </a:lnTo>
                </a:path>
              </a:pathLst>
            </a:custGeom>
            <a:noFill/>
            <a:ln w="12700">
              <a:solidFill>
                <a:schemeClr val="bg1"/>
              </a:solidFill>
              <a:prstDash val="dash"/>
            </a:ln>
          </p:spPr>
          <p:txBody>
            <a:bodyPr wrap="square" lIns="0" tIns="0" rIns="0" bIns="0" rtlCol="0"/>
            <a:lstStyle/>
            <a:p>
              <a:endParaRPr>
                <a:solidFill>
                  <a:schemeClr val="bg1"/>
                </a:solidFill>
              </a:endParaRPr>
            </a:p>
          </p:txBody>
        </p:sp>
        <p:sp>
          <p:nvSpPr>
            <p:cNvPr id="15" name="object 8"/>
            <p:cNvSpPr/>
            <p:nvPr/>
          </p:nvSpPr>
          <p:spPr>
            <a:xfrm>
              <a:off x="1233165" y="2385775"/>
              <a:ext cx="2653035" cy="2651760"/>
            </a:xfrm>
            <a:custGeom>
              <a:avLst/>
              <a:gdLst/>
              <a:ahLst/>
              <a:cxnLst/>
              <a:rect l="l" t="t" r="r" b="b"/>
              <a:pathLst>
                <a:path w="3234690" h="2451735">
                  <a:moveTo>
                    <a:pt x="3234702" y="0"/>
                  </a:moveTo>
                  <a:lnTo>
                    <a:pt x="0" y="2451138"/>
                  </a:lnTo>
                </a:path>
              </a:pathLst>
            </a:custGeom>
            <a:noFill/>
            <a:ln w="12700">
              <a:solidFill>
                <a:schemeClr val="bg1"/>
              </a:solidFill>
              <a:prstDash val="dash"/>
            </a:ln>
          </p:spPr>
          <p:txBody>
            <a:bodyPr wrap="square" lIns="0" tIns="0" rIns="0" bIns="0" rtlCol="0"/>
            <a:lstStyle/>
            <a:p>
              <a:endParaRPr>
                <a:solidFill>
                  <a:schemeClr val="bg1"/>
                </a:solidFill>
              </a:endParaRPr>
            </a:p>
          </p:txBody>
        </p:sp>
        <p:sp>
          <p:nvSpPr>
            <p:cNvPr id="16" name="object 7"/>
            <p:cNvSpPr txBox="1"/>
            <p:nvPr/>
          </p:nvSpPr>
          <p:spPr>
            <a:xfrm>
              <a:off x="3116929" y="5065208"/>
              <a:ext cx="2878372" cy="646331"/>
            </a:xfrm>
            <a:prstGeom prst="rect">
              <a:avLst/>
            </a:prstGeom>
            <a:solidFill>
              <a:srgbClr val="091A4F"/>
            </a:solidFill>
          </p:spPr>
          <p:txBody>
            <a:bodyPr vert="horz" wrap="square" lIns="45720" tIns="45720" rIns="45720" bIns="45720" rtlCol="0">
              <a:spAutoFit/>
            </a:bodyPr>
            <a:lstStyle/>
            <a:p>
              <a:pPr marL="12700" marR="5080">
                <a:lnSpc>
                  <a:spcPct val="100000"/>
                </a:lnSpc>
              </a:pPr>
              <a:r>
                <a:rPr sz="1800" spc="-5" dirty="0">
                  <a:solidFill>
                    <a:schemeClr val="bg1"/>
                  </a:solidFill>
                  <a:latin typeface="Calibri"/>
                  <a:cs typeface="Calibri"/>
                </a:rPr>
                <a:t>Cli</a:t>
              </a:r>
              <a:r>
                <a:rPr sz="1800" spc="-15" dirty="0">
                  <a:solidFill>
                    <a:schemeClr val="bg1"/>
                  </a:solidFill>
                  <a:latin typeface="Calibri"/>
                  <a:cs typeface="Calibri"/>
                </a:rPr>
                <a:t>ma</a:t>
              </a:r>
              <a:r>
                <a:rPr sz="1800" spc="-40" dirty="0">
                  <a:solidFill>
                    <a:schemeClr val="bg1"/>
                  </a:solidFill>
                  <a:latin typeface="Calibri"/>
                  <a:cs typeface="Calibri"/>
                </a:rPr>
                <a:t>t</a:t>
              </a:r>
              <a:r>
                <a:rPr sz="1800" spc="-10" dirty="0">
                  <a:solidFill>
                    <a:schemeClr val="bg1"/>
                  </a:solidFill>
                  <a:latin typeface="Calibri"/>
                  <a:cs typeface="Calibri"/>
                </a:rPr>
                <a:t>e</a:t>
              </a:r>
              <a:r>
                <a:rPr sz="1800" dirty="0">
                  <a:solidFill>
                    <a:schemeClr val="bg1"/>
                  </a:solidFill>
                  <a:latin typeface="Calibri"/>
                  <a:cs typeface="Calibri"/>
                </a:rPr>
                <a:t>-a</a:t>
              </a:r>
              <a:r>
                <a:rPr sz="1800" spc="-5" dirty="0">
                  <a:solidFill>
                    <a:schemeClr val="bg1"/>
                  </a:solidFill>
                  <a:latin typeface="Calibri"/>
                  <a:cs typeface="Calibri"/>
                </a:rPr>
                <a:t>i</a:t>
              </a:r>
              <a:r>
                <a:rPr sz="1800" spc="-10" dirty="0">
                  <a:solidFill>
                    <a:schemeClr val="bg1"/>
                  </a:solidFill>
                  <a:latin typeface="Calibri"/>
                  <a:cs typeface="Calibri"/>
                </a:rPr>
                <a:t>r</a:t>
              </a:r>
              <a:r>
                <a:rPr sz="1800" spc="-5" dirty="0">
                  <a:solidFill>
                    <a:schemeClr val="bg1"/>
                  </a:solidFill>
                  <a:latin typeface="Calibri"/>
                  <a:cs typeface="Calibri"/>
                </a:rPr>
                <a:t> </a:t>
              </a:r>
              <a:r>
                <a:rPr sz="1800" dirty="0">
                  <a:solidFill>
                    <a:schemeClr val="bg1"/>
                  </a:solidFill>
                  <a:latin typeface="Calibri"/>
                  <a:cs typeface="Calibri"/>
                </a:rPr>
                <a:t>qua</a:t>
              </a:r>
              <a:r>
                <a:rPr sz="1800" spc="-5" dirty="0">
                  <a:solidFill>
                    <a:schemeClr val="bg1"/>
                  </a:solidFill>
                  <a:latin typeface="Calibri"/>
                  <a:cs typeface="Calibri"/>
                </a:rPr>
                <a:t>li</a:t>
              </a:r>
              <a:r>
                <a:rPr sz="1800" spc="-15" dirty="0">
                  <a:solidFill>
                    <a:schemeClr val="bg1"/>
                  </a:solidFill>
                  <a:latin typeface="Calibri"/>
                  <a:cs typeface="Calibri"/>
                </a:rPr>
                <a:t>t</a:t>
              </a:r>
              <a:r>
                <a:rPr sz="1800" spc="-10" dirty="0">
                  <a:solidFill>
                    <a:schemeClr val="bg1"/>
                  </a:solidFill>
                  <a:latin typeface="Calibri"/>
                  <a:cs typeface="Calibri"/>
                </a:rPr>
                <a:t>y</a:t>
              </a:r>
              <a:r>
                <a:rPr sz="1800" spc="10" dirty="0">
                  <a:solidFill>
                    <a:schemeClr val="bg1"/>
                  </a:solidFill>
                  <a:latin typeface="Calibri"/>
                  <a:cs typeface="Calibri"/>
                </a:rPr>
                <a:t> </a:t>
              </a:r>
              <a:r>
                <a:rPr sz="1800" dirty="0">
                  <a:solidFill>
                    <a:schemeClr val="bg1"/>
                  </a:solidFill>
                  <a:latin typeface="Calibri"/>
                  <a:cs typeface="Calibri"/>
                </a:rPr>
                <a:t>m</a:t>
              </a:r>
              <a:r>
                <a:rPr sz="1800" spc="-5" dirty="0">
                  <a:solidFill>
                    <a:schemeClr val="bg1"/>
                  </a:solidFill>
                  <a:latin typeface="Calibri"/>
                  <a:cs typeface="Calibri"/>
                </a:rPr>
                <a:t>o</a:t>
              </a:r>
              <a:r>
                <a:rPr sz="1800" dirty="0">
                  <a:solidFill>
                    <a:schemeClr val="bg1"/>
                  </a:solidFill>
                  <a:latin typeface="Calibri"/>
                  <a:cs typeface="Calibri"/>
                </a:rPr>
                <a:t>d</a:t>
              </a:r>
              <a:r>
                <a:rPr sz="1800" spc="-10" dirty="0">
                  <a:solidFill>
                    <a:schemeClr val="bg1"/>
                  </a:solidFill>
                  <a:latin typeface="Calibri"/>
                  <a:cs typeface="Calibri"/>
                </a:rPr>
                <a:t>e</a:t>
              </a:r>
              <a:r>
                <a:rPr sz="1800" spc="-5" dirty="0">
                  <a:solidFill>
                    <a:schemeClr val="bg1"/>
                  </a:solidFill>
                  <a:latin typeface="Calibri"/>
                  <a:cs typeface="Calibri"/>
                </a:rPr>
                <a:t>li</a:t>
              </a:r>
              <a:r>
                <a:rPr sz="1800" dirty="0">
                  <a:solidFill>
                    <a:schemeClr val="bg1"/>
                  </a:solidFill>
                  <a:latin typeface="Calibri"/>
                  <a:cs typeface="Calibri"/>
                </a:rPr>
                <a:t>n</a:t>
              </a:r>
              <a:r>
                <a:rPr sz="1800" spc="-10" dirty="0">
                  <a:solidFill>
                    <a:schemeClr val="bg1"/>
                  </a:solidFill>
                  <a:latin typeface="Calibri"/>
                  <a:cs typeface="Calibri"/>
                </a:rPr>
                <a:t>g</a:t>
              </a:r>
              <a:r>
                <a:rPr sz="1800" spc="-5" dirty="0">
                  <a:solidFill>
                    <a:schemeClr val="bg1"/>
                  </a:solidFill>
                  <a:latin typeface="Calibri"/>
                  <a:cs typeface="Calibri"/>
                </a:rPr>
                <a:t> </a:t>
              </a:r>
              <a:r>
                <a:rPr sz="1800" spc="-5" dirty="0" smtClean="0">
                  <a:solidFill>
                    <a:schemeClr val="bg1"/>
                  </a:solidFill>
                  <a:latin typeface="Calibri"/>
                  <a:cs typeface="Calibri"/>
                </a:rPr>
                <a:t>Co</a:t>
              </a:r>
              <a:r>
                <a:rPr lang="en-US" sz="1800" spc="-5" dirty="0" smtClean="0">
                  <a:solidFill>
                    <a:schemeClr val="bg1"/>
                  </a:solidFill>
                  <a:latin typeface="Calibri"/>
                  <a:cs typeface="Calibri"/>
                </a:rPr>
                <a:t>l</a:t>
              </a:r>
              <a:r>
                <a:rPr sz="1800" spc="-5" dirty="0" smtClean="0">
                  <a:solidFill>
                    <a:schemeClr val="bg1"/>
                  </a:solidFill>
                  <a:latin typeface="Calibri"/>
                  <a:cs typeface="Calibri"/>
                </a:rPr>
                <a:t>lo</a:t>
              </a:r>
              <a:r>
                <a:rPr sz="1800" spc="-30" dirty="0" smtClean="0">
                  <a:solidFill>
                    <a:schemeClr val="bg1"/>
                  </a:solidFill>
                  <a:latin typeface="Calibri"/>
                  <a:cs typeface="Calibri"/>
                </a:rPr>
                <a:t>c</a:t>
              </a:r>
              <a:r>
                <a:rPr sz="1800" spc="-15" dirty="0" smtClean="0">
                  <a:solidFill>
                    <a:schemeClr val="bg1"/>
                  </a:solidFill>
                  <a:latin typeface="Calibri"/>
                  <a:cs typeface="Calibri"/>
                </a:rPr>
                <a:t>at</a:t>
              </a:r>
              <a:r>
                <a:rPr sz="1800" spc="-5" dirty="0" smtClean="0">
                  <a:solidFill>
                    <a:schemeClr val="bg1"/>
                  </a:solidFill>
                  <a:latin typeface="Calibri"/>
                  <a:cs typeface="Calibri"/>
                </a:rPr>
                <a:t>io</a:t>
              </a:r>
              <a:r>
                <a:rPr sz="1800" dirty="0" smtClean="0">
                  <a:solidFill>
                    <a:schemeClr val="bg1"/>
                  </a:solidFill>
                  <a:latin typeface="Calibri"/>
                  <a:cs typeface="Calibri"/>
                </a:rPr>
                <a:t>n</a:t>
              </a:r>
              <a:r>
                <a:rPr sz="1800" spc="15" dirty="0" smtClean="0">
                  <a:solidFill>
                    <a:schemeClr val="bg1"/>
                  </a:solidFill>
                  <a:latin typeface="Calibri"/>
                  <a:cs typeface="Calibri"/>
                </a:rPr>
                <a:t> </a:t>
              </a:r>
              <a:r>
                <a:rPr sz="1800" spc="-5" dirty="0">
                  <a:solidFill>
                    <a:schemeClr val="bg1"/>
                  </a:solidFill>
                  <a:latin typeface="Calibri"/>
                  <a:cs typeface="Calibri"/>
                </a:rPr>
                <a:t>o</a:t>
              </a:r>
              <a:r>
                <a:rPr sz="1800" dirty="0">
                  <a:solidFill>
                    <a:schemeClr val="bg1"/>
                  </a:solidFill>
                  <a:latin typeface="Calibri"/>
                  <a:cs typeface="Calibri"/>
                </a:rPr>
                <a:t>f</a:t>
              </a:r>
              <a:r>
                <a:rPr sz="1800" spc="5" dirty="0">
                  <a:solidFill>
                    <a:schemeClr val="bg1"/>
                  </a:solidFill>
                  <a:latin typeface="Calibri"/>
                  <a:cs typeface="Calibri"/>
                </a:rPr>
                <a:t> </a:t>
              </a:r>
              <a:r>
                <a:rPr sz="1800" spc="-5" dirty="0">
                  <a:solidFill>
                    <a:schemeClr val="bg1"/>
                  </a:solidFill>
                  <a:latin typeface="Calibri"/>
                  <a:cs typeface="Calibri"/>
                </a:rPr>
                <a:t>o</a:t>
              </a:r>
              <a:r>
                <a:rPr sz="1800" spc="-10" dirty="0">
                  <a:solidFill>
                    <a:schemeClr val="bg1"/>
                  </a:solidFill>
                  <a:latin typeface="Calibri"/>
                  <a:cs typeface="Calibri"/>
                </a:rPr>
                <a:t>bse</a:t>
              </a:r>
              <a:r>
                <a:rPr sz="1800" spc="-5" dirty="0">
                  <a:solidFill>
                    <a:schemeClr val="bg1"/>
                  </a:solidFill>
                  <a:latin typeface="Calibri"/>
                  <a:cs typeface="Calibri"/>
                </a:rPr>
                <a:t>r</a:t>
              </a:r>
              <a:r>
                <a:rPr sz="1800" spc="-10" dirty="0">
                  <a:solidFill>
                    <a:schemeClr val="bg1"/>
                  </a:solidFill>
                  <a:latin typeface="Calibri"/>
                  <a:cs typeface="Calibri"/>
                </a:rPr>
                <a:t>v</a:t>
              </a:r>
              <a:r>
                <a:rPr sz="1800" spc="-5" dirty="0">
                  <a:solidFill>
                    <a:schemeClr val="bg1"/>
                  </a:solidFill>
                  <a:latin typeface="Calibri"/>
                  <a:cs typeface="Calibri"/>
                </a:rPr>
                <a:t>i</a:t>
              </a:r>
              <a:r>
                <a:rPr sz="1800" dirty="0">
                  <a:solidFill>
                    <a:schemeClr val="bg1"/>
                  </a:solidFill>
                  <a:latin typeface="Calibri"/>
                  <a:cs typeface="Calibri"/>
                </a:rPr>
                <a:t>ng</a:t>
              </a:r>
              <a:r>
                <a:rPr sz="1800" spc="15" dirty="0">
                  <a:solidFill>
                    <a:schemeClr val="bg1"/>
                  </a:solidFill>
                  <a:latin typeface="Calibri"/>
                  <a:cs typeface="Calibri"/>
                </a:rPr>
                <a:t> </a:t>
              </a:r>
              <a:r>
                <a:rPr sz="1800" dirty="0">
                  <a:solidFill>
                    <a:schemeClr val="bg1"/>
                  </a:solidFill>
                  <a:latin typeface="Calibri"/>
                  <a:cs typeface="Calibri"/>
                </a:rPr>
                <a:t>s</a:t>
              </a:r>
              <a:r>
                <a:rPr sz="1800" spc="-5" dirty="0">
                  <a:solidFill>
                    <a:schemeClr val="bg1"/>
                  </a:solidFill>
                  <a:latin typeface="Calibri"/>
                  <a:cs typeface="Calibri"/>
                </a:rPr>
                <a:t>i</a:t>
              </a:r>
              <a:r>
                <a:rPr sz="1800" spc="-40" dirty="0">
                  <a:solidFill>
                    <a:schemeClr val="bg1"/>
                  </a:solidFill>
                  <a:latin typeface="Calibri"/>
                  <a:cs typeface="Calibri"/>
                </a:rPr>
                <a:t>t</a:t>
              </a:r>
              <a:r>
                <a:rPr sz="1800" spc="-10" dirty="0">
                  <a:solidFill>
                    <a:schemeClr val="bg1"/>
                  </a:solidFill>
                  <a:latin typeface="Calibri"/>
                  <a:cs typeface="Calibri"/>
                </a:rPr>
                <a:t>es</a:t>
              </a:r>
              <a:endParaRPr sz="1800" dirty="0">
                <a:solidFill>
                  <a:schemeClr val="bg1"/>
                </a:solidFill>
                <a:latin typeface="Calibri"/>
                <a:cs typeface="Calibri"/>
              </a:endParaRPr>
            </a:p>
          </p:txBody>
        </p:sp>
        <p:sp>
          <p:nvSpPr>
            <p:cNvPr id="17" name="object 9"/>
            <p:cNvSpPr/>
            <p:nvPr/>
          </p:nvSpPr>
          <p:spPr>
            <a:xfrm>
              <a:off x="5410200" y="2385774"/>
              <a:ext cx="2651760" cy="2651760"/>
            </a:xfrm>
            <a:custGeom>
              <a:avLst/>
              <a:gdLst/>
              <a:ahLst/>
              <a:cxnLst/>
              <a:rect l="l" t="t" r="r" b="b"/>
              <a:pathLst>
                <a:path w="3088004" h="2573020">
                  <a:moveTo>
                    <a:pt x="0" y="0"/>
                  </a:moveTo>
                  <a:lnTo>
                    <a:pt x="3087585" y="2572867"/>
                  </a:lnTo>
                </a:path>
              </a:pathLst>
            </a:custGeom>
            <a:noFill/>
            <a:ln w="12700">
              <a:solidFill>
                <a:schemeClr val="bg1"/>
              </a:solidFill>
              <a:prstDash val="dash"/>
            </a:ln>
          </p:spPr>
          <p:txBody>
            <a:bodyPr wrap="square" lIns="0" tIns="0" rIns="0" bIns="0" rtlCol="0"/>
            <a:lstStyle/>
            <a:p>
              <a:endParaRPr>
                <a:solidFill>
                  <a:schemeClr val="bg1"/>
                </a:solidFill>
              </a:endParaRPr>
            </a:p>
          </p:txBody>
        </p:sp>
        <p:sp>
          <p:nvSpPr>
            <p:cNvPr id="18" name="object 11"/>
            <p:cNvSpPr txBox="1"/>
            <p:nvPr/>
          </p:nvSpPr>
          <p:spPr>
            <a:xfrm>
              <a:off x="990600" y="3239869"/>
              <a:ext cx="3775508" cy="923330"/>
            </a:xfrm>
            <a:prstGeom prst="rect">
              <a:avLst/>
            </a:prstGeom>
            <a:solidFill>
              <a:srgbClr val="091A4F"/>
            </a:solidFill>
          </p:spPr>
          <p:txBody>
            <a:bodyPr vert="horz" wrap="square" lIns="45720" tIns="45720" rIns="45720" bIns="45720" rtlCol="0">
              <a:spAutoFit/>
            </a:bodyPr>
            <a:lstStyle/>
            <a:p>
              <a:pPr marL="12700" marR="5080">
                <a:lnSpc>
                  <a:spcPct val="100000"/>
                </a:lnSpc>
              </a:pPr>
              <a:r>
                <a:rPr lang="en-US" sz="1800" spc="-25" dirty="0" smtClean="0">
                  <a:solidFill>
                    <a:schemeClr val="bg1"/>
                  </a:solidFill>
                  <a:latin typeface="Calibri"/>
                  <a:cs typeface="Calibri"/>
                </a:rPr>
                <a:t>-  </a:t>
              </a:r>
              <a:r>
                <a:rPr sz="1800" spc="-25" dirty="0" smtClean="0">
                  <a:solidFill>
                    <a:schemeClr val="bg1"/>
                  </a:solidFill>
                  <a:latin typeface="Calibri"/>
                  <a:cs typeface="Calibri"/>
                </a:rPr>
                <a:t>M</a:t>
              </a:r>
              <a:r>
                <a:rPr sz="1800" spc="-5" dirty="0" smtClean="0">
                  <a:solidFill>
                    <a:schemeClr val="bg1"/>
                  </a:solidFill>
                  <a:latin typeface="Calibri"/>
                  <a:cs typeface="Calibri"/>
                </a:rPr>
                <a:t>o</a:t>
              </a:r>
              <a:r>
                <a:rPr sz="1800" dirty="0" smtClean="0">
                  <a:solidFill>
                    <a:schemeClr val="bg1"/>
                  </a:solidFill>
                  <a:latin typeface="Calibri"/>
                  <a:cs typeface="Calibri"/>
                </a:rPr>
                <a:t>d</a:t>
              </a:r>
              <a:r>
                <a:rPr sz="1800" spc="-10" dirty="0" smtClean="0">
                  <a:solidFill>
                    <a:schemeClr val="bg1"/>
                  </a:solidFill>
                  <a:latin typeface="Calibri"/>
                  <a:cs typeface="Calibri"/>
                </a:rPr>
                <a:t>e</a:t>
              </a:r>
              <a:r>
                <a:rPr sz="1800" spc="-5" dirty="0" smtClean="0">
                  <a:solidFill>
                    <a:schemeClr val="bg1"/>
                  </a:solidFill>
                  <a:latin typeface="Calibri"/>
                  <a:cs typeface="Calibri"/>
                </a:rPr>
                <a:t>li</a:t>
              </a:r>
              <a:r>
                <a:rPr sz="1800" dirty="0" smtClean="0">
                  <a:solidFill>
                    <a:schemeClr val="bg1"/>
                  </a:solidFill>
                  <a:latin typeface="Calibri"/>
                  <a:cs typeface="Calibri"/>
                </a:rPr>
                <a:t>n</a:t>
              </a:r>
              <a:r>
                <a:rPr sz="1800" spc="-10" dirty="0" smtClean="0">
                  <a:solidFill>
                    <a:schemeClr val="bg1"/>
                  </a:solidFill>
                  <a:latin typeface="Calibri"/>
                  <a:cs typeface="Calibri"/>
                </a:rPr>
                <a:t>g</a:t>
              </a:r>
              <a:r>
                <a:rPr sz="1800" spc="15" dirty="0" smtClean="0">
                  <a:solidFill>
                    <a:schemeClr val="bg1"/>
                  </a:solidFill>
                  <a:latin typeface="Calibri"/>
                  <a:cs typeface="Calibri"/>
                </a:rPr>
                <a:t> </a:t>
              </a:r>
              <a:r>
                <a:rPr lang="en-US" sz="1800" spc="15" dirty="0" smtClean="0">
                  <a:solidFill>
                    <a:schemeClr val="bg1"/>
                  </a:solidFill>
                  <a:latin typeface="Calibri"/>
                  <a:cs typeface="Calibri"/>
                </a:rPr>
                <a:t>of </a:t>
              </a:r>
              <a:r>
                <a:rPr sz="1800" spc="-25" dirty="0" smtClean="0">
                  <a:solidFill>
                    <a:schemeClr val="bg1"/>
                  </a:solidFill>
                  <a:latin typeface="Calibri"/>
                  <a:cs typeface="Calibri"/>
                </a:rPr>
                <a:t>t</a:t>
              </a:r>
              <a:r>
                <a:rPr sz="1800" spc="-40" dirty="0" smtClean="0">
                  <a:solidFill>
                    <a:schemeClr val="bg1"/>
                  </a:solidFill>
                  <a:latin typeface="Calibri"/>
                  <a:cs typeface="Calibri"/>
                </a:rPr>
                <a:t>o</a:t>
              </a:r>
              <a:r>
                <a:rPr sz="1800" spc="-5" dirty="0" smtClean="0">
                  <a:solidFill>
                    <a:schemeClr val="bg1"/>
                  </a:solidFill>
                  <a:latin typeface="Calibri"/>
                  <a:cs typeface="Calibri"/>
                </a:rPr>
                <a:t>xi</a:t>
              </a:r>
              <a:r>
                <a:rPr sz="1800" spc="-20" dirty="0" smtClean="0">
                  <a:solidFill>
                    <a:schemeClr val="bg1"/>
                  </a:solidFill>
                  <a:latin typeface="Calibri"/>
                  <a:cs typeface="Calibri"/>
                </a:rPr>
                <a:t>c</a:t>
              </a:r>
              <a:r>
                <a:rPr sz="1800" spc="-10" dirty="0" smtClean="0">
                  <a:solidFill>
                    <a:schemeClr val="bg1"/>
                  </a:solidFill>
                  <a:latin typeface="Calibri"/>
                  <a:cs typeface="Calibri"/>
                </a:rPr>
                <a:t>s</a:t>
              </a:r>
              <a:r>
                <a:rPr sz="1800" spc="-10" dirty="0">
                  <a:solidFill>
                    <a:schemeClr val="bg1"/>
                  </a:solidFill>
                  <a:latin typeface="Calibri"/>
                  <a:cs typeface="Calibri"/>
                </a:rPr>
                <a:t>,</a:t>
              </a:r>
              <a:r>
                <a:rPr sz="1800" spc="-5" dirty="0">
                  <a:solidFill>
                    <a:schemeClr val="bg1"/>
                  </a:solidFill>
                  <a:latin typeface="Calibri"/>
                  <a:cs typeface="Calibri"/>
                </a:rPr>
                <a:t> </a:t>
              </a:r>
              <a:r>
                <a:rPr sz="1800" dirty="0">
                  <a:solidFill>
                    <a:schemeClr val="bg1"/>
                  </a:solidFill>
                  <a:latin typeface="Calibri"/>
                  <a:cs typeface="Calibri"/>
                </a:rPr>
                <a:t>ash</a:t>
              </a:r>
              <a:r>
                <a:rPr sz="1800" spc="-5" dirty="0">
                  <a:solidFill>
                    <a:schemeClr val="bg1"/>
                  </a:solidFill>
                  <a:latin typeface="Calibri"/>
                  <a:cs typeface="Calibri"/>
                </a:rPr>
                <a:t>,</a:t>
              </a:r>
              <a:r>
                <a:rPr sz="1800" spc="5" dirty="0">
                  <a:solidFill>
                    <a:schemeClr val="bg1"/>
                  </a:solidFill>
                  <a:latin typeface="Calibri"/>
                  <a:cs typeface="Calibri"/>
                </a:rPr>
                <a:t> </a:t>
              </a:r>
              <a:r>
                <a:rPr sz="1800" dirty="0">
                  <a:solidFill>
                    <a:schemeClr val="bg1"/>
                  </a:solidFill>
                  <a:latin typeface="Calibri"/>
                  <a:cs typeface="Calibri"/>
                </a:rPr>
                <a:t>s</a:t>
              </a:r>
              <a:r>
                <a:rPr sz="1800" spc="-15" dirty="0">
                  <a:solidFill>
                    <a:schemeClr val="bg1"/>
                  </a:solidFill>
                  <a:latin typeface="Calibri"/>
                  <a:cs typeface="Calibri"/>
                </a:rPr>
                <a:t>m</a:t>
              </a:r>
              <a:r>
                <a:rPr sz="1800" spc="-5" dirty="0">
                  <a:solidFill>
                    <a:schemeClr val="bg1"/>
                  </a:solidFill>
                  <a:latin typeface="Calibri"/>
                  <a:cs typeface="Calibri"/>
                </a:rPr>
                <a:t>o</a:t>
              </a:r>
              <a:r>
                <a:rPr sz="1800" spc="-75" dirty="0">
                  <a:solidFill>
                    <a:schemeClr val="bg1"/>
                  </a:solidFill>
                  <a:latin typeface="Calibri"/>
                  <a:cs typeface="Calibri"/>
                </a:rPr>
                <a:t>k</a:t>
              </a:r>
              <a:r>
                <a:rPr sz="1800" spc="-10" dirty="0">
                  <a:solidFill>
                    <a:schemeClr val="bg1"/>
                  </a:solidFill>
                  <a:latin typeface="Calibri"/>
                  <a:cs typeface="Calibri"/>
                </a:rPr>
                <a:t>e,</a:t>
              </a:r>
              <a:r>
                <a:rPr sz="1800" spc="-5" dirty="0">
                  <a:solidFill>
                    <a:schemeClr val="bg1"/>
                  </a:solidFill>
                  <a:latin typeface="Calibri"/>
                  <a:cs typeface="Calibri"/>
                </a:rPr>
                <a:t> </a:t>
              </a:r>
              <a:r>
                <a:rPr sz="1800" dirty="0" smtClean="0">
                  <a:solidFill>
                    <a:schemeClr val="bg1"/>
                  </a:solidFill>
                  <a:latin typeface="Calibri"/>
                  <a:cs typeface="Calibri"/>
                </a:rPr>
                <a:t>du</a:t>
              </a:r>
              <a:r>
                <a:rPr sz="1800" spc="-20" dirty="0" smtClean="0">
                  <a:solidFill>
                    <a:schemeClr val="bg1"/>
                  </a:solidFill>
                  <a:latin typeface="Calibri"/>
                  <a:cs typeface="Calibri"/>
                </a:rPr>
                <a:t>s</a:t>
              </a:r>
              <a:r>
                <a:rPr sz="1800" spc="-10" dirty="0" smtClean="0">
                  <a:solidFill>
                    <a:schemeClr val="bg1"/>
                  </a:solidFill>
                  <a:latin typeface="Calibri"/>
                  <a:cs typeface="Calibri"/>
                </a:rPr>
                <a:t>t</a:t>
              </a:r>
              <a:endParaRPr lang="en-US" sz="1800" spc="-10" dirty="0" smtClean="0">
                <a:solidFill>
                  <a:schemeClr val="bg1"/>
                </a:solidFill>
                <a:latin typeface="Calibri"/>
                <a:cs typeface="Calibri"/>
              </a:endParaRPr>
            </a:p>
            <a:p>
              <a:pPr marL="173038" marR="5080" indent="-160338">
                <a:lnSpc>
                  <a:spcPct val="100000"/>
                </a:lnSpc>
                <a:buFontTx/>
                <a:buChar char="-"/>
              </a:pPr>
              <a:r>
                <a:rPr lang="en-US" sz="1800" spc="-5" dirty="0" smtClean="0">
                  <a:solidFill>
                    <a:schemeClr val="bg1"/>
                  </a:solidFill>
                  <a:latin typeface="Calibri"/>
                  <a:cs typeface="Calibri"/>
                </a:rPr>
                <a:t>F</a:t>
              </a:r>
              <a:r>
                <a:rPr sz="1800" spc="-5" dirty="0" smtClean="0">
                  <a:solidFill>
                    <a:schemeClr val="bg1"/>
                  </a:solidFill>
                  <a:latin typeface="Calibri"/>
                  <a:cs typeface="Calibri"/>
                </a:rPr>
                <a:t>l</a:t>
              </a:r>
              <a:r>
                <a:rPr sz="1800" spc="-15" dirty="0" smtClean="0">
                  <a:solidFill>
                    <a:schemeClr val="bg1"/>
                  </a:solidFill>
                  <a:latin typeface="Calibri"/>
                  <a:cs typeface="Calibri"/>
                </a:rPr>
                <a:t>o</a:t>
              </a:r>
              <a:r>
                <a:rPr sz="1800" spc="-30" dirty="0" smtClean="0">
                  <a:solidFill>
                    <a:schemeClr val="bg1"/>
                  </a:solidFill>
                  <a:latin typeface="Calibri"/>
                  <a:cs typeface="Calibri"/>
                </a:rPr>
                <a:t>w</a:t>
              </a:r>
              <a:r>
                <a:rPr sz="1800" dirty="0" smtClean="0">
                  <a:solidFill>
                    <a:schemeClr val="bg1"/>
                  </a:solidFill>
                  <a:latin typeface="Calibri"/>
                  <a:cs typeface="Calibri"/>
                </a:rPr>
                <a:t>s</a:t>
              </a:r>
              <a:r>
                <a:rPr sz="1800" spc="-10" dirty="0" smtClean="0">
                  <a:solidFill>
                    <a:schemeClr val="bg1"/>
                  </a:solidFill>
                  <a:latin typeface="Calibri"/>
                  <a:cs typeface="Calibri"/>
                </a:rPr>
                <a:t> </a:t>
              </a:r>
              <a:r>
                <a:rPr sz="1800" spc="-10" dirty="0">
                  <a:solidFill>
                    <a:schemeClr val="bg1"/>
                  </a:solidFill>
                  <a:latin typeface="Calibri"/>
                  <a:cs typeface="Calibri"/>
                </a:rPr>
                <a:t>a</a:t>
              </a:r>
              <a:r>
                <a:rPr sz="1800" spc="-40" dirty="0">
                  <a:solidFill>
                    <a:schemeClr val="bg1"/>
                  </a:solidFill>
                  <a:latin typeface="Calibri"/>
                  <a:cs typeface="Calibri"/>
                </a:rPr>
                <a:t>r</a:t>
              </a:r>
              <a:r>
                <a:rPr sz="1800" spc="-5" dirty="0">
                  <a:solidFill>
                    <a:schemeClr val="bg1"/>
                  </a:solidFill>
                  <a:latin typeface="Calibri"/>
                  <a:cs typeface="Calibri"/>
                </a:rPr>
                <a:t>o</a:t>
              </a:r>
              <a:r>
                <a:rPr sz="1800" dirty="0">
                  <a:solidFill>
                    <a:schemeClr val="bg1"/>
                  </a:solidFill>
                  <a:latin typeface="Calibri"/>
                  <a:cs typeface="Calibri"/>
                </a:rPr>
                <a:t>und</a:t>
              </a:r>
              <a:r>
                <a:rPr sz="1800" spc="15" dirty="0">
                  <a:solidFill>
                    <a:schemeClr val="bg1"/>
                  </a:solidFill>
                  <a:latin typeface="Calibri"/>
                  <a:cs typeface="Calibri"/>
                </a:rPr>
                <a:t> </a:t>
              </a:r>
              <a:r>
                <a:rPr sz="1800" dirty="0">
                  <a:solidFill>
                    <a:schemeClr val="bg1"/>
                  </a:solidFill>
                  <a:latin typeface="Calibri"/>
                  <a:cs typeface="Calibri"/>
                </a:rPr>
                <a:t>s</a:t>
              </a:r>
              <a:r>
                <a:rPr sz="1800" spc="-5" dirty="0">
                  <a:solidFill>
                    <a:schemeClr val="bg1"/>
                  </a:solidFill>
                  <a:latin typeface="Calibri"/>
                  <a:cs typeface="Calibri"/>
                </a:rPr>
                <a:t>o</a:t>
              </a:r>
              <a:r>
                <a:rPr sz="1800" dirty="0">
                  <a:solidFill>
                    <a:schemeClr val="bg1"/>
                  </a:solidFill>
                  <a:latin typeface="Calibri"/>
                  <a:cs typeface="Calibri"/>
                </a:rPr>
                <a:t>und </a:t>
              </a:r>
              <a:r>
                <a:rPr sz="1800" dirty="0" smtClean="0">
                  <a:solidFill>
                    <a:schemeClr val="bg1"/>
                  </a:solidFill>
                  <a:latin typeface="Calibri"/>
                  <a:cs typeface="Calibri"/>
                </a:rPr>
                <a:t>b</a:t>
              </a:r>
              <a:r>
                <a:rPr sz="1800" spc="-10" dirty="0" smtClean="0">
                  <a:solidFill>
                    <a:schemeClr val="bg1"/>
                  </a:solidFill>
                  <a:latin typeface="Calibri"/>
                  <a:cs typeface="Calibri"/>
                </a:rPr>
                <a:t>a</a:t>
              </a:r>
              <a:r>
                <a:rPr sz="1800" spc="-15" dirty="0" smtClean="0">
                  <a:solidFill>
                    <a:schemeClr val="bg1"/>
                  </a:solidFill>
                  <a:latin typeface="Calibri"/>
                  <a:cs typeface="Calibri"/>
                </a:rPr>
                <a:t>rr</a:t>
              </a:r>
              <a:r>
                <a:rPr sz="1800" spc="-5" dirty="0" smtClean="0">
                  <a:solidFill>
                    <a:schemeClr val="bg1"/>
                  </a:solidFill>
                  <a:latin typeface="Calibri"/>
                  <a:cs typeface="Calibri"/>
                </a:rPr>
                <a:t>i</a:t>
              </a:r>
              <a:r>
                <a:rPr sz="1800" spc="-10" dirty="0" smtClean="0">
                  <a:solidFill>
                    <a:schemeClr val="bg1"/>
                  </a:solidFill>
                  <a:latin typeface="Calibri"/>
                  <a:cs typeface="Calibri"/>
                </a:rPr>
                <a:t>e</a:t>
              </a:r>
              <a:r>
                <a:rPr sz="1800" spc="-50" dirty="0" smtClean="0">
                  <a:solidFill>
                    <a:schemeClr val="bg1"/>
                  </a:solidFill>
                  <a:latin typeface="Calibri"/>
                  <a:cs typeface="Calibri"/>
                </a:rPr>
                <a:t>r</a:t>
              </a:r>
              <a:r>
                <a:rPr sz="1800" dirty="0" smtClean="0">
                  <a:solidFill>
                    <a:schemeClr val="bg1"/>
                  </a:solidFill>
                  <a:latin typeface="Calibri"/>
                  <a:cs typeface="Calibri"/>
                </a:rPr>
                <a:t>s</a:t>
              </a:r>
              <a:endParaRPr lang="en-US" sz="1800" dirty="0" smtClean="0">
                <a:solidFill>
                  <a:schemeClr val="bg1"/>
                </a:solidFill>
                <a:latin typeface="Calibri"/>
                <a:cs typeface="Calibri"/>
              </a:endParaRPr>
            </a:p>
            <a:p>
              <a:pPr marL="173038" marR="5080" indent="-160338">
                <a:lnSpc>
                  <a:spcPct val="100000"/>
                </a:lnSpc>
                <a:buFontTx/>
                <a:buChar char="-"/>
              </a:pPr>
              <a:r>
                <a:rPr lang="en-US" dirty="0" smtClean="0">
                  <a:solidFill>
                    <a:schemeClr val="bg1"/>
                  </a:solidFill>
                  <a:latin typeface="Calibri"/>
                  <a:cs typeface="Calibri"/>
                </a:rPr>
                <a:t>Chemical tracer field experiments</a:t>
              </a:r>
              <a:endParaRPr sz="1800" dirty="0">
                <a:solidFill>
                  <a:schemeClr val="bg1"/>
                </a:solidFill>
                <a:latin typeface="Calibri"/>
                <a:cs typeface="Calibri"/>
              </a:endParaRPr>
            </a:p>
          </p:txBody>
        </p:sp>
        <p:sp>
          <p:nvSpPr>
            <p:cNvPr id="19" name="object 13"/>
            <p:cNvSpPr txBox="1"/>
            <p:nvPr/>
          </p:nvSpPr>
          <p:spPr>
            <a:xfrm>
              <a:off x="5486399" y="3049129"/>
              <a:ext cx="3429001" cy="1200329"/>
            </a:xfrm>
            <a:prstGeom prst="rect">
              <a:avLst/>
            </a:prstGeom>
            <a:solidFill>
              <a:srgbClr val="091A4F"/>
            </a:solidFill>
          </p:spPr>
          <p:txBody>
            <a:bodyPr vert="horz" wrap="square" lIns="45720" tIns="45720" rIns="45720" bIns="45720" rtlCol="0">
              <a:spAutoFit/>
            </a:bodyPr>
            <a:lstStyle/>
            <a:p>
              <a:pPr marL="12700">
                <a:lnSpc>
                  <a:spcPct val="100000"/>
                </a:lnSpc>
              </a:pPr>
              <a:r>
                <a:rPr lang="en-US" sz="1800" spc="-15" dirty="0" smtClean="0">
                  <a:solidFill>
                    <a:schemeClr val="bg1"/>
                  </a:solidFill>
                  <a:latin typeface="Calibri"/>
                  <a:cs typeface="Calibri"/>
                </a:rPr>
                <a:t>- </a:t>
              </a:r>
              <a:r>
                <a:rPr sz="1800" spc="-15" dirty="0" smtClean="0">
                  <a:solidFill>
                    <a:schemeClr val="bg1"/>
                  </a:solidFill>
                  <a:latin typeface="Calibri"/>
                  <a:cs typeface="Calibri"/>
                </a:rPr>
                <a:t>A</a:t>
              </a:r>
              <a:r>
                <a:rPr sz="1800" spc="-5" dirty="0" smtClean="0">
                  <a:solidFill>
                    <a:schemeClr val="bg1"/>
                  </a:solidFill>
                  <a:latin typeface="Calibri"/>
                  <a:cs typeface="Calibri"/>
                </a:rPr>
                <a:t>i</a:t>
              </a:r>
              <a:r>
                <a:rPr sz="1800" spc="-15" dirty="0" smtClean="0">
                  <a:solidFill>
                    <a:schemeClr val="bg1"/>
                  </a:solidFill>
                  <a:latin typeface="Calibri"/>
                  <a:cs typeface="Calibri"/>
                </a:rPr>
                <a:t>r</a:t>
              </a:r>
              <a:r>
                <a:rPr sz="1800" dirty="0" smtClean="0">
                  <a:solidFill>
                    <a:schemeClr val="bg1"/>
                  </a:solidFill>
                  <a:latin typeface="Calibri"/>
                  <a:cs typeface="Calibri"/>
                </a:rPr>
                <a:t>-</a:t>
              </a:r>
              <a:r>
                <a:rPr sz="1800" spc="-5" dirty="0" smtClean="0">
                  <a:solidFill>
                    <a:schemeClr val="bg1"/>
                  </a:solidFill>
                  <a:latin typeface="Calibri"/>
                  <a:cs typeface="Calibri"/>
                </a:rPr>
                <a:t>l</a:t>
              </a:r>
              <a:r>
                <a:rPr sz="1800" dirty="0" smtClean="0">
                  <a:solidFill>
                    <a:schemeClr val="bg1"/>
                  </a:solidFill>
                  <a:latin typeface="Calibri"/>
                  <a:cs typeface="Calibri"/>
                </a:rPr>
                <a:t>and </a:t>
              </a:r>
              <a:r>
                <a:rPr sz="1800" dirty="0">
                  <a:solidFill>
                    <a:schemeClr val="bg1"/>
                  </a:solidFill>
                  <a:latin typeface="Calibri"/>
                  <a:cs typeface="Calibri"/>
                </a:rPr>
                <a:t>f</a:t>
              </a:r>
              <a:r>
                <a:rPr sz="1800" spc="-5" dirty="0">
                  <a:solidFill>
                    <a:schemeClr val="bg1"/>
                  </a:solidFill>
                  <a:latin typeface="Calibri"/>
                  <a:cs typeface="Calibri"/>
                </a:rPr>
                <a:t>l</a:t>
              </a:r>
              <a:r>
                <a:rPr sz="1800" dirty="0">
                  <a:solidFill>
                    <a:schemeClr val="bg1"/>
                  </a:solidFill>
                  <a:latin typeface="Calibri"/>
                  <a:cs typeface="Calibri"/>
                </a:rPr>
                <a:t>u</a:t>
              </a:r>
              <a:r>
                <a:rPr sz="1800" spc="-50" dirty="0">
                  <a:solidFill>
                    <a:schemeClr val="bg1"/>
                  </a:solidFill>
                  <a:latin typeface="Calibri"/>
                  <a:cs typeface="Calibri"/>
                </a:rPr>
                <a:t>x</a:t>
              </a:r>
              <a:r>
                <a:rPr sz="1800" spc="-10" dirty="0">
                  <a:solidFill>
                    <a:schemeClr val="bg1"/>
                  </a:solidFill>
                  <a:latin typeface="Calibri"/>
                  <a:cs typeface="Calibri"/>
                </a:rPr>
                <a:t>e</a:t>
              </a:r>
              <a:r>
                <a:rPr sz="1800" dirty="0">
                  <a:solidFill>
                    <a:schemeClr val="bg1"/>
                  </a:solidFill>
                  <a:latin typeface="Calibri"/>
                  <a:cs typeface="Calibri"/>
                </a:rPr>
                <a:t>s</a:t>
              </a:r>
            </a:p>
            <a:p>
              <a:pPr marL="12700" marR="5080">
                <a:lnSpc>
                  <a:spcPct val="100000"/>
                </a:lnSpc>
              </a:pPr>
              <a:r>
                <a:rPr lang="en-US" sz="1800" spc="-5" dirty="0" smtClean="0">
                  <a:solidFill>
                    <a:schemeClr val="bg1"/>
                  </a:solidFill>
                  <a:latin typeface="Calibri"/>
                  <a:cs typeface="Calibri"/>
                </a:rPr>
                <a:t>- </a:t>
              </a:r>
              <a:r>
                <a:rPr sz="1800" spc="-5" dirty="0" smtClean="0">
                  <a:solidFill>
                    <a:schemeClr val="bg1"/>
                  </a:solidFill>
                  <a:latin typeface="Calibri"/>
                  <a:cs typeface="Calibri"/>
                </a:rPr>
                <a:t>Cli</a:t>
              </a:r>
              <a:r>
                <a:rPr sz="1800" spc="-15" dirty="0" smtClean="0">
                  <a:solidFill>
                    <a:schemeClr val="bg1"/>
                  </a:solidFill>
                  <a:latin typeface="Calibri"/>
                  <a:cs typeface="Calibri"/>
                </a:rPr>
                <a:t>m</a:t>
              </a:r>
              <a:r>
                <a:rPr sz="1800" spc="-25" dirty="0" smtClean="0">
                  <a:solidFill>
                    <a:schemeClr val="bg1"/>
                  </a:solidFill>
                  <a:latin typeface="Calibri"/>
                  <a:cs typeface="Calibri"/>
                </a:rPr>
                <a:t>at</a:t>
              </a:r>
              <a:r>
                <a:rPr sz="1800" spc="-5" dirty="0" smtClean="0">
                  <a:solidFill>
                    <a:schemeClr val="bg1"/>
                  </a:solidFill>
                  <a:latin typeface="Calibri"/>
                  <a:cs typeface="Calibri"/>
                </a:rPr>
                <a:t>olo</a:t>
              </a:r>
              <a:r>
                <a:rPr sz="1800" spc="-10" dirty="0" smtClean="0">
                  <a:solidFill>
                    <a:schemeClr val="bg1"/>
                  </a:solidFill>
                  <a:latin typeface="Calibri"/>
                  <a:cs typeface="Calibri"/>
                </a:rPr>
                <a:t>gy</a:t>
              </a:r>
              <a:r>
                <a:rPr sz="1800" spc="-15" dirty="0" smtClean="0">
                  <a:solidFill>
                    <a:schemeClr val="bg1"/>
                  </a:solidFill>
                  <a:latin typeface="Calibri"/>
                  <a:cs typeface="Calibri"/>
                </a:rPr>
                <a:t> </a:t>
              </a:r>
              <a:r>
                <a:rPr sz="1800" spc="-5" dirty="0">
                  <a:solidFill>
                    <a:schemeClr val="bg1"/>
                  </a:solidFill>
                  <a:latin typeface="Calibri"/>
                  <a:cs typeface="Calibri"/>
                </a:rPr>
                <a:t>o</a:t>
              </a:r>
              <a:r>
                <a:rPr sz="1800" dirty="0">
                  <a:solidFill>
                    <a:schemeClr val="bg1"/>
                  </a:solidFill>
                  <a:latin typeface="Calibri"/>
                  <a:cs typeface="Calibri"/>
                </a:rPr>
                <a:t>f</a:t>
              </a:r>
              <a:r>
                <a:rPr sz="1800" spc="15" dirty="0">
                  <a:solidFill>
                    <a:schemeClr val="bg1"/>
                  </a:solidFill>
                  <a:latin typeface="Calibri"/>
                  <a:cs typeface="Calibri"/>
                </a:rPr>
                <a:t> </a:t>
              </a:r>
              <a:r>
                <a:rPr sz="1800" spc="-15" dirty="0">
                  <a:solidFill>
                    <a:schemeClr val="bg1"/>
                  </a:solidFill>
                  <a:latin typeface="Calibri"/>
                  <a:cs typeface="Calibri"/>
                </a:rPr>
                <a:t>t</a:t>
              </a:r>
              <a:r>
                <a:rPr sz="1800" dirty="0">
                  <a:solidFill>
                    <a:schemeClr val="bg1"/>
                  </a:solidFill>
                  <a:latin typeface="Calibri"/>
                  <a:cs typeface="Calibri"/>
                </a:rPr>
                <a:t>h</a:t>
              </a:r>
              <a:r>
                <a:rPr sz="1800" spc="-10" dirty="0">
                  <a:solidFill>
                    <a:schemeClr val="bg1"/>
                  </a:solidFill>
                  <a:latin typeface="Calibri"/>
                  <a:cs typeface="Calibri"/>
                </a:rPr>
                <a:t>e</a:t>
              </a:r>
              <a:r>
                <a:rPr sz="1800" spc="5" dirty="0">
                  <a:solidFill>
                    <a:schemeClr val="bg1"/>
                  </a:solidFill>
                  <a:latin typeface="Calibri"/>
                  <a:cs typeface="Calibri"/>
                </a:rPr>
                <a:t> </a:t>
              </a:r>
              <a:r>
                <a:rPr sz="1800" dirty="0">
                  <a:solidFill>
                    <a:schemeClr val="bg1"/>
                  </a:solidFill>
                  <a:latin typeface="Calibri"/>
                  <a:cs typeface="Calibri"/>
                </a:rPr>
                <a:t>b</a:t>
              </a:r>
              <a:r>
                <a:rPr sz="1800" spc="-5" dirty="0">
                  <a:solidFill>
                    <a:schemeClr val="bg1"/>
                  </a:solidFill>
                  <a:latin typeface="Calibri"/>
                  <a:cs typeface="Calibri"/>
                </a:rPr>
                <a:t>o</a:t>
              </a:r>
              <a:r>
                <a:rPr sz="1800" dirty="0">
                  <a:solidFill>
                    <a:schemeClr val="bg1"/>
                  </a:solidFill>
                  <a:latin typeface="Calibri"/>
                  <a:cs typeface="Calibri"/>
                </a:rPr>
                <a:t>und</a:t>
              </a:r>
              <a:r>
                <a:rPr sz="1800" spc="-10" dirty="0">
                  <a:solidFill>
                    <a:schemeClr val="bg1"/>
                  </a:solidFill>
                  <a:latin typeface="Calibri"/>
                  <a:cs typeface="Calibri"/>
                </a:rPr>
                <a:t>a</a:t>
              </a:r>
              <a:r>
                <a:rPr sz="1800" spc="-5" dirty="0">
                  <a:solidFill>
                    <a:schemeClr val="bg1"/>
                  </a:solidFill>
                  <a:latin typeface="Calibri"/>
                  <a:cs typeface="Calibri"/>
                </a:rPr>
                <a:t>r</a:t>
              </a:r>
              <a:r>
                <a:rPr sz="1800" spc="-10" dirty="0">
                  <a:solidFill>
                    <a:schemeClr val="bg1"/>
                  </a:solidFill>
                  <a:latin typeface="Calibri"/>
                  <a:cs typeface="Calibri"/>
                </a:rPr>
                <a:t>y</a:t>
              </a:r>
              <a:r>
                <a:rPr sz="1800" spc="10" dirty="0">
                  <a:solidFill>
                    <a:schemeClr val="bg1"/>
                  </a:solidFill>
                  <a:latin typeface="Calibri"/>
                  <a:cs typeface="Calibri"/>
                </a:rPr>
                <a:t> </a:t>
              </a:r>
              <a:r>
                <a:rPr sz="1800" spc="-5" dirty="0">
                  <a:solidFill>
                    <a:schemeClr val="bg1"/>
                  </a:solidFill>
                  <a:latin typeface="Calibri"/>
                  <a:cs typeface="Calibri"/>
                </a:rPr>
                <a:t>l</a:t>
              </a:r>
              <a:r>
                <a:rPr sz="1800" spc="-35" dirty="0">
                  <a:solidFill>
                    <a:schemeClr val="bg1"/>
                  </a:solidFill>
                  <a:latin typeface="Calibri"/>
                  <a:cs typeface="Calibri"/>
                </a:rPr>
                <a:t>ay</a:t>
              </a:r>
              <a:r>
                <a:rPr sz="1800" spc="-10" dirty="0">
                  <a:solidFill>
                    <a:schemeClr val="bg1"/>
                  </a:solidFill>
                  <a:latin typeface="Calibri"/>
                  <a:cs typeface="Calibri"/>
                </a:rPr>
                <a:t>er</a:t>
              </a:r>
              <a:r>
                <a:rPr sz="1800" spc="-5" dirty="0">
                  <a:solidFill>
                    <a:schemeClr val="bg1"/>
                  </a:solidFill>
                  <a:latin typeface="Calibri"/>
                  <a:cs typeface="Calibri"/>
                </a:rPr>
                <a:t> </a:t>
              </a:r>
              <a:r>
                <a:rPr lang="en-US" sz="1800" spc="-5" dirty="0" smtClean="0">
                  <a:solidFill>
                    <a:schemeClr val="bg1"/>
                  </a:solidFill>
                  <a:latin typeface="Calibri"/>
                  <a:cs typeface="Calibri"/>
                </a:rPr>
                <a:t>- Urban emissions of climate gases</a:t>
              </a:r>
              <a:endParaRPr lang="en-US" sz="1800" spc="-10" dirty="0" smtClean="0">
                <a:solidFill>
                  <a:schemeClr val="bg1"/>
                </a:solidFill>
                <a:latin typeface="Calibri"/>
                <a:cs typeface="Calibri"/>
              </a:endParaRPr>
            </a:p>
            <a:p>
              <a:pPr marL="12700" marR="5080">
                <a:lnSpc>
                  <a:spcPct val="100000"/>
                </a:lnSpc>
              </a:pPr>
              <a:r>
                <a:rPr lang="en-US" sz="1800" spc="-10" dirty="0" smtClean="0">
                  <a:solidFill>
                    <a:schemeClr val="bg1"/>
                  </a:solidFill>
                  <a:latin typeface="Calibri"/>
                  <a:cs typeface="Calibri"/>
                </a:rPr>
                <a:t>- Severe weather</a:t>
              </a:r>
              <a:endParaRPr sz="1800" dirty="0">
                <a:solidFill>
                  <a:schemeClr val="bg1"/>
                </a:solidFill>
                <a:latin typeface="Calibri"/>
                <a:cs typeface="Calibri"/>
              </a:endParaRPr>
            </a:p>
          </p:txBody>
        </p:sp>
        <p:sp>
          <p:nvSpPr>
            <p:cNvPr id="12" name="object 4"/>
            <p:cNvSpPr txBox="1"/>
            <p:nvPr/>
          </p:nvSpPr>
          <p:spPr>
            <a:xfrm>
              <a:off x="169645" y="4957486"/>
              <a:ext cx="2432304" cy="861774"/>
            </a:xfrm>
            <a:prstGeom prst="rect">
              <a:avLst/>
            </a:prstGeom>
            <a:solidFill>
              <a:srgbClr val="091A4F"/>
            </a:solidFill>
            <a:ln>
              <a:solidFill>
                <a:schemeClr val="bg1"/>
              </a:solidFill>
            </a:ln>
          </p:spPr>
          <p:txBody>
            <a:bodyPr vert="horz" wrap="square" lIns="0" tIns="0" rIns="0" bIns="0" rtlCol="0">
              <a:spAutoFit/>
            </a:bodyPr>
            <a:lstStyle/>
            <a:p>
              <a:pPr marL="12700" algn="ctr">
                <a:lnSpc>
                  <a:spcPct val="100000"/>
                </a:lnSpc>
              </a:pPr>
              <a:r>
                <a:rPr sz="2800" b="1" spc="-20" dirty="0" err="1" smtClean="0">
                  <a:solidFill>
                    <a:srgbClr val="92D050"/>
                  </a:solidFill>
                  <a:latin typeface="Calibri"/>
                  <a:cs typeface="Calibri"/>
                </a:rPr>
                <a:t>A</a:t>
              </a:r>
              <a:r>
                <a:rPr lang="en-US" sz="2800" b="1" spc="-20" dirty="0" err="1" smtClean="0">
                  <a:solidFill>
                    <a:srgbClr val="92D050"/>
                  </a:solidFill>
                  <a:latin typeface="Calibri"/>
                  <a:cs typeface="Calibri"/>
                </a:rPr>
                <a:t>tm</a:t>
              </a:r>
              <a:r>
                <a:rPr sz="2800" b="1" dirty="0" smtClean="0">
                  <a:solidFill>
                    <a:srgbClr val="92D050"/>
                  </a:solidFill>
                  <a:latin typeface="Calibri"/>
                  <a:cs typeface="Calibri"/>
                </a:rPr>
                <a:t> </a:t>
              </a:r>
              <a:r>
                <a:rPr lang="en-US" sz="2800" b="1" spc="-20" dirty="0" smtClean="0">
                  <a:solidFill>
                    <a:srgbClr val="92D050"/>
                  </a:solidFill>
                  <a:latin typeface="Calibri"/>
                  <a:cs typeface="Calibri"/>
                </a:rPr>
                <a:t>Chemistry and Deposition</a:t>
              </a:r>
              <a:endParaRPr sz="2800" dirty="0">
                <a:solidFill>
                  <a:srgbClr val="92D050"/>
                </a:solidFill>
                <a:latin typeface="Calibri"/>
                <a:cs typeface="Calibri"/>
              </a:endParaRPr>
            </a:p>
          </p:txBody>
        </p:sp>
        <p:sp>
          <p:nvSpPr>
            <p:cNvPr id="14" name="object 6"/>
            <p:cNvSpPr txBox="1"/>
            <p:nvPr/>
          </p:nvSpPr>
          <p:spPr>
            <a:xfrm>
              <a:off x="6553201" y="4957486"/>
              <a:ext cx="2432304" cy="861774"/>
            </a:xfrm>
            <a:prstGeom prst="rect">
              <a:avLst/>
            </a:prstGeom>
            <a:solidFill>
              <a:srgbClr val="091A4F"/>
            </a:solidFill>
            <a:ln>
              <a:solidFill>
                <a:schemeClr val="bg1"/>
              </a:solidFill>
            </a:ln>
          </p:spPr>
          <p:txBody>
            <a:bodyPr vert="horz" wrap="square" lIns="0" tIns="0" rIns="0" bIns="0" rtlCol="0">
              <a:spAutoFit/>
            </a:bodyPr>
            <a:lstStyle/>
            <a:p>
              <a:pPr marL="12700" algn="ctr">
                <a:lnSpc>
                  <a:spcPct val="100000"/>
                </a:lnSpc>
                <a:tabLst>
                  <a:tab pos="949960" algn="l"/>
                </a:tabLst>
              </a:pPr>
              <a:r>
                <a:rPr sz="2800" b="1" spc="-15" dirty="0" smtClean="0">
                  <a:solidFill>
                    <a:srgbClr val="92D050"/>
                  </a:solidFill>
                  <a:latin typeface="Calibri"/>
                  <a:cs typeface="Calibri"/>
                </a:rPr>
                <a:t>Cli</a:t>
              </a:r>
              <a:r>
                <a:rPr sz="2800" b="1" spc="-20" dirty="0" smtClean="0">
                  <a:solidFill>
                    <a:srgbClr val="92D050"/>
                  </a:solidFill>
                  <a:latin typeface="Calibri"/>
                  <a:cs typeface="Calibri"/>
                </a:rPr>
                <a:t>m</a:t>
              </a:r>
              <a:r>
                <a:rPr sz="2800" b="1" spc="-40" dirty="0" smtClean="0">
                  <a:solidFill>
                    <a:srgbClr val="92D050"/>
                  </a:solidFill>
                  <a:latin typeface="Calibri"/>
                  <a:cs typeface="Calibri"/>
                </a:rPr>
                <a:t>a</a:t>
              </a:r>
              <a:r>
                <a:rPr sz="2800" b="1" spc="-45" dirty="0" smtClean="0">
                  <a:solidFill>
                    <a:srgbClr val="92D050"/>
                  </a:solidFill>
                  <a:latin typeface="Calibri"/>
                  <a:cs typeface="Calibri"/>
                </a:rPr>
                <a:t>t</a:t>
              </a:r>
              <a:r>
                <a:rPr sz="2800" b="1" spc="-15" dirty="0" smtClean="0">
                  <a:solidFill>
                    <a:srgbClr val="92D050"/>
                  </a:solidFill>
                  <a:latin typeface="Calibri"/>
                  <a:cs typeface="Calibri"/>
                </a:rPr>
                <a:t>e</a:t>
              </a:r>
              <a:r>
                <a:rPr lang="en-US" sz="2800" b="1" spc="-15" dirty="0" smtClean="0">
                  <a:solidFill>
                    <a:srgbClr val="92D050"/>
                  </a:solidFill>
                  <a:latin typeface="Calibri"/>
                  <a:cs typeface="Calibri"/>
                </a:rPr>
                <a:t> </a:t>
              </a:r>
              <a:r>
                <a:rPr lang="en-US" sz="2800" b="1" spc="-15" dirty="0" err="1" smtClean="0">
                  <a:solidFill>
                    <a:srgbClr val="92D050"/>
                  </a:solidFill>
                  <a:latin typeface="Calibri"/>
                  <a:cs typeface="Calibri"/>
                </a:rPr>
                <a:t>Obs</a:t>
              </a:r>
              <a:endParaRPr lang="en-US" sz="2800" b="1" spc="-15" dirty="0" smtClean="0">
                <a:solidFill>
                  <a:srgbClr val="92D050"/>
                </a:solidFill>
                <a:latin typeface="Calibri"/>
                <a:cs typeface="Calibri"/>
              </a:endParaRPr>
            </a:p>
            <a:p>
              <a:pPr marL="12700" algn="ctr">
                <a:lnSpc>
                  <a:spcPct val="100000"/>
                </a:lnSpc>
                <a:tabLst>
                  <a:tab pos="949960" algn="l"/>
                </a:tabLst>
              </a:pPr>
              <a:r>
                <a:rPr lang="en-US" sz="2800" b="1" spc="-15" dirty="0" smtClean="0">
                  <a:solidFill>
                    <a:srgbClr val="92D050"/>
                  </a:solidFill>
                  <a:latin typeface="Calibri"/>
                  <a:cs typeface="Calibri"/>
                </a:rPr>
                <a:t>and Analyses </a:t>
              </a:r>
              <a:endParaRPr sz="2800" dirty="0">
                <a:solidFill>
                  <a:srgbClr val="92D050"/>
                </a:solidFill>
                <a:latin typeface="Calibri"/>
                <a:cs typeface="Calibri"/>
              </a:endParaRPr>
            </a:p>
          </p:txBody>
        </p:sp>
      </p:grpSp>
    </p:spTree>
    <p:extLst>
      <p:ext uri="{BB962C8B-B14F-4D97-AF65-F5344CB8AC3E}">
        <p14:creationId xmlns:p14="http://schemas.microsoft.com/office/powerpoint/2010/main" val="171522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solidFill>
                  <a:schemeClr val="bg1">
                    <a:lumMod val="50000"/>
                  </a:schemeClr>
                </a:solidFill>
              </a:rPr>
              <a:t>ARL Overview</a:t>
            </a:r>
            <a:endParaRPr lang="en-US" sz="1800" u="sng" dirty="0">
              <a:solidFill>
                <a:schemeClr val="bg1">
                  <a:lumMod val="50000"/>
                </a:schemeClr>
              </a:solidFill>
            </a:endParaRPr>
          </a:p>
        </p:txBody>
      </p:sp>
      <p:sp>
        <p:nvSpPr>
          <p:cNvPr id="4" name="Content Placeholder 3"/>
          <p:cNvSpPr>
            <a:spLocks noGrp="1"/>
          </p:cNvSpPr>
          <p:nvPr>
            <p:ph sz="half" idx="2"/>
          </p:nvPr>
        </p:nvSpPr>
        <p:spPr>
          <a:xfrm>
            <a:off x="606425" y="1828800"/>
            <a:ext cx="4040188" cy="1112838"/>
          </a:xfrm>
        </p:spPr>
        <p:txBody>
          <a:bodyPr/>
          <a:lstStyle/>
          <a:p>
            <a:r>
              <a:rPr lang="en-US" sz="1800" dirty="0" smtClean="0">
                <a:solidFill>
                  <a:schemeClr val="bg1">
                    <a:lumMod val="50000"/>
                  </a:schemeClr>
                </a:solidFill>
              </a:rPr>
              <a:t>History</a:t>
            </a:r>
          </a:p>
          <a:p>
            <a:r>
              <a:rPr lang="en-US" sz="1800" dirty="0" smtClean="0">
                <a:solidFill>
                  <a:schemeClr val="bg1">
                    <a:lumMod val="50000"/>
                  </a:schemeClr>
                </a:solidFill>
              </a:rPr>
              <a:t>Organization</a:t>
            </a:r>
          </a:p>
          <a:p>
            <a:r>
              <a:rPr lang="en-US" sz="1800" dirty="0" smtClean="0">
                <a:solidFill>
                  <a:schemeClr val="bg1">
                    <a:lumMod val="50000"/>
                  </a:schemeClr>
                </a:solidFill>
              </a:rPr>
              <a:t>Research Areas</a:t>
            </a:r>
            <a:endParaRPr lang="en-US" sz="1800" dirty="0">
              <a:solidFill>
                <a:schemeClr val="bg1">
                  <a:lumMod val="50000"/>
                </a:schemeClr>
              </a:solidFill>
            </a:endParaRPr>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solidFill>
                  <a:schemeClr val="bg1">
                    <a:lumMod val="50000"/>
                  </a:schemeClr>
                </a:solidFill>
              </a:rPr>
              <a:t>Relevance</a:t>
            </a:r>
            <a:endParaRPr lang="en-US" sz="1800" u="sng" dirty="0">
              <a:solidFill>
                <a:schemeClr val="bg1">
                  <a:lumMod val="50000"/>
                </a:schemeClr>
              </a:solidFill>
            </a:endParaRPr>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solidFill>
                  <a:schemeClr val="bg1">
                    <a:lumMod val="50000"/>
                  </a:schemeClr>
                </a:solidFill>
              </a:rPr>
              <a:t>To DOC, NOAA, OAR</a:t>
            </a:r>
          </a:p>
          <a:p>
            <a:r>
              <a:rPr lang="en-US" sz="1800" dirty="0" smtClean="0">
                <a:solidFill>
                  <a:schemeClr val="bg1">
                    <a:lumMod val="50000"/>
                  </a:schemeClr>
                </a:solidFill>
              </a:rPr>
              <a:t>To Decision-makers</a:t>
            </a:r>
          </a:p>
          <a:p>
            <a:r>
              <a:rPr lang="en-US" sz="1800" dirty="0" smtClean="0">
                <a:solidFill>
                  <a:schemeClr val="bg1">
                    <a:lumMod val="50000"/>
                  </a:schemeClr>
                </a:solidFill>
              </a:rPr>
              <a:t>To Stakeholders</a:t>
            </a:r>
          </a:p>
          <a:p>
            <a:r>
              <a:rPr lang="en-US" sz="1800" dirty="0" smtClean="0">
                <a:solidFill>
                  <a:schemeClr val="bg1">
                    <a:lumMod val="50000"/>
                  </a:schemeClr>
                </a:solidFill>
              </a:rPr>
              <a:t>Tech Transfer</a:t>
            </a:r>
            <a:endParaRPr lang="en-US" sz="1800" dirty="0">
              <a:solidFill>
                <a:schemeClr val="bg1">
                  <a:lumMod val="50000"/>
                </a:schemeClr>
              </a:solidFill>
            </a:endParaRPr>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17</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prstClr val="white"/>
                </a:solidFill>
              </a:rPr>
              <a:t>Staff and Funding</a:t>
            </a:r>
            <a:endParaRPr lang="en-US" sz="1800" u="sng" dirty="0">
              <a:solidFill>
                <a:prstClr val="white"/>
              </a:solidFill>
            </a:endParaRPr>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prstClr val="white"/>
                </a:solidFill>
              </a:rPr>
              <a:t>Workforce</a:t>
            </a:r>
          </a:p>
          <a:p>
            <a:r>
              <a:rPr lang="en-US" sz="1800" dirty="0" smtClean="0">
                <a:solidFill>
                  <a:prstClr val="white"/>
                </a:solidFill>
              </a:rPr>
              <a:t>Program Funding</a:t>
            </a:r>
          </a:p>
          <a:p>
            <a:r>
              <a:rPr lang="en-US" sz="1800" dirty="0" smtClean="0">
                <a:solidFill>
                  <a:prstClr val="white"/>
                </a:solidFill>
              </a:rPr>
              <a:t>Facilities</a:t>
            </a:r>
            <a:endParaRPr lang="en-US" sz="1800" dirty="0">
              <a:solidFill>
                <a:prstClr val="white"/>
              </a:solidFill>
            </a:endParaRPr>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Performance</a:t>
            </a:r>
            <a:endParaRPr lang="en-US" sz="1800" u="sng" dirty="0">
              <a:solidFill>
                <a:schemeClr val="bg1">
                  <a:lumMod val="50000"/>
                </a:schemeClr>
              </a:solidFill>
            </a:endParaRPr>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Strategic Accomplishments</a:t>
            </a:r>
          </a:p>
          <a:p>
            <a:r>
              <a:rPr lang="en-US" sz="1800" dirty="0" smtClean="0">
                <a:solidFill>
                  <a:schemeClr val="bg1">
                    <a:lumMod val="50000"/>
                  </a:schemeClr>
                </a:solidFill>
              </a:rPr>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Quality</a:t>
            </a:r>
            <a:endParaRPr lang="en-US" sz="1800" u="sng" dirty="0">
              <a:solidFill>
                <a:schemeClr val="bg1">
                  <a:lumMod val="50000"/>
                </a:schemeClr>
              </a:solidFill>
            </a:endParaRPr>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Awards</a:t>
            </a:r>
          </a:p>
          <a:p>
            <a:r>
              <a:rPr lang="en-US" sz="1800" dirty="0" smtClean="0">
                <a:solidFill>
                  <a:schemeClr val="bg1">
                    <a:lumMod val="50000"/>
                  </a:schemeClr>
                </a:solidFill>
              </a:rPr>
              <a:t>Service</a:t>
            </a:r>
          </a:p>
          <a:p>
            <a:r>
              <a:rPr lang="en-US" sz="1800" dirty="0" smtClean="0">
                <a:solidFill>
                  <a:schemeClr val="bg1">
                    <a:lumMod val="50000"/>
                  </a:schemeClr>
                </a:solidFill>
              </a:rPr>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Opportunities and Challenges</a:t>
            </a:r>
            <a:endParaRPr lang="en-US" sz="1800" u="sng" dirty="0">
              <a:solidFill>
                <a:schemeClr val="bg1">
                  <a:lumMod val="50000"/>
                </a:schemeClr>
              </a:solidFill>
            </a:endParaRPr>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Priorities</a:t>
            </a:r>
          </a:p>
          <a:p>
            <a:r>
              <a:rPr lang="en-US" sz="1800" dirty="0" smtClean="0">
                <a:solidFill>
                  <a:schemeClr val="bg1">
                    <a:lumMod val="50000"/>
                  </a:schemeClr>
                </a:solidFill>
              </a:rPr>
              <a:t>2011 Review</a:t>
            </a:r>
            <a:endParaRPr lang="en-US" sz="1800" dirty="0">
              <a:solidFill>
                <a:schemeClr val="bg1">
                  <a:lumMod val="50000"/>
                </a:schemeClr>
              </a:solidFill>
            </a:endParaRPr>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Program for the Next Two Days</a:t>
            </a:r>
            <a:endParaRPr lang="en-US" sz="1800" u="sng" dirty="0">
              <a:solidFill>
                <a:schemeClr val="bg1">
                  <a:lumMod val="50000"/>
                </a:schemeClr>
              </a:solidFill>
            </a:endParaRPr>
          </a:p>
        </p:txBody>
      </p:sp>
    </p:spTree>
    <p:extLst>
      <p:ext uri="{BB962C8B-B14F-4D97-AF65-F5344CB8AC3E}">
        <p14:creationId xmlns:p14="http://schemas.microsoft.com/office/powerpoint/2010/main" val="3460293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pPr/>
              <a:t>18</a:t>
            </a:fld>
            <a:endParaRPr lang="en-US" dirty="0"/>
          </a:p>
        </p:txBody>
      </p:sp>
      <p:graphicFrame>
        <p:nvGraphicFramePr>
          <p:cNvPr id="60" name="Table 59"/>
          <p:cNvGraphicFramePr>
            <a:graphicFrameLocks noGrp="1"/>
          </p:cNvGraphicFramePr>
          <p:nvPr>
            <p:extLst>
              <p:ext uri="{D42A27DB-BD31-4B8C-83A1-F6EECF244321}">
                <p14:modId xmlns:p14="http://schemas.microsoft.com/office/powerpoint/2010/main" val="3009711686"/>
              </p:ext>
            </p:extLst>
          </p:nvPr>
        </p:nvGraphicFramePr>
        <p:xfrm>
          <a:off x="228600" y="914400"/>
          <a:ext cx="8727056" cy="5101256"/>
        </p:xfrm>
        <a:graphic>
          <a:graphicData uri="http://schemas.openxmlformats.org/drawingml/2006/table">
            <a:tbl>
              <a:tblPr firstRow="1" lastRow="1">
                <a:tableStyleId>{5FD0F851-EC5A-4D38-B0AD-8093EC10F338}</a:tableStyleId>
              </a:tblPr>
              <a:tblGrid>
                <a:gridCol w="2218187"/>
                <a:gridCol w="2169623"/>
                <a:gridCol w="2169623"/>
                <a:gridCol w="2169623"/>
              </a:tblGrid>
              <a:tr h="0">
                <a:tc>
                  <a:txBody>
                    <a:bodyPr/>
                    <a:lstStyle/>
                    <a:p>
                      <a:pPr algn="ctr" fontAlgn="ctr"/>
                      <a:r>
                        <a:rPr lang="en-US" sz="1600" u="none" strike="noStrike" dirty="0">
                          <a:effectLst/>
                        </a:rPr>
                        <a:t>Activity Title</a:t>
                      </a:r>
                      <a:endParaRPr lang="en-US" sz="16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600" u="none" strike="noStrike" dirty="0" smtClean="0">
                          <a:effectLst/>
                        </a:rPr>
                        <a:t>Atmospheric </a:t>
                      </a:r>
                      <a:r>
                        <a:rPr lang="en-US" sz="1600" u="none" strike="noStrike" baseline="0" dirty="0" smtClean="0">
                          <a:effectLst/>
                        </a:rPr>
                        <a:t>Dispersion &amp; Boundary Layer</a:t>
                      </a:r>
                      <a:endParaRPr lang="en-US" sz="16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600" u="none" strike="noStrike" dirty="0" smtClean="0">
                          <a:effectLst/>
                        </a:rPr>
                        <a:t>Atmospheric Chemistry and Deposition</a:t>
                      </a:r>
                      <a:endParaRPr lang="en-US" sz="16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600" u="none" strike="noStrike" dirty="0" smtClean="0">
                          <a:effectLst/>
                        </a:rPr>
                        <a:t>Climate Observations &amp;</a:t>
                      </a:r>
                      <a:r>
                        <a:rPr lang="en-US" sz="1600" u="none" strike="noStrike" baseline="0" dirty="0" smtClean="0">
                          <a:effectLst/>
                        </a:rPr>
                        <a:t> Analyses</a:t>
                      </a:r>
                      <a:endParaRPr lang="en-US" sz="16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r>
              <a:tr h="898008">
                <a:tc>
                  <a:txBody>
                    <a:bodyPr/>
                    <a:lstStyle/>
                    <a:p>
                      <a:pPr algn="ctr" fontAlgn="ctr"/>
                      <a:r>
                        <a:rPr lang="en-US" sz="1400" u="none" strike="noStrike" dirty="0" smtClean="0">
                          <a:effectLst/>
                        </a:rPr>
                        <a:t>Program Project Activities</a:t>
                      </a:r>
                      <a:endParaRPr lang="en-US" sz="14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Weather Labs &amp; CIs</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Weather Labs &amp; CIs</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a:effectLst/>
                        </a:rPr>
                        <a:t>Climate Labs &amp; </a:t>
                      </a:r>
                      <a:r>
                        <a:rPr lang="en-US" sz="1300" u="none" strike="noStrike" dirty="0" smtClean="0">
                          <a:effectLst/>
                        </a:rPr>
                        <a:t>CIs</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r>
              <a:tr h="603581">
                <a:tc>
                  <a:txBody>
                    <a:bodyPr/>
                    <a:lstStyle/>
                    <a:p>
                      <a:pPr algn="ctr" fontAlgn="ctr"/>
                      <a:r>
                        <a:rPr lang="en-US" sz="1400" u="none" strike="noStrike" smtClean="0">
                          <a:effectLst/>
                        </a:rPr>
                        <a:t>Programmatic Theme</a:t>
                      </a:r>
                      <a:endParaRPr lang="en-US" sz="14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Modeling and associated measurement programs</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Modeling and associated measurement</a:t>
                      </a:r>
                      <a:r>
                        <a:rPr lang="en-US" sz="1300" u="none" strike="noStrike" baseline="0" dirty="0" smtClean="0">
                          <a:effectLst/>
                        </a:rPr>
                        <a:t> programs</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Observations</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r>
              <a:tr h="898008">
                <a:tc>
                  <a:txBody>
                    <a:bodyPr/>
                    <a:lstStyle/>
                    <a:p>
                      <a:pPr algn="ctr" fontAlgn="ctr"/>
                      <a:r>
                        <a:rPr lang="en-US" sz="1400" u="none" strike="noStrike" dirty="0">
                          <a:effectLst/>
                        </a:rPr>
                        <a:t>Collaborations</a:t>
                      </a:r>
                      <a:endParaRPr lang="en-US" sz="14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rtl="0" fontAlgn="b"/>
                      <a:r>
                        <a:rPr lang="en-US" sz="1300" dirty="0" smtClean="0">
                          <a:solidFill>
                            <a:srgbClr val="000000"/>
                          </a:solidFill>
                          <a:effectLst/>
                          <a:latin typeface="Calibri"/>
                        </a:rPr>
                        <a:t>NOAA Line Offices</a:t>
                      </a:r>
                    </a:p>
                    <a:p>
                      <a:pPr algn="ctr" rtl="0" fontAlgn="b"/>
                      <a:r>
                        <a:rPr lang="en-US" sz="1300" dirty="0" smtClean="0">
                          <a:solidFill>
                            <a:srgbClr val="000000"/>
                          </a:solidFill>
                          <a:effectLst/>
                          <a:latin typeface="Calibri"/>
                        </a:rPr>
                        <a:t>Other Federal Agencies </a:t>
                      </a:r>
                    </a:p>
                    <a:p>
                      <a:pPr algn="ctr" rtl="0" fontAlgn="b"/>
                      <a:r>
                        <a:rPr lang="en-US" sz="1300" dirty="0" smtClean="0">
                          <a:solidFill>
                            <a:srgbClr val="000000"/>
                          </a:solidFill>
                          <a:effectLst/>
                          <a:latin typeface="Calibri"/>
                        </a:rPr>
                        <a:t>Int’l Atomic </a:t>
                      </a:r>
                      <a:r>
                        <a:rPr lang="en-US" sz="1300" dirty="0">
                          <a:solidFill>
                            <a:srgbClr val="000000"/>
                          </a:solidFill>
                          <a:effectLst/>
                          <a:latin typeface="Calibri"/>
                        </a:rPr>
                        <a:t>Energy </a:t>
                      </a:r>
                      <a:r>
                        <a:rPr lang="en-US" sz="1300" dirty="0" err="1" smtClean="0">
                          <a:solidFill>
                            <a:srgbClr val="000000"/>
                          </a:solidFill>
                          <a:effectLst/>
                          <a:latin typeface="Calibri"/>
                        </a:rPr>
                        <a:t>Ass’n</a:t>
                      </a:r>
                      <a:r>
                        <a:rPr lang="en-US" sz="1300" dirty="0" smtClean="0">
                          <a:solidFill>
                            <a:srgbClr val="000000"/>
                          </a:solidFill>
                          <a:effectLst/>
                          <a:latin typeface="Calibri"/>
                        </a:rPr>
                        <a:t>, WMO, </a:t>
                      </a:r>
                      <a:r>
                        <a:rPr lang="en-US" sz="1300" dirty="0">
                          <a:solidFill>
                            <a:srgbClr val="000000"/>
                          </a:solidFill>
                          <a:effectLst/>
                          <a:latin typeface="Calibri"/>
                        </a:rPr>
                        <a:t>Comprehensive Test Ban Treaty Organization, various universities</a:t>
                      </a:r>
                    </a:p>
                  </a:txBody>
                  <a:tcPr marL="28575" marR="28575" marT="0" marB="0" anchor="ctr">
                    <a:solidFill>
                      <a:schemeClr val="tx2">
                        <a:lumMod val="20000"/>
                        <a:lumOff val="80000"/>
                      </a:schemeClr>
                    </a:solidFill>
                  </a:tcPr>
                </a:tc>
                <a:tc>
                  <a:txBody>
                    <a:bodyPr/>
                    <a:lstStyle/>
                    <a:p>
                      <a:pPr algn="ctr" rtl="0" fontAlgn="b"/>
                      <a:r>
                        <a:rPr lang="en-US" sz="1300" dirty="0" smtClean="0">
                          <a:solidFill>
                            <a:srgbClr val="000000"/>
                          </a:solidFill>
                          <a:effectLst/>
                          <a:latin typeface="Calibri"/>
                        </a:rPr>
                        <a:t>NOAA Line Offices</a:t>
                      </a:r>
                    </a:p>
                    <a:p>
                      <a:pPr algn="ctr" rtl="0" fontAlgn="b"/>
                      <a:r>
                        <a:rPr lang="en-US" sz="1300" dirty="0" smtClean="0">
                          <a:solidFill>
                            <a:srgbClr val="000000"/>
                          </a:solidFill>
                          <a:effectLst/>
                          <a:latin typeface="Calibri"/>
                        </a:rPr>
                        <a:t>Federal and State Agencies</a:t>
                      </a:r>
                    </a:p>
                    <a:p>
                      <a:pPr algn="ctr" rtl="0" fontAlgn="b"/>
                      <a:r>
                        <a:rPr lang="en-US" sz="1300" dirty="0" smtClean="0">
                          <a:solidFill>
                            <a:srgbClr val="000000"/>
                          </a:solidFill>
                          <a:effectLst/>
                          <a:latin typeface="Calibri"/>
                        </a:rPr>
                        <a:t>WMO, various foreign </a:t>
                      </a:r>
                      <a:r>
                        <a:rPr lang="en-US" sz="1300" dirty="0">
                          <a:solidFill>
                            <a:srgbClr val="000000"/>
                          </a:solidFill>
                          <a:effectLst/>
                          <a:latin typeface="Calibri"/>
                        </a:rPr>
                        <a:t>governmental </a:t>
                      </a:r>
                      <a:r>
                        <a:rPr lang="en-US" sz="1300" dirty="0" smtClean="0">
                          <a:solidFill>
                            <a:srgbClr val="000000"/>
                          </a:solidFill>
                          <a:effectLst/>
                          <a:latin typeface="Calibri"/>
                        </a:rPr>
                        <a:t>organizations,</a:t>
                      </a:r>
                      <a:r>
                        <a:rPr lang="en-US" sz="1300" baseline="0" dirty="0" smtClean="0">
                          <a:solidFill>
                            <a:srgbClr val="000000"/>
                          </a:solidFill>
                          <a:effectLst/>
                          <a:latin typeface="Calibri"/>
                        </a:rPr>
                        <a:t> </a:t>
                      </a:r>
                    </a:p>
                    <a:p>
                      <a:pPr algn="ctr" rtl="0" fontAlgn="b"/>
                      <a:r>
                        <a:rPr lang="en-US" sz="1300" baseline="0" dirty="0" smtClean="0">
                          <a:solidFill>
                            <a:srgbClr val="000000"/>
                          </a:solidFill>
                          <a:effectLst/>
                          <a:latin typeface="Calibri"/>
                        </a:rPr>
                        <a:t>Various universities</a:t>
                      </a:r>
                      <a:endParaRPr lang="en-US" sz="1300" dirty="0">
                        <a:solidFill>
                          <a:srgbClr val="000000"/>
                        </a:solidFill>
                        <a:effectLst/>
                        <a:latin typeface="Calibri"/>
                      </a:endParaRPr>
                    </a:p>
                  </a:txBody>
                  <a:tcPr marL="28575" marR="28575" marT="0" marB="0" anchor="ctr">
                    <a:solidFill>
                      <a:schemeClr val="tx2">
                        <a:lumMod val="20000"/>
                        <a:lumOff val="80000"/>
                      </a:schemeClr>
                    </a:solidFill>
                  </a:tcPr>
                </a:tc>
                <a:tc>
                  <a:txBody>
                    <a:bodyPr/>
                    <a:lstStyle/>
                    <a:p>
                      <a:pPr algn="ctr" rtl="0" fontAlgn="b"/>
                      <a:r>
                        <a:rPr lang="en-US" sz="1300" dirty="0" smtClean="0">
                          <a:solidFill>
                            <a:srgbClr val="000000"/>
                          </a:solidFill>
                          <a:effectLst/>
                          <a:latin typeface="Calibri"/>
                        </a:rPr>
                        <a:t>NOAA labs and line offices, </a:t>
                      </a:r>
                      <a:r>
                        <a:rPr lang="en-US" sz="1300" dirty="0">
                          <a:solidFill>
                            <a:srgbClr val="000000"/>
                          </a:solidFill>
                          <a:effectLst/>
                          <a:latin typeface="Calibri"/>
                        </a:rPr>
                        <a:t>NASA, various universities, international organizations</a:t>
                      </a:r>
                    </a:p>
                  </a:txBody>
                  <a:tcPr marL="28575" marR="28575" marT="0" marB="0" anchor="ctr">
                    <a:solidFill>
                      <a:schemeClr val="tx2">
                        <a:lumMod val="20000"/>
                        <a:lumOff val="80000"/>
                      </a:schemeClr>
                    </a:solidFill>
                  </a:tcPr>
                </a:tc>
              </a:tr>
              <a:tr h="988866">
                <a:tc>
                  <a:txBody>
                    <a:bodyPr/>
                    <a:lstStyle/>
                    <a:p>
                      <a:pPr algn="ctr" fontAlgn="ctr"/>
                      <a:r>
                        <a:rPr lang="en-US" sz="1400" u="none" strike="noStrike" dirty="0">
                          <a:effectLst/>
                        </a:rPr>
                        <a:t>Products and Services used by other NOAA Offices</a:t>
                      </a:r>
                      <a:endParaRPr lang="en-US" sz="14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rtl="0" fontAlgn="b"/>
                      <a:r>
                        <a:rPr lang="en-US" sz="1300" dirty="0" smtClean="0">
                          <a:solidFill>
                            <a:srgbClr val="000000"/>
                          </a:solidFill>
                          <a:effectLst/>
                          <a:latin typeface="Calibri"/>
                        </a:rPr>
                        <a:t>Modeling products</a:t>
                      </a:r>
                      <a:endParaRPr lang="en-US" sz="1300" dirty="0">
                        <a:solidFill>
                          <a:srgbClr val="000000"/>
                        </a:solidFill>
                        <a:effectLst/>
                        <a:latin typeface="Calibri"/>
                      </a:endParaRPr>
                    </a:p>
                  </a:txBody>
                  <a:tcPr marL="28575" marR="28575" marT="0" marB="0" anchor="ctr">
                    <a:solidFill>
                      <a:schemeClr val="tx2">
                        <a:lumMod val="20000"/>
                        <a:lumOff val="80000"/>
                      </a:schemeClr>
                    </a:solidFill>
                  </a:tcPr>
                </a:tc>
                <a:tc>
                  <a:txBody>
                    <a:bodyPr/>
                    <a:lstStyle/>
                    <a:p>
                      <a:pPr algn="ctr" rtl="0" fontAlgn="b"/>
                      <a:r>
                        <a:rPr lang="en-US" sz="1300" dirty="0" smtClean="0">
                          <a:solidFill>
                            <a:srgbClr val="000000"/>
                          </a:solidFill>
                          <a:effectLst/>
                          <a:latin typeface="Calibri"/>
                        </a:rPr>
                        <a:t>Modeling </a:t>
                      </a:r>
                      <a:r>
                        <a:rPr lang="en-US" sz="1300" dirty="0">
                          <a:solidFill>
                            <a:srgbClr val="000000"/>
                          </a:solidFill>
                          <a:effectLst/>
                          <a:latin typeface="Calibri"/>
                        </a:rPr>
                        <a:t>products and </a:t>
                      </a:r>
                      <a:endParaRPr lang="en-US" sz="1300" dirty="0" smtClean="0">
                        <a:solidFill>
                          <a:srgbClr val="000000"/>
                        </a:solidFill>
                        <a:effectLst/>
                        <a:latin typeface="Calibri"/>
                      </a:endParaRPr>
                    </a:p>
                    <a:p>
                      <a:pPr algn="ctr" rtl="0" fontAlgn="b"/>
                      <a:r>
                        <a:rPr lang="en-US" sz="1300" dirty="0" smtClean="0">
                          <a:solidFill>
                            <a:srgbClr val="000000"/>
                          </a:solidFill>
                          <a:effectLst/>
                          <a:latin typeface="Calibri"/>
                        </a:rPr>
                        <a:t>deposition data</a:t>
                      </a:r>
                      <a:endParaRPr lang="en-US" sz="1300" dirty="0">
                        <a:solidFill>
                          <a:srgbClr val="000000"/>
                        </a:solidFill>
                        <a:effectLst/>
                        <a:latin typeface="Calibri"/>
                      </a:endParaRPr>
                    </a:p>
                  </a:txBody>
                  <a:tcPr marL="28575" marR="28575" marT="0" marB="0" anchor="ctr">
                    <a:solidFill>
                      <a:schemeClr val="tx2">
                        <a:lumMod val="20000"/>
                        <a:lumOff val="80000"/>
                      </a:schemeClr>
                    </a:solidFill>
                  </a:tcPr>
                </a:tc>
                <a:tc>
                  <a:txBody>
                    <a:bodyPr/>
                    <a:lstStyle/>
                    <a:p>
                      <a:pPr algn="ctr" rtl="0" fontAlgn="b"/>
                      <a:r>
                        <a:rPr lang="en-US" sz="1300" dirty="0" smtClean="0">
                          <a:solidFill>
                            <a:srgbClr val="000000"/>
                          </a:solidFill>
                          <a:effectLst/>
                          <a:latin typeface="Calibri"/>
                        </a:rPr>
                        <a:t>Climate datasets</a:t>
                      </a:r>
                      <a:endParaRPr lang="en-US" sz="1300" dirty="0">
                        <a:solidFill>
                          <a:srgbClr val="000000"/>
                        </a:solidFill>
                        <a:effectLst/>
                        <a:latin typeface="Calibri"/>
                      </a:endParaRPr>
                    </a:p>
                  </a:txBody>
                  <a:tcPr marL="28575" marR="28575" marT="0" marB="0" anchor="ctr">
                    <a:solidFill>
                      <a:schemeClr val="tx2">
                        <a:lumMod val="20000"/>
                        <a:lumOff val="80000"/>
                      </a:schemeClr>
                    </a:solidFill>
                  </a:tcPr>
                </a:tc>
              </a:tr>
              <a:tr h="309150">
                <a:tc>
                  <a:txBody>
                    <a:bodyPr/>
                    <a:lstStyle/>
                    <a:p>
                      <a:pPr algn="ctr" fontAlgn="ctr"/>
                      <a:r>
                        <a:rPr lang="en-US" sz="1400" u="none" strike="noStrike" dirty="0">
                          <a:effectLst/>
                        </a:rPr>
                        <a:t>R&amp;D Maturity</a:t>
                      </a:r>
                      <a:endParaRPr lang="en-US" sz="14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TRLs 1-9</a:t>
                      </a:r>
                      <a:endParaRPr lang="en-US" sz="1300" b="0"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TRLs 1-9</a:t>
                      </a:r>
                      <a:endParaRPr lang="en-US" sz="1300" b="0" i="0" u="none" strike="noStrike" dirty="0">
                        <a:solidFill>
                          <a:srgbClr val="000000"/>
                        </a:solidFill>
                        <a:effectLst/>
                        <a:latin typeface="+mn-lt"/>
                      </a:endParaRPr>
                    </a:p>
                  </a:txBody>
                  <a:tcPr marL="6951" marR="6951" marT="6951" marB="0" anchor="ctr">
                    <a:solidFill>
                      <a:schemeClr val="tx2">
                        <a:lumMod val="20000"/>
                        <a:lumOff val="80000"/>
                      </a:schemeClr>
                    </a:solidFill>
                  </a:tcPr>
                </a:tc>
                <a:tc>
                  <a:txBody>
                    <a:bodyPr/>
                    <a:lstStyle/>
                    <a:p>
                      <a:pPr algn="ctr" fontAlgn="ctr"/>
                      <a:r>
                        <a:rPr lang="en-US" sz="1300" u="none" strike="noStrike" dirty="0" smtClean="0">
                          <a:effectLst/>
                        </a:rPr>
                        <a:t>Research Network</a:t>
                      </a:r>
                      <a:endParaRPr lang="en-US" sz="1300" b="0" i="0" u="none" strike="noStrike" dirty="0">
                        <a:solidFill>
                          <a:srgbClr val="000000"/>
                        </a:solidFill>
                        <a:effectLst/>
                        <a:latin typeface="+mn-lt"/>
                      </a:endParaRPr>
                    </a:p>
                  </a:txBody>
                  <a:tcPr marL="6951" marR="6951" marT="6951" marB="0" anchor="ctr">
                    <a:solidFill>
                      <a:schemeClr val="tx2">
                        <a:lumMod val="20000"/>
                        <a:lumOff val="80000"/>
                      </a:schemeClr>
                    </a:solidFill>
                  </a:tcPr>
                </a:tc>
              </a:tr>
              <a:tr h="309150">
                <a:tc>
                  <a:txBody>
                    <a:bodyPr/>
                    <a:lstStyle/>
                    <a:p>
                      <a:pPr algn="ctr" fontAlgn="ctr"/>
                      <a:r>
                        <a:rPr lang="en-US" sz="1200" b="1" u="none" strike="noStrike" dirty="0">
                          <a:effectLst/>
                        </a:rPr>
                        <a:t>FY2014 Total Funding</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200" b="1" u="none" strike="noStrike" dirty="0" smtClean="0">
                          <a:effectLst/>
                        </a:rPr>
                        <a:t>$5.80M </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200" b="1" u="none" strike="noStrike" dirty="0" smtClean="0">
                          <a:effectLst/>
                        </a:rPr>
                        <a:t>$4.15M </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200" b="1" u="none" strike="noStrike" dirty="0" smtClean="0">
                          <a:effectLst/>
                        </a:rPr>
                        <a:t>$5.36M </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r>
              <a:tr h="30915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u="none" strike="noStrike" dirty="0" smtClean="0">
                          <a:effectLst/>
                        </a:rPr>
                        <a:t>FY2015 Total Funding</a:t>
                      </a:r>
                      <a:endParaRPr lang="en-US" sz="1200" b="1" i="0" u="none" strike="noStrike" dirty="0" smtClean="0">
                        <a:solidFill>
                          <a:srgbClr val="000000"/>
                        </a:solidFill>
                        <a:effectLst/>
                        <a:latin typeface="+mn-lt"/>
                      </a:endParaRPr>
                    </a:p>
                  </a:txBody>
                  <a:tcPr marL="6951" marR="6951" marT="6951" marB="0" anchor="ctr">
                    <a:solidFill>
                      <a:schemeClr val="tx2">
                        <a:lumMod val="20000"/>
                        <a:lumOff val="80000"/>
                      </a:schemeClr>
                    </a:solidFill>
                  </a:tcPr>
                </a:tc>
                <a:tc>
                  <a:txBody>
                    <a:bodyPr/>
                    <a:lstStyle/>
                    <a:p>
                      <a:pPr algn="ctr" fontAlgn="ctr"/>
                      <a:r>
                        <a:rPr lang="en-US" sz="1200" b="1" i="0" u="none" strike="noStrike" dirty="0" smtClean="0">
                          <a:solidFill>
                            <a:srgbClr val="000000"/>
                          </a:solidFill>
                          <a:effectLst/>
                          <a:latin typeface="Calibri"/>
                        </a:rPr>
                        <a:t>$4.57M</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200" b="1" i="0" u="none" strike="noStrike" dirty="0" smtClean="0">
                          <a:solidFill>
                            <a:srgbClr val="000000"/>
                          </a:solidFill>
                          <a:effectLst/>
                          <a:latin typeface="Calibri"/>
                        </a:rPr>
                        <a:t>$4.32M</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c>
                  <a:txBody>
                    <a:bodyPr/>
                    <a:lstStyle/>
                    <a:p>
                      <a:pPr algn="ctr" fontAlgn="ctr"/>
                      <a:r>
                        <a:rPr lang="en-US" sz="1200" b="1" i="0" u="none" strike="noStrike" dirty="0" smtClean="0">
                          <a:solidFill>
                            <a:srgbClr val="000000"/>
                          </a:solidFill>
                          <a:effectLst/>
                          <a:latin typeface="Calibri"/>
                        </a:rPr>
                        <a:t>$4.51M</a:t>
                      </a:r>
                      <a:endParaRPr lang="en-US" sz="1200" b="1" i="0" u="none" strike="noStrike" dirty="0">
                        <a:solidFill>
                          <a:srgbClr val="000000"/>
                        </a:solidFill>
                        <a:effectLst/>
                        <a:latin typeface="Calibri"/>
                      </a:endParaRPr>
                    </a:p>
                  </a:txBody>
                  <a:tcPr marL="6951" marR="6951" marT="6951" marB="0" anchor="ctr">
                    <a:solidFill>
                      <a:schemeClr val="tx2">
                        <a:lumMod val="20000"/>
                        <a:lumOff val="80000"/>
                      </a:schemeClr>
                    </a:solidFill>
                  </a:tcPr>
                </a:tc>
              </a:tr>
            </a:tbl>
          </a:graphicData>
        </a:graphic>
      </p:graphicFrame>
      <p:sp>
        <p:nvSpPr>
          <p:cNvPr id="61" name="Title 1"/>
          <p:cNvSpPr>
            <a:spLocks noGrp="1"/>
          </p:cNvSpPr>
          <p:nvPr>
            <p:ph type="title"/>
          </p:nvPr>
        </p:nvSpPr>
        <p:spPr>
          <a:xfrm>
            <a:off x="457200" y="-152400"/>
            <a:ext cx="8229600" cy="1143000"/>
          </a:xfrm>
        </p:spPr>
        <p:txBody>
          <a:bodyPr>
            <a:normAutofit/>
          </a:bodyPr>
          <a:lstStyle/>
          <a:p>
            <a:r>
              <a:rPr lang="en-US" sz="4000" dirty="0" smtClean="0"/>
              <a:t>Key Activities</a:t>
            </a:r>
            <a:endParaRPr lang="en-US" sz="4000" dirty="0"/>
          </a:p>
        </p:txBody>
      </p:sp>
    </p:spTree>
    <p:extLst>
      <p:ext uri="{BB962C8B-B14F-4D97-AF65-F5344CB8AC3E}">
        <p14:creationId xmlns:p14="http://schemas.microsoft.com/office/powerpoint/2010/main" val="88406623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19</a:t>
            </a:fld>
            <a:endParaRPr lang="en-US" dirty="0"/>
          </a:p>
        </p:txBody>
      </p:sp>
      <p:sp>
        <p:nvSpPr>
          <p:cNvPr id="7" name="Rectangle 6"/>
          <p:cNvSpPr/>
          <p:nvPr/>
        </p:nvSpPr>
        <p:spPr>
          <a:xfrm>
            <a:off x="152400" y="228600"/>
            <a:ext cx="8839200" cy="617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8" name="Chart 7"/>
          <p:cNvGraphicFramePr>
            <a:graphicFrameLocks/>
          </p:cNvGraphicFramePr>
          <p:nvPr>
            <p:extLst>
              <p:ext uri="{D42A27DB-BD31-4B8C-83A1-F6EECF244321}">
                <p14:modId xmlns:p14="http://schemas.microsoft.com/office/powerpoint/2010/main" val="2118635406"/>
              </p:ext>
            </p:extLst>
          </p:nvPr>
        </p:nvGraphicFramePr>
        <p:xfrm>
          <a:off x="381000" y="813376"/>
          <a:ext cx="8534400" cy="482542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124200" y="228600"/>
            <a:ext cx="2362200" cy="584775"/>
          </a:xfrm>
          <a:prstGeom prst="rect">
            <a:avLst/>
          </a:prstGeom>
          <a:noFill/>
        </p:spPr>
        <p:txBody>
          <a:bodyPr wrap="square" rtlCol="0">
            <a:spAutoFit/>
          </a:bodyPr>
          <a:lstStyle/>
          <a:p>
            <a:r>
              <a:rPr lang="en-US" sz="3200" dirty="0" smtClean="0">
                <a:solidFill>
                  <a:schemeClr val="bg1"/>
                </a:solidFill>
              </a:rPr>
              <a:t>ARL Staffing</a:t>
            </a:r>
            <a:endParaRPr lang="en-US" sz="3200" dirty="0">
              <a:solidFill>
                <a:schemeClr val="bg1"/>
              </a:solidFill>
            </a:endParaRPr>
          </a:p>
        </p:txBody>
      </p:sp>
      <p:sp>
        <p:nvSpPr>
          <p:cNvPr id="11" name="TextBox 10"/>
          <p:cNvSpPr txBox="1"/>
          <p:nvPr/>
        </p:nvSpPr>
        <p:spPr>
          <a:xfrm>
            <a:off x="381000" y="5791200"/>
            <a:ext cx="8382000" cy="923330"/>
          </a:xfrm>
          <a:prstGeom prst="rect">
            <a:avLst/>
          </a:prstGeom>
          <a:noFill/>
        </p:spPr>
        <p:txBody>
          <a:bodyPr wrap="square" rtlCol="0">
            <a:spAutoFit/>
          </a:bodyPr>
          <a:lstStyle/>
          <a:p>
            <a:r>
              <a:rPr lang="en-US" i="1" dirty="0">
                <a:solidFill>
                  <a:srgbClr val="92D050"/>
                </a:solidFill>
              </a:rPr>
              <a:t>ARL has experienced a 15% decrease in total staff since the last lab review in 2011.</a:t>
            </a:r>
          </a:p>
          <a:p>
            <a:r>
              <a:rPr lang="en-US" i="1" dirty="0">
                <a:solidFill>
                  <a:srgbClr val="92D050"/>
                </a:solidFill>
              </a:rPr>
              <a:t/>
            </a:r>
            <a:br>
              <a:rPr lang="en-US" i="1" dirty="0">
                <a:solidFill>
                  <a:srgbClr val="92D050"/>
                </a:solidFill>
              </a:rPr>
            </a:br>
            <a:endParaRPr lang="en-US" i="1" dirty="0">
              <a:solidFill>
                <a:srgbClr val="92D050"/>
              </a:solidFill>
            </a:endParaRPr>
          </a:p>
        </p:txBody>
      </p:sp>
      <p:cxnSp>
        <p:nvCxnSpPr>
          <p:cNvPr id="12" name="Straight Arrow Connector 11"/>
          <p:cNvCxnSpPr/>
          <p:nvPr/>
        </p:nvCxnSpPr>
        <p:spPr>
          <a:xfrm>
            <a:off x="1600200" y="3313716"/>
            <a:ext cx="5181600" cy="390990"/>
          </a:xfrm>
          <a:prstGeom prst="straightConnector1">
            <a:avLst/>
          </a:prstGeom>
          <a:ln w="44450" cmpd="sng">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145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t>ARL Overview</a:t>
            </a:r>
            <a:endParaRPr lang="en-US" sz="1800" u="sng" dirty="0"/>
          </a:p>
        </p:txBody>
      </p:sp>
      <p:sp>
        <p:nvSpPr>
          <p:cNvPr id="4" name="Content Placeholder 3"/>
          <p:cNvSpPr>
            <a:spLocks noGrp="1"/>
          </p:cNvSpPr>
          <p:nvPr>
            <p:ph sz="half" idx="2"/>
          </p:nvPr>
        </p:nvSpPr>
        <p:spPr>
          <a:xfrm>
            <a:off x="606425" y="1828800"/>
            <a:ext cx="4040188" cy="1112838"/>
          </a:xfrm>
        </p:spPr>
        <p:txBody>
          <a:bodyPr/>
          <a:lstStyle/>
          <a:p>
            <a:r>
              <a:rPr lang="en-US" sz="1800" dirty="0" smtClean="0"/>
              <a:t>History</a:t>
            </a:r>
          </a:p>
          <a:p>
            <a:r>
              <a:rPr lang="en-US" sz="1800" dirty="0" smtClean="0"/>
              <a:t>Organization</a:t>
            </a:r>
          </a:p>
          <a:p>
            <a:r>
              <a:rPr lang="en-US" sz="1800" dirty="0" smtClean="0"/>
              <a:t>Research Areas</a:t>
            </a:r>
            <a:endParaRPr lang="en-US" sz="1800" dirty="0"/>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t>Relevance</a:t>
            </a:r>
            <a:endParaRPr lang="en-US" sz="1800" u="sng" dirty="0"/>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t>To DOC, NOAA, OAR</a:t>
            </a:r>
          </a:p>
          <a:p>
            <a:r>
              <a:rPr lang="en-US" sz="1800" dirty="0" smtClean="0"/>
              <a:t>To Decision-makers</a:t>
            </a:r>
          </a:p>
          <a:p>
            <a:r>
              <a:rPr lang="en-US" sz="1800" dirty="0" smtClean="0"/>
              <a:t>To Stakeholders</a:t>
            </a:r>
          </a:p>
          <a:p>
            <a:r>
              <a:rPr lang="en-US" sz="1800" dirty="0" smtClean="0"/>
              <a:t>Tech Transfer</a:t>
            </a:r>
            <a:endParaRPr lang="en-US" sz="1800" dirty="0"/>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2</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t>Staff and Funding</a:t>
            </a:r>
            <a:endParaRPr lang="en-US" sz="1800" u="sng" dirty="0"/>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t>Workforce</a:t>
            </a:r>
          </a:p>
          <a:p>
            <a:r>
              <a:rPr lang="en-US" sz="1800" dirty="0" smtClean="0"/>
              <a:t>Program Funding</a:t>
            </a:r>
          </a:p>
          <a:p>
            <a:r>
              <a:rPr lang="en-US" sz="1800" dirty="0" smtClean="0"/>
              <a:t>Facilities</a:t>
            </a:r>
            <a:endParaRPr lang="en-US" sz="1800" dirty="0"/>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t>Performance</a:t>
            </a:r>
            <a:endParaRPr lang="en-US" sz="1800" u="sng" dirty="0"/>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t>Strategic Accomplishments</a:t>
            </a:r>
          </a:p>
          <a:p>
            <a:r>
              <a:rPr lang="en-US" sz="1800" dirty="0" smtClean="0"/>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t>Quality</a:t>
            </a:r>
            <a:endParaRPr lang="en-US" sz="1800" u="sng" dirty="0"/>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t>Awards</a:t>
            </a:r>
          </a:p>
          <a:p>
            <a:r>
              <a:rPr lang="en-US" sz="1800" dirty="0" smtClean="0"/>
              <a:t>Service</a:t>
            </a:r>
          </a:p>
          <a:p>
            <a:r>
              <a:rPr lang="en-US" sz="1800" dirty="0" smtClean="0"/>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t>Opportunities and Challenges</a:t>
            </a:r>
            <a:endParaRPr lang="en-US" sz="1800" u="sng" dirty="0"/>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t>Priorities</a:t>
            </a:r>
          </a:p>
          <a:p>
            <a:r>
              <a:rPr lang="en-US" sz="1800" dirty="0" smtClean="0"/>
              <a:t>2011 Review</a:t>
            </a:r>
            <a:endParaRPr lang="en-US" sz="1800" dirty="0"/>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t>Program for the Next Two Days</a:t>
            </a:r>
            <a:endParaRPr lang="en-US" sz="1800" u="sng" dirty="0"/>
          </a:p>
        </p:txBody>
      </p:sp>
    </p:spTree>
    <p:extLst>
      <p:ext uri="{BB962C8B-B14F-4D97-AF65-F5344CB8AC3E}">
        <p14:creationId xmlns:p14="http://schemas.microsoft.com/office/powerpoint/2010/main" val="3438697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20</a:t>
            </a:fld>
            <a:endParaRPr lang="en-US" dirty="0"/>
          </a:p>
        </p:txBody>
      </p:sp>
      <p:graphicFrame>
        <p:nvGraphicFramePr>
          <p:cNvPr id="7" name="Content Placeholder 6"/>
          <p:cNvGraphicFramePr>
            <a:graphicFrameLocks/>
          </p:cNvGraphicFramePr>
          <p:nvPr>
            <p:extLst>
              <p:ext uri="{D42A27DB-BD31-4B8C-83A1-F6EECF244321}">
                <p14:modId xmlns:p14="http://schemas.microsoft.com/office/powerpoint/2010/main" val="915841549"/>
              </p:ext>
            </p:extLst>
          </p:nvPr>
        </p:nvGraphicFramePr>
        <p:xfrm>
          <a:off x="457200" y="1219200"/>
          <a:ext cx="4038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p:cNvGraphicFramePr>
          <p:nvPr>
            <p:extLst>
              <p:ext uri="{D42A27DB-BD31-4B8C-83A1-F6EECF244321}">
                <p14:modId xmlns:p14="http://schemas.microsoft.com/office/powerpoint/2010/main" val="4047214928"/>
              </p:ext>
            </p:extLst>
          </p:nvPr>
        </p:nvGraphicFramePr>
        <p:xfrm>
          <a:off x="4648200" y="1219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219200" y="457199"/>
            <a:ext cx="6705600" cy="584775"/>
          </a:xfrm>
          <a:prstGeom prst="rect">
            <a:avLst/>
          </a:prstGeom>
          <a:noFill/>
        </p:spPr>
        <p:txBody>
          <a:bodyPr wrap="square" rtlCol="0">
            <a:spAutoFit/>
          </a:bodyPr>
          <a:lstStyle/>
          <a:p>
            <a:pPr algn="ctr"/>
            <a:r>
              <a:rPr lang="en-US" sz="3200" dirty="0" smtClean="0">
                <a:solidFill>
                  <a:schemeClr val="bg1"/>
                </a:solidFill>
              </a:rPr>
              <a:t>Workforce Distribution</a:t>
            </a:r>
            <a:endParaRPr lang="en-US" sz="3200" dirty="0">
              <a:solidFill>
                <a:schemeClr val="bg1"/>
              </a:solidFill>
            </a:endParaRPr>
          </a:p>
        </p:txBody>
      </p:sp>
      <p:sp>
        <p:nvSpPr>
          <p:cNvPr id="11" name="TextBox 10"/>
          <p:cNvSpPr txBox="1"/>
          <p:nvPr/>
        </p:nvSpPr>
        <p:spPr>
          <a:xfrm>
            <a:off x="1752600" y="5405735"/>
            <a:ext cx="1295400" cy="461665"/>
          </a:xfrm>
          <a:prstGeom prst="rect">
            <a:avLst/>
          </a:prstGeom>
          <a:noFill/>
        </p:spPr>
        <p:txBody>
          <a:bodyPr wrap="square" rtlCol="0">
            <a:spAutoFit/>
          </a:bodyPr>
          <a:lstStyle/>
          <a:p>
            <a:pPr algn="ctr"/>
            <a:r>
              <a:rPr lang="en-US" sz="2400" dirty="0" smtClean="0">
                <a:solidFill>
                  <a:schemeClr val="bg1"/>
                </a:solidFill>
              </a:rPr>
              <a:t>2006</a:t>
            </a:r>
          </a:p>
        </p:txBody>
      </p:sp>
      <p:sp>
        <p:nvSpPr>
          <p:cNvPr id="12" name="TextBox 11"/>
          <p:cNvSpPr txBox="1"/>
          <p:nvPr/>
        </p:nvSpPr>
        <p:spPr>
          <a:xfrm>
            <a:off x="6096000" y="5405735"/>
            <a:ext cx="1295400" cy="461665"/>
          </a:xfrm>
          <a:prstGeom prst="rect">
            <a:avLst/>
          </a:prstGeom>
          <a:noFill/>
        </p:spPr>
        <p:txBody>
          <a:bodyPr wrap="square" rtlCol="0">
            <a:spAutoFit/>
          </a:bodyPr>
          <a:lstStyle/>
          <a:p>
            <a:pPr algn="ctr"/>
            <a:r>
              <a:rPr lang="en-US" sz="2400" dirty="0" smtClean="0">
                <a:solidFill>
                  <a:schemeClr val="bg1"/>
                </a:solidFill>
              </a:rPr>
              <a:t>Current</a:t>
            </a:r>
          </a:p>
        </p:txBody>
      </p:sp>
      <p:sp>
        <p:nvSpPr>
          <p:cNvPr id="10" name="TextBox 1"/>
          <p:cNvSpPr txBox="1"/>
          <p:nvPr/>
        </p:nvSpPr>
        <p:spPr>
          <a:xfrm>
            <a:off x="5334000" y="3733800"/>
            <a:ext cx="1303421"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solidFill>
                  <a:schemeClr val="bg1"/>
                </a:solidFill>
              </a:rPr>
              <a:t>Contractors</a:t>
            </a:r>
          </a:p>
          <a:p>
            <a:pPr algn="ctr"/>
            <a:r>
              <a:rPr lang="en-US" sz="1600" dirty="0" smtClean="0">
                <a:solidFill>
                  <a:schemeClr val="bg1"/>
                </a:solidFill>
              </a:rPr>
              <a:t>34%</a:t>
            </a:r>
          </a:p>
        </p:txBody>
      </p:sp>
    </p:spTree>
    <p:extLst>
      <p:ext uri="{BB962C8B-B14F-4D97-AF65-F5344CB8AC3E}">
        <p14:creationId xmlns:p14="http://schemas.microsoft.com/office/powerpoint/2010/main" val="3947300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21</a:t>
            </a:fld>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4069847842"/>
              </p:ext>
            </p:extLst>
          </p:nvPr>
        </p:nvGraphicFramePr>
        <p:xfrm>
          <a:off x="4583806" y="1219200"/>
          <a:ext cx="45720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7"/>
          <p:cNvGraphicFramePr>
            <a:graphicFrameLocks/>
          </p:cNvGraphicFramePr>
          <p:nvPr>
            <p:extLst>
              <p:ext uri="{D42A27DB-BD31-4B8C-83A1-F6EECF244321}">
                <p14:modId xmlns:p14="http://schemas.microsoft.com/office/powerpoint/2010/main" val="2416577487"/>
              </p:ext>
            </p:extLst>
          </p:nvPr>
        </p:nvGraphicFramePr>
        <p:xfrm>
          <a:off x="11806" y="1219200"/>
          <a:ext cx="45720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219200" y="457200"/>
            <a:ext cx="6705600" cy="584775"/>
          </a:xfrm>
          <a:prstGeom prst="rect">
            <a:avLst/>
          </a:prstGeom>
          <a:noFill/>
        </p:spPr>
        <p:txBody>
          <a:bodyPr wrap="square" rtlCol="0">
            <a:spAutoFit/>
          </a:bodyPr>
          <a:lstStyle/>
          <a:p>
            <a:pPr algn="ctr"/>
            <a:r>
              <a:rPr lang="en-US" sz="3200" dirty="0" smtClean="0">
                <a:solidFill>
                  <a:schemeClr val="bg1"/>
                </a:solidFill>
              </a:rPr>
              <a:t>Workforce Demographics</a:t>
            </a:r>
            <a:endParaRPr lang="en-US" sz="3200" dirty="0">
              <a:solidFill>
                <a:schemeClr val="bg1"/>
              </a:solidFill>
            </a:endParaRPr>
          </a:p>
        </p:txBody>
      </p:sp>
      <p:sp>
        <p:nvSpPr>
          <p:cNvPr id="8" name="TextBox 7"/>
          <p:cNvSpPr txBox="1"/>
          <p:nvPr/>
        </p:nvSpPr>
        <p:spPr>
          <a:xfrm>
            <a:off x="5427372" y="5867400"/>
            <a:ext cx="2895600" cy="523220"/>
          </a:xfrm>
          <a:prstGeom prst="rect">
            <a:avLst/>
          </a:prstGeom>
          <a:noFill/>
        </p:spPr>
        <p:txBody>
          <a:bodyPr wrap="square" rtlCol="0">
            <a:spAutoFit/>
          </a:bodyPr>
          <a:lstStyle/>
          <a:p>
            <a:pPr algn="ctr"/>
            <a:r>
              <a:rPr lang="en-US" sz="2800" dirty="0" smtClean="0">
                <a:solidFill>
                  <a:schemeClr val="bg1"/>
                </a:solidFill>
              </a:rPr>
              <a:t>Education Level</a:t>
            </a:r>
          </a:p>
        </p:txBody>
      </p:sp>
      <p:sp>
        <p:nvSpPr>
          <p:cNvPr id="9" name="TextBox 8"/>
          <p:cNvSpPr txBox="1"/>
          <p:nvPr/>
        </p:nvSpPr>
        <p:spPr>
          <a:xfrm>
            <a:off x="914400" y="5867400"/>
            <a:ext cx="2895600" cy="523220"/>
          </a:xfrm>
          <a:prstGeom prst="rect">
            <a:avLst/>
          </a:prstGeom>
          <a:noFill/>
        </p:spPr>
        <p:txBody>
          <a:bodyPr wrap="square" rtlCol="0">
            <a:spAutoFit/>
          </a:bodyPr>
          <a:lstStyle/>
          <a:p>
            <a:pPr algn="ctr"/>
            <a:r>
              <a:rPr lang="en-US" sz="2800" dirty="0" smtClean="0">
                <a:solidFill>
                  <a:schemeClr val="bg1"/>
                </a:solidFill>
              </a:rPr>
              <a:t>Function</a:t>
            </a:r>
          </a:p>
        </p:txBody>
      </p:sp>
      <p:sp>
        <p:nvSpPr>
          <p:cNvPr id="10" name="TextBox 9"/>
          <p:cNvSpPr txBox="1"/>
          <p:nvPr/>
        </p:nvSpPr>
        <p:spPr>
          <a:xfrm>
            <a:off x="1573732" y="1775936"/>
            <a:ext cx="1394100" cy="830997"/>
          </a:xfrm>
          <a:prstGeom prst="rect">
            <a:avLst/>
          </a:prstGeom>
          <a:noFill/>
        </p:spPr>
        <p:txBody>
          <a:bodyPr wrap="none" rtlCol="0">
            <a:spAutoFit/>
          </a:bodyPr>
          <a:lstStyle/>
          <a:p>
            <a:pPr algn="ctr"/>
            <a:r>
              <a:rPr lang="en-US" sz="1600" dirty="0" smtClean="0">
                <a:solidFill>
                  <a:schemeClr val="bg1"/>
                </a:solidFill>
              </a:rPr>
              <a:t>Administrative</a:t>
            </a:r>
          </a:p>
          <a:p>
            <a:pPr algn="ctr"/>
            <a:r>
              <a:rPr lang="en-US" sz="1400" dirty="0" smtClean="0">
                <a:solidFill>
                  <a:schemeClr val="bg1"/>
                </a:solidFill>
              </a:rPr>
              <a:t>(2 part time)</a:t>
            </a:r>
          </a:p>
          <a:p>
            <a:pPr algn="ctr"/>
            <a:r>
              <a:rPr lang="en-US" sz="1600" dirty="0" smtClean="0">
                <a:solidFill>
                  <a:schemeClr val="bg1"/>
                </a:solidFill>
              </a:rPr>
              <a:t>13%</a:t>
            </a:r>
          </a:p>
        </p:txBody>
      </p:sp>
      <p:sp>
        <p:nvSpPr>
          <p:cNvPr id="11" name="TextBox 10"/>
          <p:cNvSpPr txBox="1"/>
          <p:nvPr/>
        </p:nvSpPr>
        <p:spPr>
          <a:xfrm>
            <a:off x="2904730" y="1524000"/>
            <a:ext cx="1299908" cy="584775"/>
          </a:xfrm>
          <a:prstGeom prst="rect">
            <a:avLst/>
          </a:prstGeom>
          <a:noFill/>
        </p:spPr>
        <p:txBody>
          <a:bodyPr wrap="none" rtlCol="0">
            <a:spAutoFit/>
          </a:bodyPr>
          <a:lstStyle/>
          <a:p>
            <a:pPr algn="ctr"/>
            <a:r>
              <a:rPr lang="en-US" sz="1600" dirty="0" smtClean="0">
                <a:solidFill>
                  <a:schemeClr val="bg1"/>
                </a:solidFill>
              </a:rPr>
              <a:t>Management</a:t>
            </a:r>
          </a:p>
          <a:p>
            <a:pPr algn="ctr"/>
            <a:r>
              <a:rPr lang="en-US" sz="1600" dirty="0" smtClean="0">
                <a:solidFill>
                  <a:schemeClr val="bg1"/>
                </a:solidFill>
              </a:rPr>
              <a:t>7%</a:t>
            </a:r>
          </a:p>
        </p:txBody>
      </p:sp>
      <p:sp>
        <p:nvSpPr>
          <p:cNvPr id="12" name="TextBox 11"/>
          <p:cNvSpPr txBox="1"/>
          <p:nvPr/>
        </p:nvSpPr>
        <p:spPr>
          <a:xfrm>
            <a:off x="635769" y="5206425"/>
            <a:ext cx="1095172" cy="584775"/>
          </a:xfrm>
          <a:prstGeom prst="rect">
            <a:avLst/>
          </a:prstGeom>
          <a:noFill/>
        </p:spPr>
        <p:txBody>
          <a:bodyPr wrap="none" rtlCol="0">
            <a:spAutoFit/>
          </a:bodyPr>
          <a:lstStyle/>
          <a:p>
            <a:pPr algn="ctr"/>
            <a:r>
              <a:rPr lang="en-US" sz="1600" dirty="0" smtClean="0">
                <a:solidFill>
                  <a:schemeClr val="bg1"/>
                </a:solidFill>
              </a:rPr>
              <a:t>IT Support </a:t>
            </a:r>
          </a:p>
          <a:p>
            <a:pPr algn="ctr"/>
            <a:r>
              <a:rPr lang="en-US" sz="1600" dirty="0" smtClean="0">
                <a:solidFill>
                  <a:schemeClr val="bg1"/>
                </a:solidFill>
              </a:rPr>
              <a:t>5%</a:t>
            </a:r>
          </a:p>
        </p:txBody>
      </p:sp>
    </p:spTree>
    <p:extLst>
      <p:ext uri="{BB962C8B-B14F-4D97-AF65-F5344CB8AC3E}">
        <p14:creationId xmlns:p14="http://schemas.microsoft.com/office/powerpoint/2010/main" val="2893536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22</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702236753"/>
              </p:ext>
            </p:extLst>
          </p:nvPr>
        </p:nvGraphicFramePr>
        <p:xfrm>
          <a:off x="419100" y="381000"/>
          <a:ext cx="83058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98620" y="337465"/>
            <a:ext cx="8763000" cy="523220"/>
          </a:xfrm>
          <a:prstGeom prst="rect">
            <a:avLst/>
          </a:prstGeom>
        </p:spPr>
        <p:txBody>
          <a:bodyPr wrap="square">
            <a:spAutoFit/>
          </a:bodyPr>
          <a:lstStyle/>
          <a:p>
            <a:pPr algn="ctr">
              <a:defRPr sz="2000" b="1" i="0" u="none" strike="noStrike" kern="1200" baseline="0">
                <a:solidFill>
                  <a:prstClr val="white"/>
                </a:solidFill>
                <a:latin typeface="+mn-lt"/>
                <a:ea typeface="+mn-ea"/>
                <a:cs typeface="+mn-cs"/>
              </a:defRPr>
            </a:pPr>
            <a:r>
              <a:rPr lang="en-US" sz="2800" dirty="0"/>
              <a:t>Air Resources Laboratory </a:t>
            </a:r>
            <a:r>
              <a:rPr lang="en-US" sz="2800" u="sng" dirty="0"/>
              <a:t>Federal</a:t>
            </a:r>
            <a:r>
              <a:rPr lang="en-US" sz="2800" dirty="0"/>
              <a:t> Staff By Age Group</a:t>
            </a:r>
          </a:p>
        </p:txBody>
      </p:sp>
    </p:spTree>
    <p:extLst>
      <p:ext uri="{BB962C8B-B14F-4D97-AF65-F5344CB8AC3E}">
        <p14:creationId xmlns:p14="http://schemas.microsoft.com/office/powerpoint/2010/main" val="1279171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3832" y="0"/>
            <a:ext cx="7440167" cy="72339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3" name="object 3"/>
          <p:cNvSpPr/>
          <p:nvPr/>
        </p:nvSpPr>
        <p:spPr>
          <a:xfrm>
            <a:off x="0" y="0"/>
            <a:ext cx="3448812" cy="71932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3244850">
              <a:lnSpc>
                <a:spcPct val="100000"/>
              </a:lnSpc>
            </a:pPr>
            <a:r>
              <a:rPr spc="-15" dirty="0"/>
              <a:t>Dist</a:t>
            </a:r>
            <a:r>
              <a:rPr spc="-5" dirty="0"/>
              <a:t>r</a:t>
            </a:r>
            <a:r>
              <a:rPr spc="-15" dirty="0"/>
              <a:t>ibu</a:t>
            </a:r>
            <a:r>
              <a:rPr spc="-10" dirty="0"/>
              <a:t>ti</a:t>
            </a:r>
            <a:r>
              <a:rPr spc="-15" dirty="0"/>
              <a:t>o</a:t>
            </a:r>
            <a:r>
              <a:rPr spc="-20" dirty="0"/>
              <a:t>n</a:t>
            </a:r>
            <a:r>
              <a:rPr spc="-5" dirty="0"/>
              <a:t> </a:t>
            </a:r>
            <a:r>
              <a:rPr spc="-15" dirty="0"/>
              <a:t>by</a:t>
            </a:r>
            <a:r>
              <a:rPr spc="-5" dirty="0"/>
              <a:t> </a:t>
            </a:r>
            <a:r>
              <a:rPr spc="-20" dirty="0"/>
              <a:t>Age</a:t>
            </a:r>
            <a:r>
              <a:rPr spc="5" dirty="0"/>
              <a:t> </a:t>
            </a:r>
            <a:r>
              <a:rPr spc="-20" dirty="0"/>
              <a:t>Gro</a:t>
            </a:r>
            <a:r>
              <a:rPr spc="-15" dirty="0"/>
              <a:t>u</a:t>
            </a:r>
            <a:r>
              <a:rPr spc="-20" dirty="0"/>
              <a:t>p</a:t>
            </a:r>
          </a:p>
        </p:txBody>
      </p:sp>
      <p:sp>
        <p:nvSpPr>
          <p:cNvPr id="5" name="object 5"/>
          <p:cNvSpPr/>
          <p:nvPr/>
        </p:nvSpPr>
        <p:spPr>
          <a:xfrm>
            <a:off x="612648" y="4523231"/>
            <a:ext cx="2664460" cy="0"/>
          </a:xfrm>
          <a:custGeom>
            <a:avLst/>
            <a:gdLst/>
            <a:ahLst/>
            <a:cxnLst/>
            <a:rect l="l" t="t" r="r" b="b"/>
            <a:pathLst>
              <a:path w="2664460">
                <a:moveTo>
                  <a:pt x="0" y="0"/>
                </a:moveTo>
                <a:lnTo>
                  <a:pt x="2663952" y="0"/>
                </a:lnTo>
              </a:path>
            </a:pathLst>
          </a:custGeom>
          <a:ln w="9144">
            <a:solidFill>
              <a:srgbClr val="888888"/>
            </a:solidFill>
          </a:ln>
        </p:spPr>
        <p:txBody>
          <a:bodyPr wrap="square" lIns="0" tIns="0" rIns="0" bIns="0" rtlCol="0"/>
          <a:lstStyle/>
          <a:p>
            <a:endParaRPr smtClean="0">
              <a:solidFill>
                <a:prstClr val="black"/>
              </a:solidFill>
            </a:endParaRPr>
          </a:p>
        </p:txBody>
      </p:sp>
      <p:sp>
        <p:nvSpPr>
          <p:cNvPr id="6" name="object 6"/>
          <p:cNvSpPr/>
          <p:nvPr/>
        </p:nvSpPr>
        <p:spPr>
          <a:xfrm>
            <a:off x="612648" y="4011168"/>
            <a:ext cx="2664460" cy="0"/>
          </a:xfrm>
          <a:custGeom>
            <a:avLst/>
            <a:gdLst/>
            <a:ahLst/>
            <a:cxnLst/>
            <a:rect l="l" t="t" r="r" b="b"/>
            <a:pathLst>
              <a:path w="2664460">
                <a:moveTo>
                  <a:pt x="0" y="0"/>
                </a:moveTo>
                <a:lnTo>
                  <a:pt x="2663952" y="0"/>
                </a:lnTo>
              </a:path>
            </a:pathLst>
          </a:custGeom>
          <a:ln w="9144">
            <a:solidFill>
              <a:srgbClr val="888888"/>
            </a:solidFill>
          </a:ln>
        </p:spPr>
        <p:txBody>
          <a:bodyPr wrap="square" lIns="0" tIns="0" rIns="0" bIns="0" rtlCol="0"/>
          <a:lstStyle/>
          <a:p>
            <a:endParaRPr smtClean="0">
              <a:solidFill>
                <a:prstClr val="black"/>
              </a:solidFill>
            </a:endParaRPr>
          </a:p>
        </p:txBody>
      </p:sp>
      <p:sp>
        <p:nvSpPr>
          <p:cNvPr id="7" name="object 7"/>
          <p:cNvSpPr/>
          <p:nvPr/>
        </p:nvSpPr>
        <p:spPr>
          <a:xfrm>
            <a:off x="612648" y="3501135"/>
            <a:ext cx="2664460" cy="0"/>
          </a:xfrm>
          <a:custGeom>
            <a:avLst/>
            <a:gdLst/>
            <a:ahLst/>
            <a:cxnLst/>
            <a:rect l="l" t="t" r="r" b="b"/>
            <a:pathLst>
              <a:path w="2664460">
                <a:moveTo>
                  <a:pt x="0" y="0"/>
                </a:moveTo>
                <a:lnTo>
                  <a:pt x="2663952" y="0"/>
                </a:lnTo>
              </a:path>
            </a:pathLst>
          </a:custGeom>
          <a:ln w="9144">
            <a:solidFill>
              <a:srgbClr val="888888"/>
            </a:solidFill>
          </a:ln>
        </p:spPr>
        <p:txBody>
          <a:bodyPr wrap="square" lIns="0" tIns="0" rIns="0" bIns="0" rtlCol="0"/>
          <a:lstStyle/>
          <a:p>
            <a:endParaRPr smtClean="0">
              <a:solidFill>
                <a:prstClr val="black"/>
              </a:solidFill>
            </a:endParaRPr>
          </a:p>
        </p:txBody>
      </p:sp>
      <p:sp>
        <p:nvSpPr>
          <p:cNvPr id="8" name="object 8"/>
          <p:cNvSpPr/>
          <p:nvPr/>
        </p:nvSpPr>
        <p:spPr>
          <a:xfrm>
            <a:off x="612648" y="2989072"/>
            <a:ext cx="2664460" cy="0"/>
          </a:xfrm>
          <a:custGeom>
            <a:avLst/>
            <a:gdLst/>
            <a:ahLst/>
            <a:cxnLst/>
            <a:rect l="l" t="t" r="r" b="b"/>
            <a:pathLst>
              <a:path w="2664460">
                <a:moveTo>
                  <a:pt x="0" y="0"/>
                </a:moveTo>
                <a:lnTo>
                  <a:pt x="2663952" y="0"/>
                </a:lnTo>
              </a:path>
            </a:pathLst>
          </a:custGeom>
          <a:ln w="9144">
            <a:solidFill>
              <a:srgbClr val="888888"/>
            </a:solidFill>
          </a:ln>
        </p:spPr>
        <p:txBody>
          <a:bodyPr wrap="square" lIns="0" tIns="0" rIns="0" bIns="0" rtlCol="0"/>
          <a:lstStyle/>
          <a:p>
            <a:endParaRPr smtClean="0">
              <a:solidFill>
                <a:prstClr val="black"/>
              </a:solidFill>
            </a:endParaRPr>
          </a:p>
        </p:txBody>
      </p:sp>
      <p:sp>
        <p:nvSpPr>
          <p:cNvPr id="9" name="object 9"/>
          <p:cNvSpPr/>
          <p:nvPr/>
        </p:nvSpPr>
        <p:spPr>
          <a:xfrm>
            <a:off x="612648" y="2477007"/>
            <a:ext cx="2664460" cy="0"/>
          </a:xfrm>
          <a:custGeom>
            <a:avLst/>
            <a:gdLst/>
            <a:ahLst/>
            <a:cxnLst/>
            <a:rect l="l" t="t" r="r" b="b"/>
            <a:pathLst>
              <a:path w="2664460">
                <a:moveTo>
                  <a:pt x="0" y="0"/>
                </a:moveTo>
                <a:lnTo>
                  <a:pt x="2663952" y="0"/>
                </a:lnTo>
              </a:path>
            </a:pathLst>
          </a:custGeom>
          <a:ln w="9144">
            <a:solidFill>
              <a:srgbClr val="888888"/>
            </a:solidFill>
          </a:ln>
        </p:spPr>
        <p:txBody>
          <a:bodyPr wrap="square" lIns="0" tIns="0" rIns="0" bIns="0" rtlCol="0"/>
          <a:lstStyle/>
          <a:p>
            <a:endParaRPr smtClean="0">
              <a:solidFill>
                <a:prstClr val="black"/>
              </a:solidFill>
            </a:endParaRPr>
          </a:p>
        </p:txBody>
      </p:sp>
      <p:sp>
        <p:nvSpPr>
          <p:cNvPr id="10" name="object 10"/>
          <p:cNvSpPr/>
          <p:nvPr/>
        </p:nvSpPr>
        <p:spPr>
          <a:xfrm>
            <a:off x="612648" y="1966976"/>
            <a:ext cx="2664460" cy="0"/>
          </a:xfrm>
          <a:custGeom>
            <a:avLst/>
            <a:gdLst/>
            <a:ahLst/>
            <a:cxnLst/>
            <a:rect l="l" t="t" r="r" b="b"/>
            <a:pathLst>
              <a:path w="2664460">
                <a:moveTo>
                  <a:pt x="0" y="0"/>
                </a:moveTo>
                <a:lnTo>
                  <a:pt x="2663952" y="0"/>
                </a:lnTo>
              </a:path>
            </a:pathLst>
          </a:custGeom>
          <a:ln w="9144">
            <a:solidFill>
              <a:srgbClr val="888888"/>
            </a:solidFill>
          </a:ln>
        </p:spPr>
        <p:txBody>
          <a:bodyPr wrap="square" lIns="0" tIns="0" rIns="0" bIns="0" rtlCol="0"/>
          <a:lstStyle/>
          <a:p>
            <a:endParaRPr smtClean="0">
              <a:solidFill>
                <a:prstClr val="black"/>
              </a:solidFill>
            </a:endParaRPr>
          </a:p>
        </p:txBody>
      </p:sp>
      <p:sp>
        <p:nvSpPr>
          <p:cNvPr id="11" name="object 11"/>
          <p:cNvSpPr/>
          <p:nvPr/>
        </p:nvSpPr>
        <p:spPr>
          <a:xfrm>
            <a:off x="1303019" y="4385055"/>
            <a:ext cx="313944" cy="662432"/>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12" name="object 12"/>
          <p:cNvSpPr/>
          <p:nvPr/>
        </p:nvSpPr>
        <p:spPr>
          <a:xfrm>
            <a:off x="1821179" y="4281425"/>
            <a:ext cx="315468" cy="766063"/>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sp>
        <p:nvSpPr>
          <p:cNvPr id="13" name="object 13"/>
          <p:cNvSpPr/>
          <p:nvPr/>
        </p:nvSpPr>
        <p:spPr>
          <a:xfrm>
            <a:off x="2340864" y="2544064"/>
            <a:ext cx="313944" cy="2503424"/>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4" name="object 14"/>
          <p:cNvSpPr/>
          <p:nvPr/>
        </p:nvSpPr>
        <p:spPr>
          <a:xfrm>
            <a:off x="2859023" y="4078225"/>
            <a:ext cx="313944" cy="969263"/>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15" name="object 15"/>
          <p:cNvSpPr/>
          <p:nvPr/>
        </p:nvSpPr>
        <p:spPr>
          <a:xfrm>
            <a:off x="784859" y="4996687"/>
            <a:ext cx="313944" cy="50800"/>
          </a:xfrm>
          <a:prstGeom prst="rect">
            <a:avLst/>
          </a:prstGeom>
          <a:blipFill>
            <a:blip r:embed="rId9" cstate="print"/>
            <a:stretch>
              <a:fillRect/>
            </a:stretch>
          </a:blipFill>
        </p:spPr>
        <p:txBody>
          <a:bodyPr wrap="square" lIns="0" tIns="0" rIns="0" bIns="0" rtlCol="0"/>
          <a:lstStyle/>
          <a:p>
            <a:endParaRPr smtClean="0">
              <a:solidFill>
                <a:prstClr val="black"/>
              </a:solidFill>
            </a:endParaRPr>
          </a:p>
        </p:txBody>
      </p:sp>
      <p:sp>
        <p:nvSpPr>
          <p:cNvPr id="16" name="object 16"/>
          <p:cNvSpPr/>
          <p:nvPr/>
        </p:nvSpPr>
        <p:spPr>
          <a:xfrm>
            <a:off x="1351791" y="4415536"/>
            <a:ext cx="216407" cy="623824"/>
          </a:xfrm>
          <a:prstGeom prst="rect">
            <a:avLst/>
          </a:prstGeom>
          <a:blipFill>
            <a:blip r:embed="rId10" cstate="print"/>
            <a:stretch>
              <a:fillRect/>
            </a:stretch>
          </a:blipFill>
        </p:spPr>
        <p:txBody>
          <a:bodyPr wrap="square" lIns="0" tIns="0" rIns="0" bIns="0" rtlCol="0"/>
          <a:lstStyle/>
          <a:p>
            <a:endParaRPr smtClean="0">
              <a:solidFill>
                <a:prstClr val="black"/>
              </a:solidFill>
            </a:endParaRPr>
          </a:p>
        </p:txBody>
      </p:sp>
      <p:sp>
        <p:nvSpPr>
          <p:cNvPr id="17" name="object 17"/>
          <p:cNvSpPr/>
          <p:nvPr/>
        </p:nvSpPr>
        <p:spPr>
          <a:xfrm>
            <a:off x="1871472" y="4313935"/>
            <a:ext cx="214884" cy="725424"/>
          </a:xfrm>
          <a:prstGeom prst="rect">
            <a:avLst/>
          </a:prstGeom>
          <a:blipFill>
            <a:blip r:embed="rId11" cstate="print"/>
            <a:stretch>
              <a:fillRect/>
            </a:stretch>
          </a:blipFill>
        </p:spPr>
        <p:txBody>
          <a:bodyPr wrap="square" lIns="0" tIns="0" rIns="0" bIns="0" rtlCol="0"/>
          <a:lstStyle/>
          <a:p>
            <a:endParaRPr smtClean="0">
              <a:solidFill>
                <a:prstClr val="black"/>
              </a:solidFill>
            </a:endParaRPr>
          </a:p>
        </p:txBody>
      </p:sp>
      <p:sp>
        <p:nvSpPr>
          <p:cNvPr id="18" name="object 18"/>
          <p:cNvSpPr/>
          <p:nvPr/>
        </p:nvSpPr>
        <p:spPr>
          <a:xfrm>
            <a:off x="2389635" y="2574543"/>
            <a:ext cx="216407" cy="2464816"/>
          </a:xfrm>
          <a:prstGeom prst="rect">
            <a:avLst/>
          </a:prstGeom>
          <a:blipFill>
            <a:blip r:embed="rId12" cstate="print"/>
            <a:stretch>
              <a:fillRect/>
            </a:stretch>
          </a:blipFill>
        </p:spPr>
        <p:txBody>
          <a:bodyPr wrap="square" lIns="0" tIns="0" rIns="0" bIns="0" rtlCol="0"/>
          <a:lstStyle/>
          <a:p>
            <a:endParaRPr smtClean="0">
              <a:solidFill>
                <a:prstClr val="black"/>
              </a:solidFill>
            </a:endParaRPr>
          </a:p>
        </p:txBody>
      </p:sp>
      <p:sp>
        <p:nvSpPr>
          <p:cNvPr id="19" name="object 19"/>
          <p:cNvSpPr/>
          <p:nvPr/>
        </p:nvSpPr>
        <p:spPr>
          <a:xfrm>
            <a:off x="2909319" y="4108703"/>
            <a:ext cx="214883" cy="930656"/>
          </a:xfrm>
          <a:prstGeom prst="rect">
            <a:avLst/>
          </a:prstGeom>
          <a:blipFill>
            <a:blip r:embed="rId13" cstate="print"/>
            <a:stretch>
              <a:fillRect/>
            </a:stretch>
          </a:blipFill>
        </p:spPr>
        <p:txBody>
          <a:bodyPr wrap="square" lIns="0" tIns="0" rIns="0" bIns="0" rtlCol="0"/>
          <a:lstStyle/>
          <a:p>
            <a:endParaRPr smtClean="0">
              <a:solidFill>
                <a:prstClr val="black"/>
              </a:solidFill>
            </a:endParaRPr>
          </a:p>
        </p:txBody>
      </p:sp>
      <p:sp>
        <p:nvSpPr>
          <p:cNvPr id="20" name="object 20"/>
          <p:cNvSpPr/>
          <p:nvPr/>
        </p:nvSpPr>
        <p:spPr>
          <a:xfrm>
            <a:off x="681227" y="1966976"/>
            <a:ext cx="0" cy="3159760"/>
          </a:xfrm>
          <a:custGeom>
            <a:avLst/>
            <a:gdLst/>
            <a:ahLst/>
            <a:cxnLst/>
            <a:rect l="l" t="t" r="r" b="b"/>
            <a:pathLst>
              <a:path h="2369820">
                <a:moveTo>
                  <a:pt x="0" y="0"/>
                </a:moveTo>
                <a:lnTo>
                  <a:pt x="0" y="2369819"/>
                </a:lnTo>
              </a:path>
            </a:pathLst>
          </a:custGeom>
          <a:ln w="9143">
            <a:solidFill>
              <a:srgbClr val="888888"/>
            </a:solidFill>
          </a:ln>
        </p:spPr>
        <p:txBody>
          <a:bodyPr wrap="square" lIns="0" tIns="0" rIns="0" bIns="0" rtlCol="0"/>
          <a:lstStyle/>
          <a:p>
            <a:endParaRPr smtClean="0">
              <a:solidFill>
                <a:prstClr val="black"/>
              </a:solidFill>
            </a:endParaRPr>
          </a:p>
        </p:txBody>
      </p:sp>
      <p:sp>
        <p:nvSpPr>
          <p:cNvPr id="21" name="object 21"/>
          <p:cNvSpPr/>
          <p:nvPr/>
        </p:nvSpPr>
        <p:spPr>
          <a:xfrm>
            <a:off x="612648" y="5035295"/>
            <a:ext cx="2664460" cy="0"/>
          </a:xfrm>
          <a:custGeom>
            <a:avLst/>
            <a:gdLst/>
            <a:ahLst/>
            <a:cxnLst/>
            <a:rect l="l" t="t" r="r" b="b"/>
            <a:pathLst>
              <a:path w="2664460">
                <a:moveTo>
                  <a:pt x="0" y="0"/>
                </a:moveTo>
                <a:lnTo>
                  <a:pt x="2663952" y="0"/>
                </a:lnTo>
              </a:path>
            </a:pathLst>
          </a:custGeom>
          <a:ln w="9143">
            <a:solidFill>
              <a:srgbClr val="888888"/>
            </a:solidFill>
          </a:ln>
        </p:spPr>
        <p:txBody>
          <a:bodyPr wrap="square" lIns="0" tIns="0" rIns="0" bIns="0" rtlCol="0"/>
          <a:lstStyle/>
          <a:p>
            <a:endParaRPr smtClean="0">
              <a:solidFill>
                <a:prstClr val="black"/>
              </a:solidFill>
            </a:endParaRPr>
          </a:p>
        </p:txBody>
      </p:sp>
      <p:sp>
        <p:nvSpPr>
          <p:cNvPr id="22" name="object 22"/>
          <p:cNvSpPr/>
          <p:nvPr/>
        </p:nvSpPr>
        <p:spPr>
          <a:xfrm>
            <a:off x="1200911" y="5035295"/>
            <a:ext cx="0" cy="91440"/>
          </a:xfrm>
          <a:custGeom>
            <a:avLst/>
            <a:gdLst/>
            <a:ahLst/>
            <a:cxnLst/>
            <a:rect l="l" t="t" r="r" b="b"/>
            <a:pathLst>
              <a:path h="68579">
                <a:moveTo>
                  <a:pt x="0" y="0"/>
                </a:moveTo>
                <a:lnTo>
                  <a:pt x="0" y="68579"/>
                </a:lnTo>
              </a:path>
            </a:pathLst>
          </a:custGeom>
          <a:ln w="9144">
            <a:solidFill>
              <a:srgbClr val="888888"/>
            </a:solidFill>
          </a:ln>
        </p:spPr>
        <p:txBody>
          <a:bodyPr wrap="square" lIns="0" tIns="0" rIns="0" bIns="0" rtlCol="0"/>
          <a:lstStyle/>
          <a:p>
            <a:endParaRPr smtClean="0">
              <a:solidFill>
                <a:prstClr val="black"/>
              </a:solidFill>
            </a:endParaRPr>
          </a:p>
        </p:txBody>
      </p:sp>
      <p:sp>
        <p:nvSpPr>
          <p:cNvPr id="23" name="object 23"/>
          <p:cNvSpPr/>
          <p:nvPr/>
        </p:nvSpPr>
        <p:spPr>
          <a:xfrm>
            <a:off x="1719072" y="5035295"/>
            <a:ext cx="0" cy="91440"/>
          </a:xfrm>
          <a:custGeom>
            <a:avLst/>
            <a:gdLst/>
            <a:ahLst/>
            <a:cxnLst/>
            <a:rect l="l" t="t" r="r" b="b"/>
            <a:pathLst>
              <a:path h="68579">
                <a:moveTo>
                  <a:pt x="0" y="0"/>
                </a:moveTo>
                <a:lnTo>
                  <a:pt x="0" y="68579"/>
                </a:lnTo>
              </a:path>
            </a:pathLst>
          </a:custGeom>
          <a:ln w="9144">
            <a:solidFill>
              <a:srgbClr val="888888"/>
            </a:solidFill>
          </a:ln>
        </p:spPr>
        <p:txBody>
          <a:bodyPr wrap="square" lIns="0" tIns="0" rIns="0" bIns="0" rtlCol="0"/>
          <a:lstStyle/>
          <a:p>
            <a:endParaRPr smtClean="0">
              <a:solidFill>
                <a:prstClr val="black"/>
              </a:solidFill>
            </a:endParaRPr>
          </a:p>
        </p:txBody>
      </p:sp>
      <p:sp>
        <p:nvSpPr>
          <p:cNvPr id="24" name="object 24"/>
          <p:cNvSpPr/>
          <p:nvPr/>
        </p:nvSpPr>
        <p:spPr>
          <a:xfrm>
            <a:off x="2238755" y="5035295"/>
            <a:ext cx="0" cy="91440"/>
          </a:xfrm>
          <a:custGeom>
            <a:avLst/>
            <a:gdLst/>
            <a:ahLst/>
            <a:cxnLst/>
            <a:rect l="l" t="t" r="r" b="b"/>
            <a:pathLst>
              <a:path h="68579">
                <a:moveTo>
                  <a:pt x="0" y="0"/>
                </a:moveTo>
                <a:lnTo>
                  <a:pt x="0" y="68579"/>
                </a:lnTo>
              </a:path>
            </a:pathLst>
          </a:custGeom>
          <a:ln w="9144">
            <a:solidFill>
              <a:srgbClr val="888888"/>
            </a:solidFill>
          </a:ln>
        </p:spPr>
        <p:txBody>
          <a:bodyPr wrap="square" lIns="0" tIns="0" rIns="0" bIns="0" rtlCol="0"/>
          <a:lstStyle/>
          <a:p>
            <a:endParaRPr smtClean="0">
              <a:solidFill>
                <a:prstClr val="black"/>
              </a:solidFill>
            </a:endParaRPr>
          </a:p>
        </p:txBody>
      </p:sp>
      <p:sp>
        <p:nvSpPr>
          <p:cNvPr id="25" name="object 25"/>
          <p:cNvSpPr/>
          <p:nvPr/>
        </p:nvSpPr>
        <p:spPr>
          <a:xfrm>
            <a:off x="2756916" y="5035295"/>
            <a:ext cx="0" cy="91440"/>
          </a:xfrm>
          <a:custGeom>
            <a:avLst/>
            <a:gdLst/>
            <a:ahLst/>
            <a:cxnLst/>
            <a:rect l="l" t="t" r="r" b="b"/>
            <a:pathLst>
              <a:path h="68579">
                <a:moveTo>
                  <a:pt x="0" y="0"/>
                </a:moveTo>
                <a:lnTo>
                  <a:pt x="0" y="68579"/>
                </a:lnTo>
              </a:path>
            </a:pathLst>
          </a:custGeom>
          <a:ln w="9144">
            <a:solidFill>
              <a:srgbClr val="888888"/>
            </a:solidFill>
          </a:ln>
        </p:spPr>
        <p:txBody>
          <a:bodyPr wrap="square" lIns="0" tIns="0" rIns="0" bIns="0" rtlCol="0"/>
          <a:lstStyle/>
          <a:p>
            <a:endParaRPr smtClean="0">
              <a:solidFill>
                <a:prstClr val="black"/>
              </a:solidFill>
            </a:endParaRPr>
          </a:p>
        </p:txBody>
      </p:sp>
      <p:sp>
        <p:nvSpPr>
          <p:cNvPr id="26" name="object 26"/>
          <p:cNvSpPr/>
          <p:nvPr/>
        </p:nvSpPr>
        <p:spPr>
          <a:xfrm>
            <a:off x="3276600" y="5035295"/>
            <a:ext cx="0" cy="91440"/>
          </a:xfrm>
          <a:custGeom>
            <a:avLst/>
            <a:gdLst/>
            <a:ahLst/>
            <a:cxnLst/>
            <a:rect l="l" t="t" r="r" b="b"/>
            <a:pathLst>
              <a:path h="68579">
                <a:moveTo>
                  <a:pt x="0" y="0"/>
                </a:moveTo>
                <a:lnTo>
                  <a:pt x="0" y="68579"/>
                </a:lnTo>
              </a:path>
            </a:pathLst>
          </a:custGeom>
          <a:ln w="9144">
            <a:solidFill>
              <a:srgbClr val="888888"/>
            </a:solidFill>
          </a:ln>
        </p:spPr>
        <p:txBody>
          <a:bodyPr wrap="square" lIns="0" tIns="0" rIns="0" bIns="0" rtlCol="0"/>
          <a:lstStyle/>
          <a:p>
            <a:endParaRPr smtClean="0">
              <a:solidFill>
                <a:prstClr val="black"/>
              </a:solidFill>
            </a:endParaRPr>
          </a:p>
        </p:txBody>
      </p:sp>
      <p:sp>
        <p:nvSpPr>
          <p:cNvPr id="27" name="object 27"/>
          <p:cNvSpPr txBox="1"/>
          <p:nvPr/>
        </p:nvSpPr>
        <p:spPr>
          <a:xfrm>
            <a:off x="112296" y="1861311"/>
            <a:ext cx="472522" cy="3493264"/>
          </a:xfrm>
          <a:prstGeom prst="rect">
            <a:avLst/>
          </a:prstGeom>
        </p:spPr>
        <p:txBody>
          <a:bodyPr vert="horz" wrap="square" lIns="0" tIns="0" rIns="0" bIns="0" rtlCol="0">
            <a:spAutoFit/>
          </a:bodyPr>
          <a:lstStyle/>
          <a:p>
            <a:pPr marL="12700"/>
            <a:r>
              <a:rPr sz="2500" spc="-5" dirty="0">
                <a:solidFill>
                  <a:prstClr val="black"/>
                </a:solidFill>
                <a:latin typeface="Arial"/>
                <a:cs typeface="Arial"/>
              </a:rPr>
              <a:t>30</a:t>
            </a:r>
            <a:endParaRPr sz="2500" dirty="0">
              <a:solidFill>
                <a:prstClr val="black"/>
              </a:solidFill>
              <a:latin typeface="Arial"/>
              <a:cs typeface="Arial"/>
            </a:endParaRPr>
          </a:p>
          <a:p>
            <a:pPr marL="12700">
              <a:spcBef>
                <a:spcPts val="860"/>
              </a:spcBef>
            </a:pPr>
            <a:r>
              <a:rPr sz="2500" spc="-5" dirty="0" smtClean="0">
                <a:solidFill>
                  <a:prstClr val="black"/>
                </a:solidFill>
                <a:latin typeface="Arial"/>
                <a:cs typeface="Arial"/>
              </a:rPr>
              <a:t>25</a:t>
            </a:r>
            <a:endParaRPr sz="2500" dirty="0">
              <a:solidFill>
                <a:prstClr val="black"/>
              </a:solidFill>
              <a:latin typeface="Arial"/>
              <a:cs typeface="Arial"/>
            </a:endParaRPr>
          </a:p>
          <a:p>
            <a:pPr marL="12700">
              <a:spcBef>
                <a:spcPts val="860"/>
              </a:spcBef>
            </a:pPr>
            <a:r>
              <a:rPr sz="2500" spc="-5" dirty="0" smtClean="0">
                <a:solidFill>
                  <a:prstClr val="black"/>
                </a:solidFill>
                <a:latin typeface="Arial"/>
                <a:cs typeface="Arial"/>
              </a:rPr>
              <a:t>20</a:t>
            </a:r>
            <a:endParaRPr sz="2500" dirty="0">
              <a:solidFill>
                <a:prstClr val="black"/>
              </a:solidFill>
              <a:latin typeface="Arial"/>
              <a:cs typeface="Arial"/>
            </a:endParaRPr>
          </a:p>
          <a:p>
            <a:pPr marL="12700">
              <a:spcBef>
                <a:spcPts val="860"/>
              </a:spcBef>
            </a:pPr>
            <a:r>
              <a:rPr sz="2500" spc="-5" dirty="0">
                <a:solidFill>
                  <a:prstClr val="black"/>
                </a:solidFill>
                <a:latin typeface="Arial"/>
                <a:cs typeface="Arial"/>
              </a:rPr>
              <a:t>15</a:t>
            </a:r>
            <a:endParaRPr sz="2500" dirty="0">
              <a:solidFill>
                <a:prstClr val="black"/>
              </a:solidFill>
              <a:latin typeface="Arial"/>
              <a:cs typeface="Arial"/>
            </a:endParaRPr>
          </a:p>
          <a:p>
            <a:pPr marL="12700">
              <a:spcBef>
                <a:spcPts val="860"/>
              </a:spcBef>
            </a:pPr>
            <a:r>
              <a:rPr sz="2500" spc="-5" dirty="0">
                <a:solidFill>
                  <a:prstClr val="black"/>
                </a:solidFill>
                <a:latin typeface="Arial"/>
                <a:cs typeface="Arial"/>
              </a:rPr>
              <a:t>10</a:t>
            </a:r>
            <a:endParaRPr sz="2500" dirty="0">
              <a:solidFill>
                <a:prstClr val="black"/>
              </a:solidFill>
              <a:latin typeface="Arial"/>
              <a:cs typeface="Arial"/>
            </a:endParaRPr>
          </a:p>
          <a:p>
            <a:pPr marL="139700">
              <a:spcBef>
                <a:spcPts val="860"/>
              </a:spcBef>
            </a:pPr>
            <a:r>
              <a:rPr sz="2500" dirty="0">
                <a:solidFill>
                  <a:prstClr val="black"/>
                </a:solidFill>
                <a:latin typeface="Arial"/>
                <a:cs typeface="Arial"/>
              </a:rPr>
              <a:t>5</a:t>
            </a:r>
          </a:p>
          <a:p>
            <a:pPr marL="139700">
              <a:spcBef>
                <a:spcPts val="860"/>
              </a:spcBef>
            </a:pPr>
            <a:r>
              <a:rPr sz="2500" dirty="0">
                <a:solidFill>
                  <a:prstClr val="black"/>
                </a:solidFill>
                <a:latin typeface="Arial"/>
                <a:cs typeface="Arial"/>
              </a:rPr>
              <a:t>0</a:t>
            </a:r>
          </a:p>
        </p:txBody>
      </p:sp>
      <p:sp>
        <p:nvSpPr>
          <p:cNvPr id="28" name="object 28"/>
          <p:cNvSpPr/>
          <p:nvPr/>
        </p:nvSpPr>
        <p:spPr>
          <a:xfrm>
            <a:off x="668289" y="5301005"/>
            <a:ext cx="300355" cy="399627"/>
          </a:xfrm>
          <a:custGeom>
            <a:avLst/>
            <a:gdLst/>
            <a:ahLst/>
            <a:cxnLst/>
            <a:rect l="l" t="t" r="r" b="b"/>
            <a:pathLst>
              <a:path w="300355" h="299720">
                <a:moveTo>
                  <a:pt x="44284" y="177375"/>
                </a:moveTo>
                <a:lnTo>
                  <a:pt x="0" y="286379"/>
                </a:lnTo>
                <a:lnTo>
                  <a:pt x="13258" y="299638"/>
                </a:lnTo>
                <a:lnTo>
                  <a:pt x="69145" y="277222"/>
                </a:lnTo>
                <a:lnTo>
                  <a:pt x="22580" y="277222"/>
                </a:lnTo>
                <a:lnTo>
                  <a:pt x="58407" y="191510"/>
                </a:lnTo>
                <a:lnTo>
                  <a:pt x="44284" y="177375"/>
                </a:lnTo>
                <a:close/>
              </a:path>
              <a:path w="300355" h="299720">
                <a:moveTo>
                  <a:pt x="108534" y="241624"/>
                </a:moveTo>
                <a:lnTo>
                  <a:pt x="22580" y="277222"/>
                </a:lnTo>
                <a:lnTo>
                  <a:pt x="69145" y="277222"/>
                </a:lnTo>
                <a:lnTo>
                  <a:pt x="122656" y="255759"/>
                </a:lnTo>
                <a:lnTo>
                  <a:pt x="108534" y="241624"/>
                </a:lnTo>
                <a:close/>
              </a:path>
              <a:path w="300355" h="299720">
                <a:moveTo>
                  <a:pt x="138404" y="210801"/>
                </a:moveTo>
                <a:lnTo>
                  <a:pt x="126085" y="226905"/>
                </a:lnTo>
                <a:lnTo>
                  <a:pt x="130419" y="230148"/>
                </a:lnTo>
                <a:lnTo>
                  <a:pt x="140591" y="235354"/>
                </a:lnTo>
                <a:lnTo>
                  <a:pt x="152712" y="238051"/>
                </a:lnTo>
                <a:lnTo>
                  <a:pt x="167741" y="238119"/>
                </a:lnTo>
                <a:lnTo>
                  <a:pt x="178085" y="234553"/>
                </a:lnTo>
                <a:lnTo>
                  <a:pt x="189029" y="227488"/>
                </a:lnTo>
                <a:lnTo>
                  <a:pt x="197195" y="219906"/>
                </a:lnTo>
                <a:lnTo>
                  <a:pt x="162374" y="219906"/>
                </a:lnTo>
                <a:lnTo>
                  <a:pt x="151093" y="217522"/>
                </a:lnTo>
                <a:lnTo>
                  <a:pt x="138404" y="210801"/>
                </a:lnTo>
                <a:close/>
              </a:path>
              <a:path w="300355" h="299720">
                <a:moveTo>
                  <a:pt x="202356" y="153146"/>
                </a:moveTo>
                <a:lnTo>
                  <a:pt x="161421" y="153146"/>
                </a:lnTo>
                <a:lnTo>
                  <a:pt x="173289" y="155792"/>
                </a:lnTo>
                <a:lnTo>
                  <a:pt x="184460" y="163915"/>
                </a:lnTo>
                <a:lnTo>
                  <a:pt x="191426" y="174727"/>
                </a:lnTo>
                <a:lnTo>
                  <a:pt x="193774" y="187546"/>
                </a:lnTo>
                <a:lnTo>
                  <a:pt x="191203" y="200134"/>
                </a:lnTo>
                <a:lnTo>
                  <a:pt x="183794" y="210890"/>
                </a:lnTo>
                <a:lnTo>
                  <a:pt x="178155" y="216516"/>
                </a:lnTo>
                <a:lnTo>
                  <a:pt x="171602" y="219514"/>
                </a:lnTo>
                <a:lnTo>
                  <a:pt x="162374" y="219906"/>
                </a:lnTo>
                <a:lnTo>
                  <a:pt x="197195" y="219906"/>
                </a:lnTo>
                <a:lnTo>
                  <a:pt x="201294" y="216100"/>
                </a:lnTo>
                <a:lnTo>
                  <a:pt x="207533" y="205677"/>
                </a:lnTo>
                <a:lnTo>
                  <a:pt x="211358" y="193512"/>
                </a:lnTo>
                <a:lnTo>
                  <a:pt x="212757" y="178983"/>
                </a:lnTo>
                <a:lnTo>
                  <a:pt x="210378" y="167202"/>
                </a:lnTo>
                <a:lnTo>
                  <a:pt x="204704" y="155934"/>
                </a:lnTo>
                <a:lnTo>
                  <a:pt x="202356" y="153146"/>
                </a:lnTo>
                <a:close/>
              </a:path>
              <a:path w="300355" h="299720">
                <a:moveTo>
                  <a:pt x="146445" y="107779"/>
                </a:moveTo>
                <a:lnTo>
                  <a:pt x="114414" y="107779"/>
                </a:lnTo>
                <a:lnTo>
                  <a:pt x="120484" y="110332"/>
                </a:lnTo>
                <a:lnTo>
                  <a:pt x="132270" y="122117"/>
                </a:lnTo>
                <a:lnTo>
                  <a:pt x="120853" y="159062"/>
                </a:lnTo>
                <a:lnTo>
                  <a:pt x="118986" y="160611"/>
                </a:lnTo>
                <a:lnTo>
                  <a:pt x="129882" y="174657"/>
                </a:lnTo>
                <a:lnTo>
                  <a:pt x="202356" y="153146"/>
                </a:lnTo>
                <a:lnTo>
                  <a:pt x="195300" y="144767"/>
                </a:lnTo>
                <a:lnTo>
                  <a:pt x="188962" y="140634"/>
                </a:lnTo>
                <a:lnTo>
                  <a:pt x="148107" y="140634"/>
                </a:lnTo>
                <a:lnTo>
                  <a:pt x="150952" y="132963"/>
                </a:lnTo>
                <a:lnTo>
                  <a:pt x="151519" y="127193"/>
                </a:lnTo>
                <a:lnTo>
                  <a:pt x="151625" y="125543"/>
                </a:lnTo>
                <a:lnTo>
                  <a:pt x="148818" y="112148"/>
                </a:lnTo>
                <a:lnTo>
                  <a:pt x="146445" y="107779"/>
                </a:lnTo>
                <a:close/>
              </a:path>
              <a:path w="300355" h="299720">
                <a:moveTo>
                  <a:pt x="108543" y="89696"/>
                </a:moveTo>
                <a:lnTo>
                  <a:pt x="73459" y="108530"/>
                </a:lnTo>
                <a:lnTo>
                  <a:pt x="61895" y="145967"/>
                </a:lnTo>
                <a:lnTo>
                  <a:pt x="65265" y="157929"/>
                </a:lnTo>
                <a:lnTo>
                  <a:pt x="71869" y="169844"/>
                </a:lnTo>
                <a:lnTo>
                  <a:pt x="88595" y="158160"/>
                </a:lnTo>
                <a:lnTo>
                  <a:pt x="82702" y="150159"/>
                </a:lnTo>
                <a:lnTo>
                  <a:pt x="79870" y="142590"/>
                </a:lnTo>
                <a:lnTo>
                  <a:pt x="100520" y="107995"/>
                </a:lnTo>
                <a:lnTo>
                  <a:pt x="114414" y="107779"/>
                </a:lnTo>
                <a:lnTo>
                  <a:pt x="146445" y="107779"/>
                </a:lnTo>
                <a:lnTo>
                  <a:pt x="145618" y="106255"/>
                </a:lnTo>
                <a:lnTo>
                  <a:pt x="135356" y="95993"/>
                </a:lnTo>
                <a:lnTo>
                  <a:pt x="128968" y="92425"/>
                </a:lnTo>
                <a:lnTo>
                  <a:pt x="119691" y="90157"/>
                </a:lnTo>
                <a:lnTo>
                  <a:pt x="108543" y="89696"/>
                </a:lnTo>
                <a:close/>
              </a:path>
              <a:path w="300355" h="299720">
                <a:moveTo>
                  <a:pt x="197387" y="0"/>
                </a:moveTo>
                <a:lnTo>
                  <a:pt x="162453" y="19973"/>
                </a:lnTo>
                <a:lnTo>
                  <a:pt x="153237" y="43601"/>
                </a:lnTo>
                <a:lnTo>
                  <a:pt x="153766" y="53671"/>
                </a:lnTo>
                <a:lnTo>
                  <a:pt x="170362" y="89985"/>
                </a:lnTo>
                <a:lnTo>
                  <a:pt x="200508" y="121793"/>
                </a:lnTo>
                <a:lnTo>
                  <a:pt x="244765" y="144814"/>
                </a:lnTo>
                <a:lnTo>
                  <a:pt x="257720" y="146575"/>
                </a:lnTo>
                <a:lnTo>
                  <a:pt x="268313" y="143505"/>
                </a:lnTo>
                <a:lnTo>
                  <a:pt x="279394" y="136712"/>
                </a:lnTo>
                <a:lnTo>
                  <a:pt x="289190" y="127690"/>
                </a:lnTo>
                <a:lnTo>
                  <a:pt x="260108" y="127690"/>
                </a:lnTo>
                <a:lnTo>
                  <a:pt x="245917" y="127193"/>
                </a:lnTo>
                <a:lnTo>
                  <a:pt x="203542" y="96425"/>
                </a:lnTo>
                <a:lnTo>
                  <a:pt x="179034" y="66392"/>
                </a:lnTo>
                <a:lnTo>
                  <a:pt x="171365" y="46043"/>
                </a:lnTo>
                <a:lnTo>
                  <a:pt x="173541" y="34810"/>
                </a:lnTo>
                <a:lnTo>
                  <a:pt x="182012" y="23589"/>
                </a:lnTo>
                <a:lnTo>
                  <a:pt x="192684" y="18928"/>
                </a:lnTo>
                <a:lnTo>
                  <a:pt x="245714" y="18928"/>
                </a:lnTo>
                <a:lnTo>
                  <a:pt x="241999" y="15968"/>
                </a:lnTo>
                <a:lnTo>
                  <a:pt x="232308" y="9596"/>
                </a:lnTo>
                <a:lnTo>
                  <a:pt x="220730" y="4094"/>
                </a:lnTo>
                <a:lnTo>
                  <a:pt x="208698" y="527"/>
                </a:lnTo>
                <a:lnTo>
                  <a:pt x="197387" y="0"/>
                </a:lnTo>
                <a:close/>
              </a:path>
              <a:path w="300355" h="299720">
                <a:moveTo>
                  <a:pt x="172207" y="134338"/>
                </a:moveTo>
                <a:lnTo>
                  <a:pt x="160044" y="135370"/>
                </a:lnTo>
                <a:lnTo>
                  <a:pt x="148107" y="140634"/>
                </a:lnTo>
                <a:lnTo>
                  <a:pt x="188962" y="140634"/>
                </a:lnTo>
                <a:lnTo>
                  <a:pt x="184654" y="137825"/>
                </a:lnTo>
                <a:lnTo>
                  <a:pt x="172207" y="134338"/>
                </a:lnTo>
                <a:close/>
              </a:path>
              <a:path w="300355" h="299720">
                <a:moveTo>
                  <a:pt x="245714" y="18928"/>
                </a:moveTo>
                <a:lnTo>
                  <a:pt x="192684" y="18928"/>
                </a:lnTo>
                <a:lnTo>
                  <a:pt x="206443" y="19135"/>
                </a:lnTo>
                <a:lnTo>
                  <a:pt x="213366" y="21632"/>
                </a:lnTo>
                <a:lnTo>
                  <a:pt x="257951" y="58666"/>
                </a:lnTo>
                <a:lnTo>
                  <a:pt x="278963" y="90491"/>
                </a:lnTo>
                <a:lnTo>
                  <a:pt x="281596" y="101128"/>
                </a:lnTo>
                <a:lnTo>
                  <a:pt x="279082" y="112496"/>
                </a:lnTo>
                <a:lnTo>
                  <a:pt x="270711" y="123465"/>
                </a:lnTo>
                <a:lnTo>
                  <a:pt x="260108" y="127690"/>
                </a:lnTo>
                <a:lnTo>
                  <a:pt x="289190" y="127690"/>
                </a:lnTo>
                <a:lnTo>
                  <a:pt x="291521" y="125543"/>
                </a:lnTo>
                <a:lnTo>
                  <a:pt x="297304" y="114571"/>
                </a:lnTo>
                <a:lnTo>
                  <a:pt x="300112" y="101258"/>
                </a:lnTo>
                <a:lnTo>
                  <a:pt x="299200" y="91435"/>
                </a:lnTo>
                <a:lnTo>
                  <a:pt x="281500" y="54799"/>
                </a:lnTo>
                <a:lnTo>
                  <a:pt x="251694" y="23692"/>
                </a:lnTo>
                <a:lnTo>
                  <a:pt x="245714" y="18928"/>
                </a:lnTo>
                <a:close/>
              </a:path>
            </a:pathLst>
          </a:custGeom>
          <a:solidFill>
            <a:srgbClr val="000000"/>
          </a:solidFill>
        </p:spPr>
        <p:txBody>
          <a:bodyPr wrap="square" lIns="0" tIns="0" rIns="0" bIns="0" rtlCol="0"/>
          <a:lstStyle/>
          <a:p>
            <a:endParaRPr smtClean="0">
              <a:solidFill>
                <a:prstClr val="black"/>
              </a:solidFill>
            </a:endParaRPr>
          </a:p>
        </p:txBody>
      </p:sp>
      <p:sp>
        <p:nvSpPr>
          <p:cNvPr id="29" name="object 29"/>
          <p:cNvSpPr/>
          <p:nvPr/>
        </p:nvSpPr>
        <p:spPr>
          <a:xfrm>
            <a:off x="1014941" y="5301305"/>
            <a:ext cx="472440" cy="629920"/>
          </a:xfrm>
          <a:custGeom>
            <a:avLst/>
            <a:gdLst/>
            <a:ahLst/>
            <a:cxnLst/>
            <a:rect l="l" t="t" r="r" b="b"/>
            <a:pathLst>
              <a:path w="472440" h="472439">
                <a:moveTo>
                  <a:pt x="76509" y="444649"/>
                </a:moveTo>
                <a:lnTo>
                  <a:pt x="64190" y="460753"/>
                </a:lnTo>
                <a:lnTo>
                  <a:pt x="68525" y="463997"/>
                </a:lnTo>
                <a:lnTo>
                  <a:pt x="78697" y="469203"/>
                </a:lnTo>
                <a:lnTo>
                  <a:pt x="90819" y="471899"/>
                </a:lnTo>
                <a:lnTo>
                  <a:pt x="105848" y="471966"/>
                </a:lnTo>
                <a:lnTo>
                  <a:pt x="116191" y="468400"/>
                </a:lnTo>
                <a:lnTo>
                  <a:pt x="127136" y="461334"/>
                </a:lnTo>
                <a:lnTo>
                  <a:pt x="135298" y="453754"/>
                </a:lnTo>
                <a:lnTo>
                  <a:pt x="100478" y="453754"/>
                </a:lnTo>
                <a:lnTo>
                  <a:pt x="89198" y="451370"/>
                </a:lnTo>
                <a:lnTo>
                  <a:pt x="76509" y="444649"/>
                </a:lnTo>
                <a:close/>
              </a:path>
              <a:path w="472440" h="472439">
                <a:moveTo>
                  <a:pt x="140463" y="386993"/>
                </a:moveTo>
                <a:lnTo>
                  <a:pt x="99515" y="386993"/>
                </a:lnTo>
                <a:lnTo>
                  <a:pt x="111388" y="389636"/>
                </a:lnTo>
                <a:lnTo>
                  <a:pt x="122557" y="397753"/>
                </a:lnTo>
                <a:lnTo>
                  <a:pt x="129529" y="408564"/>
                </a:lnTo>
                <a:lnTo>
                  <a:pt x="131879" y="421382"/>
                </a:lnTo>
                <a:lnTo>
                  <a:pt x="129307" y="433979"/>
                </a:lnTo>
                <a:lnTo>
                  <a:pt x="121899" y="444726"/>
                </a:lnTo>
                <a:lnTo>
                  <a:pt x="116260" y="450364"/>
                </a:lnTo>
                <a:lnTo>
                  <a:pt x="109707" y="453362"/>
                </a:lnTo>
                <a:lnTo>
                  <a:pt x="100478" y="453754"/>
                </a:lnTo>
                <a:lnTo>
                  <a:pt x="135298" y="453754"/>
                </a:lnTo>
                <a:lnTo>
                  <a:pt x="139401" y="449945"/>
                </a:lnTo>
                <a:lnTo>
                  <a:pt x="145638" y="439522"/>
                </a:lnTo>
                <a:lnTo>
                  <a:pt x="149463" y="427356"/>
                </a:lnTo>
                <a:lnTo>
                  <a:pt x="150862" y="412825"/>
                </a:lnTo>
                <a:lnTo>
                  <a:pt x="148481" y="401042"/>
                </a:lnTo>
                <a:lnTo>
                  <a:pt x="142805" y="389773"/>
                </a:lnTo>
                <a:lnTo>
                  <a:pt x="140463" y="386993"/>
                </a:lnTo>
                <a:close/>
              </a:path>
              <a:path w="472440" h="472439">
                <a:moveTo>
                  <a:pt x="84550" y="341627"/>
                </a:moveTo>
                <a:lnTo>
                  <a:pt x="52518" y="341627"/>
                </a:lnTo>
                <a:lnTo>
                  <a:pt x="58589" y="344180"/>
                </a:lnTo>
                <a:lnTo>
                  <a:pt x="70375" y="355965"/>
                </a:lnTo>
                <a:lnTo>
                  <a:pt x="58957" y="392897"/>
                </a:lnTo>
                <a:lnTo>
                  <a:pt x="57090" y="394459"/>
                </a:lnTo>
                <a:lnTo>
                  <a:pt x="67987" y="408505"/>
                </a:lnTo>
                <a:lnTo>
                  <a:pt x="140463" y="386993"/>
                </a:lnTo>
                <a:lnTo>
                  <a:pt x="133399" y="378611"/>
                </a:lnTo>
                <a:lnTo>
                  <a:pt x="127066" y="374482"/>
                </a:lnTo>
                <a:lnTo>
                  <a:pt x="86212" y="374482"/>
                </a:lnTo>
                <a:lnTo>
                  <a:pt x="89056" y="366798"/>
                </a:lnTo>
                <a:lnTo>
                  <a:pt x="89768" y="359572"/>
                </a:lnTo>
                <a:lnTo>
                  <a:pt x="86923" y="345996"/>
                </a:lnTo>
                <a:lnTo>
                  <a:pt x="84550" y="341627"/>
                </a:lnTo>
                <a:close/>
              </a:path>
              <a:path w="472440" h="472439">
                <a:moveTo>
                  <a:pt x="46646" y="323544"/>
                </a:moveTo>
                <a:lnTo>
                  <a:pt x="11558" y="342377"/>
                </a:lnTo>
                <a:lnTo>
                  <a:pt x="0" y="379815"/>
                </a:lnTo>
                <a:lnTo>
                  <a:pt x="3370" y="391777"/>
                </a:lnTo>
                <a:lnTo>
                  <a:pt x="9973" y="403692"/>
                </a:lnTo>
                <a:lnTo>
                  <a:pt x="26699" y="392008"/>
                </a:lnTo>
                <a:lnTo>
                  <a:pt x="20807" y="384007"/>
                </a:lnTo>
                <a:lnTo>
                  <a:pt x="17974" y="376438"/>
                </a:lnTo>
                <a:lnTo>
                  <a:pt x="38625" y="341830"/>
                </a:lnTo>
                <a:lnTo>
                  <a:pt x="52518" y="341627"/>
                </a:lnTo>
                <a:lnTo>
                  <a:pt x="84550" y="341627"/>
                </a:lnTo>
                <a:lnTo>
                  <a:pt x="83722" y="340103"/>
                </a:lnTo>
                <a:lnTo>
                  <a:pt x="73461" y="329841"/>
                </a:lnTo>
                <a:lnTo>
                  <a:pt x="67073" y="326273"/>
                </a:lnTo>
                <a:lnTo>
                  <a:pt x="57793" y="324005"/>
                </a:lnTo>
                <a:lnTo>
                  <a:pt x="46646" y="323544"/>
                </a:lnTo>
                <a:close/>
              </a:path>
              <a:path w="472440" h="472439">
                <a:moveTo>
                  <a:pt x="110305" y="368183"/>
                </a:moveTo>
                <a:lnTo>
                  <a:pt x="98145" y="369215"/>
                </a:lnTo>
                <a:lnTo>
                  <a:pt x="86212" y="374482"/>
                </a:lnTo>
                <a:lnTo>
                  <a:pt x="127066" y="374482"/>
                </a:lnTo>
                <a:lnTo>
                  <a:pt x="122755" y="371671"/>
                </a:lnTo>
                <a:lnTo>
                  <a:pt x="110305" y="368183"/>
                </a:lnTo>
                <a:close/>
              </a:path>
              <a:path w="472440" h="472439">
                <a:moveTo>
                  <a:pt x="161294" y="272094"/>
                </a:moveTo>
                <a:lnTo>
                  <a:pt x="132884" y="272094"/>
                </a:lnTo>
                <a:lnTo>
                  <a:pt x="223410" y="362633"/>
                </a:lnTo>
                <a:lnTo>
                  <a:pt x="237621" y="348421"/>
                </a:lnTo>
                <a:lnTo>
                  <a:pt x="161294" y="272094"/>
                </a:lnTo>
                <a:close/>
              </a:path>
              <a:path w="472440" h="472439">
                <a:moveTo>
                  <a:pt x="121441" y="232242"/>
                </a:moveTo>
                <a:lnTo>
                  <a:pt x="114232" y="249726"/>
                </a:lnTo>
                <a:lnTo>
                  <a:pt x="114949" y="261569"/>
                </a:lnTo>
                <a:lnTo>
                  <a:pt x="114181" y="278928"/>
                </a:lnTo>
                <a:lnTo>
                  <a:pt x="111722" y="291335"/>
                </a:lnTo>
                <a:lnTo>
                  <a:pt x="107865" y="303908"/>
                </a:lnTo>
                <a:lnTo>
                  <a:pt x="121594" y="317637"/>
                </a:lnTo>
                <a:lnTo>
                  <a:pt x="132695" y="278928"/>
                </a:lnTo>
                <a:lnTo>
                  <a:pt x="132884" y="272094"/>
                </a:lnTo>
                <a:lnTo>
                  <a:pt x="161294" y="272094"/>
                </a:lnTo>
                <a:lnTo>
                  <a:pt x="121441" y="232242"/>
                </a:lnTo>
                <a:close/>
              </a:path>
              <a:path w="472440" h="472439">
                <a:moveTo>
                  <a:pt x="267631" y="220329"/>
                </a:moveTo>
                <a:lnTo>
                  <a:pt x="224032" y="263979"/>
                </a:lnTo>
                <a:lnTo>
                  <a:pt x="238319" y="278267"/>
                </a:lnTo>
                <a:lnTo>
                  <a:pt x="281982" y="234617"/>
                </a:lnTo>
                <a:lnTo>
                  <a:pt x="267631" y="220329"/>
                </a:lnTo>
                <a:close/>
              </a:path>
              <a:path w="472440" h="472439">
                <a:moveTo>
                  <a:pt x="272584" y="82077"/>
                </a:moveTo>
                <a:lnTo>
                  <a:pt x="260900" y="93672"/>
                </a:lnTo>
                <a:lnTo>
                  <a:pt x="283125" y="221460"/>
                </a:lnTo>
                <a:lnTo>
                  <a:pt x="296206" y="234490"/>
                </a:lnTo>
                <a:lnTo>
                  <a:pt x="323186" y="207490"/>
                </a:lnTo>
                <a:lnTo>
                  <a:pt x="297095" y="207490"/>
                </a:lnTo>
                <a:lnTo>
                  <a:pt x="281093" y="119098"/>
                </a:lnTo>
                <a:lnTo>
                  <a:pt x="309579" y="119098"/>
                </a:lnTo>
                <a:lnTo>
                  <a:pt x="272584" y="82077"/>
                </a:lnTo>
                <a:close/>
              </a:path>
              <a:path w="472440" h="472439">
                <a:moveTo>
                  <a:pt x="374793" y="184287"/>
                </a:moveTo>
                <a:lnTo>
                  <a:pt x="346371" y="184287"/>
                </a:lnTo>
                <a:lnTo>
                  <a:pt x="374057" y="211985"/>
                </a:lnTo>
                <a:lnTo>
                  <a:pt x="388281" y="197787"/>
                </a:lnTo>
                <a:lnTo>
                  <a:pt x="374793" y="184287"/>
                </a:lnTo>
                <a:close/>
              </a:path>
              <a:path w="472440" h="472439">
                <a:moveTo>
                  <a:pt x="309579" y="119098"/>
                </a:moveTo>
                <a:lnTo>
                  <a:pt x="281093" y="119098"/>
                </a:lnTo>
                <a:lnTo>
                  <a:pt x="333290" y="171269"/>
                </a:lnTo>
                <a:lnTo>
                  <a:pt x="297095" y="207490"/>
                </a:lnTo>
                <a:lnTo>
                  <a:pt x="323186" y="207490"/>
                </a:lnTo>
                <a:lnTo>
                  <a:pt x="346371" y="184287"/>
                </a:lnTo>
                <a:lnTo>
                  <a:pt x="374793" y="184287"/>
                </a:lnTo>
                <a:lnTo>
                  <a:pt x="360595" y="170075"/>
                </a:lnTo>
                <a:lnTo>
                  <a:pt x="373613" y="157058"/>
                </a:lnTo>
                <a:lnTo>
                  <a:pt x="347514" y="157058"/>
                </a:lnTo>
                <a:lnTo>
                  <a:pt x="309579" y="119098"/>
                </a:lnTo>
                <a:close/>
              </a:path>
              <a:path w="472440" h="472439">
                <a:moveTo>
                  <a:pt x="363135" y="141424"/>
                </a:moveTo>
                <a:lnTo>
                  <a:pt x="347514" y="157058"/>
                </a:lnTo>
                <a:lnTo>
                  <a:pt x="373613" y="157058"/>
                </a:lnTo>
                <a:lnTo>
                  <a:pt x="376216" y="154454"/>
                </a:lnTo>
                <a:lnTo>
                  <a:pt x="363135" y="141424"/>
                </a:lnTo>
                <a:close/>
              </a:path>
              <a:path w="472440" h="472439">
                <a:moveTo>
                  <a:pt x="369303" y="0"/>
                </a:moveTo>
                <a:lnTo>
                  <a:pt x="334413" y="19990"/>
                </a:lnTo>
                <a:lnTo>
                  <a:pt x="325151" y="43606"/>
                </a:lnTo>
                <a:lnTo>
                  <a:pt x="325698" y="53672"/>
                </a:lnTo>
                <a:lnTo>
                  <a:pt x="342320" y="89992"/>
                </a:lnTo>
                <a:lnTo>
                  <a:pt x="372440" y="121809"/>
                </a:lnTo>
                <a:lnTo>
                  <a:pt x="416718" y="144818"/>
                </a:lnTo>
                <a:lnTo>
                  <a:pt x="429666" y="146579"/>
                </a:lnTo>
                <a:lnTo>
                  <a:pt x="440242" y="143512"/>
                </a:lnTo>
                <a:lnTo>
                  <a:pt x="451318" y="136716"/>
                </a:lnTo>
                <a:lnTo>
                  <a:pt x="461126" y="127693"/>
                </a:lnTo>
                <a:lnTo>
                  <a:pt x="432052" y="127693"/>
                </a:lnTo>
                <a:lnTo>
                  <a:pt x="417829" y="127197"/>
                </a:lnTo>
                <a:lnTo>
                  <a:pt x="375454" y="96415"/>
                </a:lnTo>
                <a:lnTo>
                  <a:pt x="350981" y="66425"/>
                </a:lnTo>
                <a:lnTo>
                  <a:pt x="343302" y="46093"/>
                </a:lnTo>
                <a:lnTo>
                  <a:pt x="345502" y="34832"/>
                </a:lnTo>
                <a:lnTo>
                  <a:pt x="353952" y="23577"/>
                </a:lnTo>
                <a:lnTo>
                  <a:pt x="364647" y="18927"/>
                </a:lnTo>
                <a:lnTo>
                  <a:pt x="417633" y="18927"/>
                </a:lnTo>
                <a:lnTo>
                  <a:pt x="413913" y="15961"/>
                </a:lnTo>
                <a:lnTo>
                  <a:pt x="404244" y="9564"/>
                </a:lnTo>
                <a:lnTo>
                  <a:pt x="392683" y="4083"/>
                </a:lnTo>
                <a:lnTo>
                  <a:pt x="380623" y="517"/>
                </a:lnTo>
                <a:lnTo>
                  <a:pt x="369303" y="0"/>
                </a:lnTo>
                <a:close/>
              </a:path>
              <a:path w="472440" h="472439">
                <a:moveTo>
                  <a:pt x="417633" y="18927"/>
                </a:moveTo>
                <a:lnTo>
                  <a:pt x="364647" y="18927"/>
                </a:lnTo>
                <a:lnTo>
                  <a:pt x="378405" y="19129"/>
                </a:lnTo>
                <a:lnTo>
                  <a:pt x="385309" y="21632"/>
                </a:lnTo>
                <a:lnTo>
                  <a:pt x="429912" y="58701"/>
                </a:lnTo>
                <a:lnTo>
                  <a:pt x="450942" y="90508"/>
                </a:lnTo>
                <a:lnTo>
                  <a:pt x="453538" y="101145"/>
                </a:lnTo>
                <a:lnTo>
                  <a:pt x="451045" y="112505"/>
                </a:lnTo>
                <a:lnTo>
                  <a:pt x="442642" y="123467"/>
                </a:lnTo>
                <a:lnTo>
                  <a:pt x="432052" y="127693"/>
                </a:lnTo>
                <a:lnTo>
                  <a:pt x="461126" y="127693"/>
                </a:lnTo>
                <a:lnTo>
                  <a:pt x="463467" y="125538"/>
                </a:lnTo>
                <a:lnTo>
                  <a:pt x="469244" y="114568"/>
                </a:lnTo>
                <a:lnTo>
                  <a:pt x="472052" y="101255"/>
                </a:lnTo>
                <a:lnTo>
                  <a:pt x="471148" y="91437"/>
                </a:lnTo>
                <a:lnTo>
                  <a:pt x="453446" y="54799"/>
                </a:lnTo>
                <a:lnTo>
                  <a:pt x="423611" y="23695"/>
                </a:lnTo>
                <a:lnTo>
                  <a:pt x="417633" y="18927"/>
                </a:lnTo>
                <a:close/>
              </a:path>
            </a:pathLst>
          </a:custGeom>
          <a:solidFill>
            <a:srgbClr val="000000"/>
          </a:solidFill>
        </p:spPr>
        <p:txBody>
          <a:bodyPr wrap="square" lIns="0" tIns="0" rIns="0" bIns="0" rtlCol="0"/>
          <a:lstStyle/>
          <a:p>
            <a:endParaRPr smtClean="0">
              <a:solidFill>
                <a:prstClr val="black"/>
              </a:solidFill>
            </a:endParaRPr>
          </a:p>
        </p:txBody>
      </p:sp>
      <p:sp>
        <p:nvSpPr>
          <p:cNvPr id="30" name="object 30"/>
          <p:cNvSpPr/>
          <p:nvPr/>
        </p:nvSpPr>
        <p:spPr>
          <a:xfrm>
            <a:off x="1560830" y="5301296"/>
            <a:ext cx="445134" cy="624840"/>
          </a:xfrm>
          <a:custGeom>
            <a:avLst/>
            <a:gdLst/>
            <a:ahLst/>
            <a:cxnLst/>
            <a:rect l="l" t="t" r="r" b="b"/>
            <a:pathLst>
              <a:path w="445135" h="468629">
                <a:moveTo>
                  <a:pt x="11683" y="315928"/>
                </a:moveTo>
                <a:lnTo>
                  <a:pt x="0" y="327523"/>
                </a:lnTo>
                <a:lnTo>
                  <a:pt x="22225" y="455310"/>
                </a:lnTo>
                <a:lnTo>
                  <a:pt x="35306" y="468341"/>
                </a:lnTo>
                <a:lnTo>
                  <a:pt x="62285" y="441340"/>
                </a:lnTo>
                <a:lnTo>
                  <a:pt x="36194" y="441340"/>
                </a:lnTo>
                <a:lnTo>
                  <a:pt x="20192" y="352948"/>
                </a:lnTo>
                <a:lnTo>
                  <a:pt x="48679" y="352948"/>
                </a:lnTo>
                <a:lnTo>
                  <a:pt x="11683" y="315928"/>
                </a:lnTo>
                <a:close/>
              </a:path>
              <a:path w="445135" h="468629">
                <a:moveTo>
                  <a:pt x="113893" y="418138"/>
                </a:moveTo>
                <a:lnTo>
                  <a:pt x="85470" y="418138"/>
                </a:lnTo>
                <a:lnTo>
                  <a:pt x="113156" y="445836"/>
                </a:lnTo>
                <a:lnTo>
                  <a:pt x="127381" y="431638"/>
                </a:lnTo>
                <a:lnTo>
                  <a:pt x="113893" y="418138"/>
                </a:lnTo>
                <a:close/>
              </a:path>
              <a:path w="445135" h="468629">
                <a:moveTo>
                  <a:pt x="48679" y="352948"/>
                </a:moveTo>
                <a:lnTo>
                  <a:pt x="20192" y="352948"/>
                </a:lnTo>
                <a:lnTo>
                  <a:pt x="72389" y="405120"/>
                </a:lnTo>
                <a:lnTo>
                  <a:pt x="36194" y="441340"/>
                </a:lnTo>
                <a:lnTo>
                  <a:pt x="62285" y="441340"/>
                </a:lnTo>
                <a:lnTo>
                  <a:pt x="85470" y="418138"/>
                </a:lnTo>
                <a:lnTo>
                  <a:pt x="113893" y="418138"/>
                </a:lnTo>
                <a:lnTo>
                  <a:pt x="99694" y="403926"/>
                </a:lnTo>
                <a:lnTo>
                  <a:pt x="112712" y="390909"/>
                </a:lnTo>
                <a:lnTo>
                  <a:pt x="86613" y="390909"/>
                </a:lnTo>
                <a:lnTo>
                  <a:pt x="48679" y="352948"/>
                </a:lnTo>
                <a:close/>
              </a:path>
              <a:path w="445135" h="468629">
                <a:moveTo>
                  <a:pt x="102234" y="375275"/>
                </a:moveTo>
                <a:lnTo>
                  <a:pt x="86613" y="390909"/>
                </a:lnTo>
                <a:lnTo>
                  <a:pt x="112712" y="390909"/>
                </a:lnTo>
                <a:lnTo>
                  <a:pt x="115315" y="388305"/>
                </a:lnTo>
                <a:lnTo>
                  <a:pt x="102234" y="375275"/>
                </a:lnTo>
                <a:close/>
              </a:path>
              <a:path w="445135" h="468629">
                <a:moveTo>
                  <a:pt x="134222" y="272100"/>
                </a:moveTo>
                <a:lnTo>
                  <a:pt x="105790" y="272100"/>
                </a:lnTo>
                <a:lnTo>
                  <a:pt x="196342" y="362639"/>
                </a:lnTo>
                <a:lnTo>
                  <a:pt x="210565" y="348427"/>
                </a:lnTo>
                <a:lnTo>
                  <a:pt x="134222" y="272100"/>
                </a:lnTo>
                <a:close/>
              </a:path>
              <a:path w="445135" h="468629">
                <a:moveTo>
                  <a:pt x="94361" y="232248"/>
                </a:moveTo>
                <a:lnTo>
                  <a:pt x="87159" y="249729"/>
                </a:lnTo>
                <a:lnTo>
                  <a:pt x="87854" y="261572"/>
                </a:lnTo>
                <a:lnTo>
                  <a:pt x="87070" y="278932"/>
                </a:lnTo>
                <a:lnTo>
                  <a:pt x="84616" y="291340"/>
                </a:lnTo>
                <a:lnTo>
                  <a:pt x="80771" y="303914"/>
                </a:lnTo>
                <a:lnTo>
                  <a:pt x="94487" y="317642"/>
                </a:lnTo>
                <a:lnTo>
                  <a:pt x="105639" y="278932"/>
                </a:lnTo>
                <a:lnTo>
                  <a:pt x="105790" y="272100"/>
                </a:lnTo>
                <a:lnTo>
                  <a:pt x="134222" y="272100"/>
                </a:lnTo>
                <a:lnTo>
                  <a:pt x="94361" y="232248"/>
                </a:lnTo>
                <a:close/>
              </a:path>
              <a:path w="445135" h="468629">
                <a:moveTo>
                  <a:pt x="240664" y="220335"/>
                </a:moveTo>
                <a:lnTo>
                  <a:pt x="196976" y="263985"/>
                </a:lnTo>
                <a:lnTo>
                  <a:pt x="211200" y="278272"/>
                </a:lnTo>
                <a:lnTo>
                  <a:pt x="254888" y="234623"/>
                </a:lnTo>
                <a:lnTo>
                  <a:pt x="240664" y="220335"/>
                </a:lnTo>
                <a:close/>
              </a:path>
              <a:path w="445135" h="468629">
                <a:moveTo>
                  <a:pt x="284733" y="211051"/>
                </a:moveTo>
                <a:lnTo>
                  <a:pt x="271144" y="227231"/>
                </a:lnTo>
                <a:lnTo>
                  <a:pt x="274580" y="229866"/>
                </a:lnTo>
                <a:lnTo>
                  <a:pt x="284912" y="235503"/>
                </a:lnTo>
                <a:lnTo>
                  <a:pt x="296889" y="238456"/>
                </a:lnTo>
                <a:lnTo>
                  <a:pt x="311326" y="238623"/>
                </a:lnTo>
                <a:lnTo>
                  <a:pt x="321913" y="235217"/>
                </a:lnTo>
                <a:lnTo>
                  <a:pt x="332894" y="228448"/>
                </a:lnTo>
                <a:lnTo>
                  <a:pt x="342558" y="219743"/>
                </a:lnTo>
                <a:lnTo>
                  <a:pt x="308421" y="219743"/>
                </a:lnTo>
                <a:lnTo>
                  <a:pt x="296851" y="217752"/>
                </a:lnTo>
                <a:lnTo>
                  <a:pt x="284733" y="211051"/>
                </a:lnTo>
                <a:close/>
              </a:path>
              <a:path w="445135" h="468629">
                <a:moveTo>
                  <a:pt x="342676" y="146858"/>
                </a:moveTo>
                <a:lnTo>
                  <a:pt x="307176" y="146858"/>
                </a:lnTo>
                <a:lnTo>
                  <a:pt x="317639" y="152358"/>
                </a:lnTo>
                <a:lnTo>
                  <a:pt x="330108" y="163619"/>
                </a:lnTo>
                <a:lnTo>
                  <a:pt x="336179" y="174695"/>
                </a:lnTo>
                <a:lnTo>
                  <a:pt x="338611" y="187476"/>
                </a:lnTo>
                <a:lnTo>
                  <a:pt x="336143" y="200065"/>
                </a:lnTo>
                <a:lnTo>
                  <a:pt x="328930" y="210658"/>
                </a:lnTo>
                <a:lnTo>
                  <a:pt x="323214" y="216335"/>
                </a:lnTo>
                <a:lnTo>
                  <a:pt x="316611" y="219357"/>
                </a:lnTo>
                <a:lnTo>
                  <a:pt x="308421" y="219743"/>
                </a:lnTo>
                <a:lnTo>
                  <a:pt x="342558" y="219743"/>
                </a:lnTo>
                <a:lnTo>
                  <a:pt x="344862" y="217668"/>
                </a:lnTo>
                <a:lnTo>
                  <a:pt x="351050" y="208256"/>
                </a:lnTo>
                <a:lnTo>
                  <a:pt x="354920" y="197390"/>
                </a:lnTo>
                <a:lnTo>
                  <a:pt x="356362" y="184504"/>
                </a:lnTo>
                <a:lnTo>
                  <a:pt x="355264" y="169030"/>
                </a:lnTo>
                <a:lnTo>
                  <a:pt x="350940" y="158620"/>
                </a:lnTo>
                <a:lnTo>
                  <a:pt x="343510" y="147747"/>
                </a:lnTo>
                <a:lnTo>
                  <a:pt x="342676" y="146858"/>
                </a:lnTo>
                <a:close/>
              </a:path>
              <a:path w="445135" h="468629">
                <a:moveTo>
                  <a:pt x="258571" y="72139"/>
                </a:moveTo>
                <a:lnTo>
                  <a:pt x="201040" y="129670"/>
                </a:lnTo>
                <a:lnTo>
                  <a:pt x="249300" y="200320"/>
                </a:lnTo>
                <a:lnTo>
                  <a:pt x="264413" y="188712"/>
                </a:lnTo>
                <a:lnTo>
                  <a:pt x="263144" y="183289"/>
                </a:lnTo>
                <a:lnTo>
                  <a:pt x="263397" y="177701"/>
                </a:lnTo>
                <a:lnTo>
                  <a:pt x="265063" y="171456"/>
                </a:lnTo>
                <a:lnTo>
                  <a:pt x="266208" y="169218"/>
                </a:lnTo>
                <a:lnTo>
                  <a:pt x="250825" y="169218"/>
                </a:lnTo>
                <a:lnTo>
                  <a:pt x="225932" y="131880"/>
                </a:lnTo>
                <a:lnTo>
                  <a:pt x="272161" y="85715"/>
                </a:lnTo>
                <a:lnTo>
                  <a:pt x="258571" y="72139"/>
                </a:lnTo>
                <a:close/>
              </a:path>
              <a:path w="445135" h="468629">
                <a:moveTo>
                  <a:pt x="294763" y="125430"/>
                </a:moveTo>
                <a:lnTo>
                  <a:pt x="260798" y="145438"/>
                </a:lnTo>
                <a:lnTo>
                  <a:pt x="250825" y="169218"/>
                </a:lnTo>
                <a:lnTo>
                  <a:pt x="266208" y="169218"/>
                </a:lnTo>
                <a:lnTo>
                  <a:pt x="269484" y="162814"/>
                </a:lnTo>
                <a:lnTo>
                  <a:pt x="280770" y="151164"/>
                </a:lnTo>
                <a:lnTo>
                  <a:pt x="291624" y="147230"/>
                </a:lnTo>
                <a:lnTo>
                  <a:pt x="307176" y="146858"/>
                </a:lnTo>
                <a:lnTo>
                  <a:pt x="342676" y="146858"/>
                </a:lnTo>
                <a:lnTo>
                  <a:pt x="332298" y="135796"/>
                </a:lnTo>
                <a:lnTo>
                  <a:pt x="322030" y="129877"/>
                </a:lnTo>
                <a:lnTo>
                  <a:pt x="309783" y="126405"/>
                </a:lnTo>
                <a:lnTo>
                  <a:pt x="294763" y="125430"/>
                </a:lnTo>
                <a:close/>
              </a:path>
              <a:path w="445135" h="468629">
                <a:moveTo>
                  <a:pt x="342305" y="0"/>
                </a:moveTo>
                <a:lnTo>
                  <a:pt x="307367" y="19954"/>
                </a:lnTo>
                <a:lnTo>
                  <a:pt x="298184" y="43599"/>
                </a:lnTo>
                <a:lnTo>
                  <a:pt x="298694" y="53668"/>
                </a:lnTo>
                <a:lnTo>
                  <a:pt x="315259" y="89997"/>
                </a:lnTo>
                <a:lnTo>
                  <a:pt x="345407" y="121766"/>
                </a:lnTo>
                <a:lnTo>
                  <a:pt x="389640" y="144820"/>
                </a:lnTo>
                <a:lnTo>
                  <a:pt x="402606" y="146584"/>
                </a:lnTo>
                <a:lnTo>
                  <a:pt x="413212" y="143517"/>
                </a:lnTo>
                <a:lnTo>
                  <a:pt x="424303" y="136731"/>
                </a:lnTo>
                <a:lnTo>
                  <a:pt x="434114" y="127700"/>
                </a:lnTo>
                <a:lnTo>
                  <a:pt x="404979" y="127700"/>
                </a:lnTo>
                <a:lnTo>
                  <a:pt x="390839" y="127203"/>
                </a:lnTo>
                <a:lnTo>
                  <a:pt x="348488" y="96421"/>
                </a:lnTo>
                <a:lnTo>
                  <a:pt x="323957" y="66410"/>
                </a:lnTo>
                <a:lnTo>
                  <a:pt x="316288" y="46074"/>
                </a:lnTo>
                <a:lnTo>
                  <a:pt x="318433" y="34837"/>
                </a:lnTo>
                <a:lnTo>
                  <a:pt x="326907" y="23637"/>
                </a:lnTo>
                <a:lnTo>
                  <a:pt x="337558" y="18941"/>
                </a:lnTo>
                <a:lnTo>
                  <a:pt x="390616" y="18941"/>
                </a:lnTo>
                <a:lnTo>
                  <a:pt x="386900" y="15977"/>
                </a:lnTo>
                <a:lnTo>
                  <a:pt x="377223" y="9611"/>
                </a:lnTo>
                <a:lnTo>
                  <a:pt x="365640" y="4105"/>
                </a:lnTo>
                <a:lnTo>
                  <a:pt x="353619" y="535"/>
                </a:lnTo>
                <a:lnTo>
                  <a:pt x="342305" y="0"/>
                </a:lnTo>
                <a:close/>
              </a:path>
              <a:path w="445135" h="468629">
                <a:moveTo>
                  <a:pt x="390616" y="18941"/>
                </a:moveTo>
                <a:lnTo>
                  <a:pt x="337558" y="18941"/>
                </a:lnTo>
                <a:lnTo>
                  <a:pt x="351317" y="19133"/>
                </a:lnTo>
                <a:lnTo>
                  <a:pt x="358275" y="21632"/>
                </a:lnTo>
                <a:lnTo>
                  <a:pt x="402840" y="58646"/>
                </a:lnTo>
                <a:lnTo>
                  <a:pt x="423876" y="90472"/>
                </a:lnTo>
                <a:lnTo>
                  <a:pt x="426509" y="101095"/>
                </a:lnTo>
                <a:lnTo>
                  <a:pt x="423985" y="112488"/>
                </a:lnTo>
                <a:lnTo>
                  <a:pt x="415610" y="123482"/>
                </a:lnTo>
                <a:lnTo>
                  <a:pt x="404979" y="127700"/>
                </a:lnTo>
                <a:lnTo>
                  <a:pt x="434114" y="127700"/>
                </a:lnTo>
                <a:lnTo>
                  <a:pt x="436421" y="125577"/>
                </a:lnTo>
                <a:lnTo>
                  <a:pt x="442206" y="114594"/>
                </a:lnTo>
                <a:lnTo>
                  <a:pt x="444959" y="101263"/>
                </a:lnTo>
                <a:lnTo>
                  <a:pt x="444059" y="91444"/>
                </a:lnTo>
                <a:lnTo>
                  <a:pt x="426417" y="54791"/>
                </a:lnTo>
                <a:lnTo>
                  <a:pt x="396504" y="23637"/>
                </a:lnTo>
                <a:lnTo>
                  <a:pt x="390616" y="18941"/>
                </a:lnTo>
                <a:close/>
              </a:path>
            </a:pathLst>
          </a:custGeom>
          <a:solidFill>
            <a:srgbClr val="000000"/>
          </a:solidFill>
        </p:spPr>
        <p:txBody>
          <a:bodyPr wrap="square" lIns="0" tIns="0" rIns="0" bIns="0" rtlCol="0"/>
          <a:lstStyle/>
          <a:p>
            <a:endParaRPr smtClean="0">
              <a:solidFill>
                <a:prstClr val="black"/>
              </a:solidFill>
            </a:endParaRPr>
          </a:p>
        </p:txBody>
      </p:sp>
      <p:sp>
        <p:nvSpPr>
          <p:cNvPr id="31" name="object 31"/>
          <p:cNvSpPr/>
          <p:nvPr/>
        </p:nvSpPr>
        <p:spPr>
          <a:xfrm>
            <a:off x="2046858" y="5301305"/>
            <a:ext cx="478155" cy="630767"/>
          </a:xfrm>
          <a:custGeom>
            <a:avLst/>
            <a:gdLst/>
            <a:ahLst/>
            <a:cxnLst/>
            <a:rect l="l" t="t" r="r" b="b"/>
            <a:pathLst>
              <a:path w="478155" h="473075">
                <a:moveTo>
                  <a:pt x="83693" y="444893"/>
                </a:moveTo>
                <a:lnTo>
                  <a:pt x="70104" y="461072"/>
                </a:lnTo>
                <a:lnTo>
                  <a:pt x="73548" y="463714"/>
                </a:lnTo>
                <a:lnTo>
                  <a:pt x="83879" y="469346"/>
                </a:lnTo>
                <a:lnTo>
                  <a:pt x="95857" y="472297"/>
                </a:lnTo>
                <a:lnTo>
                  <a:pt x="110299" y="472462"/>
                </a:lnTo>
                <a:lnTo>
                  <a:pt x="120882" y="469053"/>
                </a:lnTo>
                <a:lnTo>
                  <a:pt x="131864" y="462281"/>
                </a:lnTo>
                <a:lnTo>
                  <a:pt x="141520" y="453585"/>
                </a:lnTo>
                <a:lnTo>
                  <a:pt x="107372" y="453585"/>
                </a:lnTo>
                <a:lnTo>
                  <a:pt x="95805" y="451596"/>
                </a:lnTo>
                <a:lnTo>
                  <a:pt x="83693" y="444893"/>
                </a:lnTo>
                <a:close/>
              </a:path>
              <a:path w="478155" h="473075">
                <a:moveTo>
                  <a:pt x="141618" y="380699"/>
                </a:moveTo>
                <a:lnTo>
                  <a:pt x="106137" y="380699"/>
                </a:lnTo>
                <a:lnTo>
                  <a:pt x="116599" y="386202"/>
                </a:lnTo>
                <a:lnTo>
                  <a:pt x="129067" y="397467"/>
                </a:lnTo>
                <a:lnTo>
                  <a:pt x="135138" y="408545"/>
                </a:lnTo>
                <a:lnTo>
                  <a:pt x="137570" y="421317"/>
                </a:lnTo>
                <a:lnTo>
                  <a:pt x="135102" y="433906"/>
                </a:lnTo>
                <a:lnTo>
                  <a:pt x="127889" y="444499"/>
                </a:lnTo>
                <a:lnTo>
                  <a:pt x="122174" y="450176"/>
                </a:lnTo>
                <a:lnTo>
                  <a:pt x="115570" y="453198"/>
                </a:lnTo>
                <a:lnTo>
                  <a:pt x="107372" y="453585"/>
                </a:lnTo>
                <a:lnTo>
                  <a:pt x="141520" y="453585"/>
                </a:lnTo>
                <a:lnTo>
                  <a:pt x="143837" y="451498"/>
                </a:lnTo>
                <a:lnTo>
                  <a:pt x="150015" y="442084"/>
                </a:lnTo>
                <a:lnTo>
                  <a:pt x="153873" y="431220"/>
                </a:lnTo>
                <a:lnTo>
                  <a:pt x="155297" y="418337"/>
                </a:lnTo>
                <a:lnTo>
                  <a:pt x="154172" y="402870"/>
                </a:lnTo>
                <a:lnTo>
                  <a:pt x="149849" y="392461"/>
                </a:lnTo>
                <a:lnTo>
                  <a:pt x="142450" y="381587"/>
                </a:lnTo>
                <a:lnTo>
                  <a:pt x="141618" y="380699"/>
                </a:lnTo>
                <a:close/>
              </a:path>
              <a:path w="478155" h="473075">
                <a:moveTo>
                  <a:pt x="57531" y="305980"/>
                </a:moveTo>
                <a:lnTo>
                  <a:pt x="0" y="363511"/>
                </a:lnTo>
                <a:lnTo>
                  <a:pt x="48260" y="434161"/>
                </a:lnTo>
                <a:lnTo>
                  <a:pt x="63373" y="422553"/>
                </a:lnTo>
                <a:lnTo>
                  <a:pt x="62103" y="417130"/>
                </a:lnTo>
                <a:lnTo>
                  <a:pt x="62357" y="411542"/>
                </a:lnTo>
                <a:lnTo>
                  <a:pt x="64022" y="405297"/>
                </a:lnTo>
                <a:lnTo>
                  <a:pt x="65167" y="403059"/>
                </a:lnTo>
                <a:lnTo>
                  <a:pt x="49784" y="403059"/>
                </a:lnTo>
                <a:lnTo>
                  <a:pt x="24892" y="365721"/>
                </a:lnTo>
                <a:lnTo>
                  <a:pt x="71120" y="319556"/>
                </a:lnTo>
                <a:lnTo>
                  <a:pt x="57531" y="305980"/>
                </a:lnTo>
                <a:close/>
              </a:path>
              <a:path w="478155" h="473075">
                <a:moveTo>
                  <a:pt x="93720" y="359271"/>
                </a:moveTo>
                <a:lnTo>
                  <a:pt x="59757" y="379285"/>
                </a:lnTo>
                <a:lnTo>
                  <a:pt x="49784" y="403059"/>
                </a:lnTo>
                <a:lnTo>
                  <a:pt x="65167" y="403059"/>
                </a:lnTo>
                <a:lnTo>
                  <a:pt x="68443" y="396654"/>
                </a:lnTo>
                <a:lnTo>
                  <a:pt x="79730" y="385004"/>
                </a:lnTo>
                <a:lnTo>
                  <a:pt x="90584" y="381071"/>
                </a:lnTo>
                <a:lnTo>
                  <a:pt x="106137" y="380699"/>
                </a:lnTo>
                <a:lnTo>
                  <a:pt x="141618" y="380699"/>
                </a:lnTo>
                <a:lnTo>
                  <a:pt x="131256" y="369636"/>
                </a:lnTo>
                <a:lnTo>
                  <a:pt x="120988" y="363718"/>
                </a:lnTo>
                <a:lnTo>
                  <a:pt x="108741" y="360247"/>
                </a:lnTo>
                <a:lnTo>
                  <a:pt x="93720" y="359271"/>
                </a:lnTo>
                <a:close/>
              </a:path>
              <a:path w="478155" h="473075">
                <a:moveTo>
                  <a:pt x="166988" y="272096"/>
                </a:moveTo>
                <a:lnTo>
                  <a:pt x="138684" y="272096"/>
                </a:lnTo>
                <a:lnTo>
                  <a:pt x="229108" y="362635"/>
                </a:lnTo>
                <a:lnTo>
                  <a:pt x="243332" y="348423"/>
                </a:lnTo>
                <a:lnTo>
                  <a:pt x="166988" y="272096"/>
                </a:lnTo>
                <a:close/>
              </a:path>
              <a:path w="478155" h="473075">
                <a:moveTo>
                  <a:pt x="127127" y="232244"/>
                </a:moveTo>
                <a:lnTo>
                  <a:pt x="119958" y="249734"/>
                </a:lnTo>
                <a:lnTo>
                  <a:pt x="120714" y="261575"/>
                </a:lnTo>
                <a:lnTo>
                  <a:pt x="119963" y="278928"/>
                </a:lnTo>
                <a:lnTo>
                  <a:pt x="117509" y="291336"/>
                </a:lnTo>
                <a:lnTo>
                  <a:pt x="113665" y="303910"/>
                </a:lnTo>
                <a:lnTo>
                  <a:pt x="127381" y="317639"/>
                </a:lnTo>
                <a:lnTo>
                  <a:pt x="138407" y="278928"/>
                </a:lnTo>
                <a:lnTo>
                  <a:pt x="138684" y="272096"/>
                </a:lnTo>
                <a:lnTo>
                  <a:pt x="166988" y="272096"/>
                </a:lnTo>
                <a:lnTo>
                  <a:pt x="127127" y="232244"/>
                </a:lnTo>
                <a:close/>
              </a:path>
              <a:path w="478155" h="473075">
                <a:moveTo>
                  <a:pt x="273431" y="220331"/>
                </a:moveTo>
                <a:lnTo>
                  <a:pt x="229743" y="263981"/>
                </a:lnTo>
                <a:lnTo>
                  <a:pt x="244094" y="278269"/>
                </a:lnTo>
                <a:lnTo>
                  <a:pt x="287655" y="234619"/>
                </a:lnTo>
                <a:lnTo>
                  <a:pt x="273431" y="220331"/>
                </a:lnTo>
                <a:close/>
              </a:path>
              <a:path w="478155" h="473075">
                <a:moveTo>
                  <a:pt x="295413" y="86812"/>
                </a:moveTo>
                <a:lnTo>
                  <a:pt x="257509" y="101957"/>
                </a:lnTo>
                <a:lnTo>
                  <a:pt x="243571" y="134499"/>
                </a:lnTo>
                <a:lnTo>
                  <a:pt x="244165" y="149374"/>
                </a:lnTo>
                <a:lnTo>
                  <a:pt x="268906" y="192629"/>
                </a:lnTo>
                <a:lnTo>
                  <a:pt x="302904" y="223702"/>
                </a:lnTo>
                <a:lnTo>
                  <a:pt x="335027" y="235948"/>
                </a:lnTo>
                <a:lnTo>
                  <a:pt x="346449" y="235339"/>
                </a:lnTo>
                <a:lnTo>
                  <a:pt x="357559" y="231910"/>
                </a:lnTo>
                <a:lnTo>
                  <a:pt x="368727" y="225219"/>
                </a:lnTo>
                <a:lnTo>
                  <a:pt x="376599" y="218159"/>
                </a:lnTo>
                <a:lnTo>
                  <a:pt x="342519" y="218159"/>
                </a:lnTo>
                <a:lnTo>
                  <a:pt x="336169" y="217664"/>
                </a:lnTo>
                <a:lnTo>
                  <a:pt x="303195" y="189663"/>
                </a:lnTo>
                <a:lnTo>
                  <a:pt x="302406" y="184052"/>
                </a:lnTo>
                <a:lnTo>
                  <a:pt x="287730" y="184052"/>
                </a:lnTo>
                <a:lnTo>
                  <a:pt x="277719" y="172957"/>
                </a:lnTo>
                <a:lnTo>
                  <a:pt x="270216" y="162756"/>
                </a:lnTo>
                <a:lnTo>
                  <a:pt x="265238" y="153422"/>
                </a:lnTo>
                <a:lnTo>
                  <a:pt x="261702" y="140880"/>
                </a:lnTo>
                <a:lnTo>
                  <a:pt x="261774" y="127696"/>
                </a:lnTo>
                <a:lnTo>
                  <a:pt x="282194" y="104672"/>
                </a:lnTo>
                <a:lnTo>
                  <a:pt x="313547" y="104672"/>
                </a:lnTo>
                <a:lnTo>
                  <a:pt x="320548" y="96443"/>
                </a:lnTo>
                <a:lnTo>
                  <a:pt x="317142" y="93996"/>
                </a:lnTo>
                <a:lnTo>
                  <a:pt x="307340" y="89103"/>
                </a:lnTo>
                <a:lnTo>
                  <a:pt x="295413" y="86812"/>
                </a:lnTo>
                <a:close/>
              </a:path>
              <a:path w="478155" h="473075">
                <a:moveTo>
                  <a:pt x="375438" y="147904"/>
                </a:moveTo>
                <a:lnTo>
                  <a:pt x="339365" y="147904"/>
                </a:lnTo>
                <a:lnTo>
                  <a:pt x="349976" y="152762"/>
                </a:lnTo>
                <a:lnTo>
                  <a:pt x="361970" y="163000"/>
                </a:lnTo>
                <a:lnTo>
                  <a:pt x="369194" y="174156"/>
                </a:lnTo>
                <a:lnTo>
                  <a:pt x="372110" y="185787"/>
                </a:lnTo>
                <a:lnTo>
                  <a:pt x="372618" y="194944"/>
                </a:lnTo>
                <a:lnTo>
                  <a:pt x="369824" y="202526"/>
                </a:lnTo>
                <a:lnTo>
                  <a:pt x="359791" y="212622"/>
                </a:lnTo>
                <a:lnTo>
                  <a:pt x="354711" y="215378"/>
                </a:lnTo>
                <a:lnTo>
                  <a:pt x="342519" y="218159"/>
                </a:lnTo>
                <a:lnTo>
                  <a:pt x="376599" y="218159"/>
                </a:lnTo>
                <a:lnTo>
                  <a:pt x="380322" y="214821"/>
                </a:lnTo>
                <a:lnTo>
                  <a:pt x="386141" y="204571"/>
                </a:lnTo>
                <a:lnTo>
                  <a:pt x="390447" y="190144"/>
                </a:lnTo>
                <a:lnTo>
                  <a:pt x="389986" y="178638"/>
                </a:lnTo>
                <a:lnTo>
                  <a:pt x="386125" y="164178"/>
                </a:lnTo>
                <a:lnTo>
                  <a:pt x="380113" y="153413"/>
                </a:lnTo>
                <a:lnTo>
                  <a:pt x="375438" y="147904"/>
                </a:lnTo>
                <a:close/>
              </a:path>
              <a:path w="478155" h="473075">
                <a:moveTo>
                  <a:pt x="322871" y="128371"/>
                </a:moveTo>
                <a:lnTo>
                  <a:pt x="291458" y="152762"/>
                </a:lnTo>
                <a:lnTo>
                  <a:pt x="286276" y="175847"/>
                </a:lnTo>
                <a:lnTo>
                  <a:pt x="287730" y="184052"/>
                </a:lnTo>
                <a:lnTo>
                  <a:pt x="302406" y="184052"/>
                </a:lnTo>
                <a:lnTo>
                  <a:pt x="301253" y="175847"/>
                </a:lnTo>
                <a:lnTo>
                  <a:pt x="304674" y="164754"/>
                </a:lnTo>
                <a:lnTo>
                  <a:pt x="314044" y="153196"/>
                </a:lnTo>
                <a:lnTo>
                  <a:pt x="324323" y="148560"/>
                </a:lnTo>
                <a:lnTo>
                  <a:pt x="339365" y="147904"/>
                </a:lnTo>
                <a:lnTo>
                  <a:pt x="375438" y="147904"/>
                </a:lnTo>
                <a:lnTo>
                  <a:pt x="371311" y="143040"/>
                </a:lnTo>
                <a:lnTo>
                  <a:pt x="362764" y="136283"/>
                </a:lnTo>
                <a:lnTo>
                  <a:pt x="352551" y="131516"/>
                </a:lnTo>
                <a:lnTo>
                  <a:pt x="339609" y="128844"/>
                </a:lnTo>
                <a:lnTo>
                  <a:pt x="322871" y="128371"/>
                </a:lnTo>
                <a:close/>
              </a:path>
              <a:path w="478155" h="473075">
                <a:moveTo>
                  <a:pt x="375072" y="0"/>
                </a:moveTo>
                <a:lnTo>
                  <a:pt x="340129" y="19956"/>
                </a:lnTo>
                <a:lnTo>
                  <a:pt x="330951" y="43605"/>
                </a:lnTo>
                <a:lnTo>
                  <a:pt x="331496" y="53672"/>
                </a:lnTo>
                <a:lnTo>
                  <a:pt x="348076" y="89994"/>
                </a:lnTo>
                <a:lnTo>
                  <a:pt x="378207" y="121792"/>
                </a:lnTo>
                <a:lnTo>
                  <a:pt x="422450" y="144813"/>
                </a:lnTo>
                <a:lnTo>
                  <a:pt x="435434" y="146571"/>
                </a:lnTo>
                <a:lnTo>
                  <a:pt x="446030" y="143489"/>
                </a:lnTo>
                <a:lnTo>
                  <a:pt x="457128" y="136692"/>
                </a:lnTo>
                <a:lnTo>
                  <a:pt x="466917" y="127696"/>
                </a:lnTo>
                <a:lnTo>
                  <a:pt x="437745" y="127696"/>
                </a:lnTo>
                <a:lnTo>
                  <a:pt x="423605" y="127199"/>
                </a:lnTo>
                <a:lnTo>
                  <a:pt x="381254" y="96417"/>
                </a:lnTo>
                <a:lnTo>
                  <a:pt x="356712" y="66378"/>
                </a:lnTo>
                <a:lnTo>
                  <a:pt x="349051" y="46013"/>
                </a:lnTo>
                <a:lnTo>
                  <a:pt x="351223" y="34796"/>
                </a:lnTo>
                <a:lnTo>
                  <a:pt x="359738" y="23584"/>
                </a:lnTo>
                <a:lnTo>
                  <a:pt x="370386" y="18930"/>
                </a:lnTo>
                <a:lnTo>
                  <a:pt x="423409" y="18930"/>
                </a:lnTo>
                <a:lnTo>
                  <a:pt x="419691" y="15974"/>
                </a:lnTo>
                <a:lnTo>
                  <a:pt x="409990" y="9607"/>
                </a:lnTo>
                <a:lnTo>
                  <a:pt x="398407" y="4101"/>
                </a:lnTo>
                <a:lnTo>
                  <a:pt x="386386" y="531"/>
                </a:lnTo>
                <a:lnTo>
                  <a:pt x="375072" y="0"/>
                </a:lnTo>
                <a:close/>
              </a:path>
              <a:path w="478155" h="473075">
                <a:moveTo>
                  <a:pt x="423409" y="18930"/>
                </a:moveTo>
                <a:lnTo>
                  <a:pt x="370386" y="18930"/>
                </a:lnTo>
                <a:lnTo>
                  <a:pt x="384193" y="19128"/>
                </a:lnTo>
                <a:lnTo>
                  <a:pt x="391097" y="21629"/>
                </a:lnTo>
                <a:lnTo>
                  <a:pt x="435673" y="58715"/>
                </a:lnTo>
                <a:lnTo>
                  <a:pt x="456672" y="90526"/>
                </a:lnTo>
                <a:lnTo>
                  <a:pt x="459324" y="101174"/>
                </a:lnTo>
                <a:lnTo>
                  <a:pt x="456769" y="112522"/>
                </a:lnTo>
                <a:lnTo>
                  <a:pt x="448376" y="123478"/>
                </a:lnTo>
                <a:lnTo>
                  <a:pt x="437745" y="127696"/>
                </a:lnTo>
                <a:lnTo>
                  <a:pt x="466917" y="127696"/>
                </a:lnTo>
                <a:lnTo>
                  <a:pt x="469273" y="125530"/>
                </a:lnTo>
                <a:lnTo>
                  <a:pt x="475046" y="114560"/>
                </a:lnTo>
                <a:lnTo>
                  <a:pt x="477852" y="101239"/>
                </a:lnTo>
                <a:lnTo>
                  <a:pt x="476941" y="91425"/>
                </a:lnTo>
                <a:lnTo>
                  <a:pt x="459191" y="54794"/>
                </a:lnTo>
                <a:lnTo>
                  <a:pt x="429400" y="23693"/>
                </a:lnTo>
                <a:lnTo>
                  <a:pt x="423409" y="18930"/>
                </a:lnTo>
                <a:close/>
              </a:path>
              <a:path w="478155" h="473075">
                <a:moveTo>
                  <a:pt x="313547" y="104672"/>
                </a:moveTo>
                <a:lnTo>
                  <a:pt x="282194" y="104672"/>
                </a:lnTo>
                <a:lnTo>
                  <a:pt x="290068" y="104888"/>
                </a:lnTo>
                <a:lnTo>
                  <a:pt x="294894" y="105091"/>
                </a:lnTo>
                <a:lnTo>
                  <a:pt x="300776" y="107390"/>
                </a:lnTo>
                <a:lnTo>
                  <a:pt x="307594" y="111670"/>
                </a:lnTo>
                <a:lnTo>
                  <a:pt x="313547" y="104672"/>
                </a:lnTo>
                <a:close/>
              </a:path>
            </a:pathLst>
          </a:custGeom>
          <a:solidFill>
            <a:srgbClr val="000000"/>
          </a:solidFill>
        </p:spPr>
        <p:txBody>
          <a:bodyPr wrap="square" lIns="0" tIns="0" rIns="0" bIns="0" rtlCol="0"/>
          <a:lstStyle/>
          <a:p>
            <a:endParaRPr smtClean="0">
              <a:solidFill>
                <a:prstClr val="black"/>
              </a:solidFill>
            </a:endParaRPr>
          </a:p>
        </p:txBody>
      </p:sp>
      <p:sp>
        <p:nvSpPr>
          <p:cNvPr id="32" name="object 32"/>
          <p:cNvSpPr/>
          <p:nvPr/>
        </p:nvSpPr>
        <p:spPr>
          <a:xfrm>
            <a:off x="2711195" y="5301007"/>
            <a:ext cx="332740" cy="443653"/>
          </a:xfrm>
          <a:custGeom>
            <a:avLst/>
            <a:gdLst/>
            <a:ahLst/>
            <a:cxnLst/>
            <a:rect l="l" t="t" r="r" b="b"/>
            <a:pathLst>
              <a:path w="332739" h="332739">
                <a:moveTo>
                  <a:pt x="118541" y="232390"/>
                </a:moveTo>
                <a:lnTo>
                  <a:pt x="99822" y="232390"/>
                </a:lnTo>
                <a:lnTo>
                  <a:pt x="64262" y="318267"/>
                </a:lnTo>
                <a:lnTo>
                  <a:pt x="78486" y="332390"/>
                </a:lnTo>
                <a:lnTo>
                  <a:pt x="118541" y="232390"/>
                </a:lnTo>
                <a:close/>
              </a:path>
              <a:path w="332739" h="332739">
                <a:moveTo>
                  <a:pt x="109093" y="209733"/>
                </a:moveTo>
                <a:lnTo>
                  <a:pt x="0" y="254018"/>
                </a:lnTo>
                <a:lnTo>
                  <a:pt x="14224" y="268140"/>
                </a:lnTo>
                <a:lnTo>
                  <a:pt x="99822" y="232390"/>
                </a:lnTo>
                <a:lnTo>
                  <a:pt x="118541" y="232390"/>
                </a:lnTo>
                <a:lnTo>
                  <a:pt x="122301" y="223004"/>
                </a:lnTo>
                <a:lnTo>
                  <a:pt x="109093" y="209733"/>
                </a:lnTo>
                <a:close/>
              </a:path>
              <a:path w="332739" h="332739">
                <a:moveTo>
                  <a:pt x="150161" y="86813"/>
                </a:moveTo>
                <a:lnTo>
                  <a:pt x="112219" y="101953"/>
                </a:lnTo>
                <a:lnTo>
                  <a:pt x="98283" y="134495"/>
                </a:lnTo>
                <a:lnTo>
                  <a:pt x="98877" y="149371"/>
                </a:lnTo>
                <a:lnTo>
                  <a:pt x="123618" y="192624"/>
                </a:lnTo>
                <a:lnTo>
                  <a:pt x="157653" y="223697"/>
                </a:lnTo>
                <a:lnTo>
                  <a:pt x="189733" y="235953"/>
                </a:lnTo>
                <a:lnTo>
                  <a:pt x="201157" y="235341"/>
                </a:lnTo>
                <a:lnTo>
                  <a:pt x="212268" y="231912"/>
                </a:lnTo>
                <a:lnTo>
                  <a:pt x="223437" y="225219"/>
                </a:lnTo>
                <a:lnTo>
                  <a:pt x="231313" y="218153"/>
                </a:lnTo>
                <a:lnTo>
                  <a:pt x="197231" y="218153"/>
                </a:lnTo>
                <a:lnTo>
                  <a:pt x="190881" y="217658"/>
                </a:lnTo>
                <a:lnTo>
                  <a:pt x="157907" y="189658"/>
                </a:lnTo>
                <a:lnTo>
                  <a:pt x="157118" y="184043"/>
                </a:lnTo>
                <a:lnTo>
                  <a:pt x="142439" y="184043"/>
                </a:lnTo>
                <a:lnTo>
                  <a:pt x="132430" y="172957"/>
                </a:lnTo>
                <a:lnTo>
                  <a:pt x="124926" y="162757"/>
                </a:lnTo>
                <a:lnTo>
                  <a:pt x="119946" y="153417"/>
                </a:lnTo>
                <a:lnTo>
                  <a:pt x="116413" y="140874"/>
                </a:lnTo>
                <a:lnTo>
                  <a:pt x="116486" y="127689"/>
                </a:lnTo>
                <a:lnTo>
                  <a:pt x="136906" y="104679"/>
                </a:lnTo>
                <a:lnTo>
                  <a:pt x="168254" y="104679"/>
                </a:lnTo>
                <a:lnTo>
                  <a:pt x="175260" y="96436"/>
                </a:lnTo>
                <a:lnTo>
                  <a:pt x="171837" y="93975"/>
                </a:lnTo>
                <a:lnTo>
                  <a:pt x="162071" y="89093"/>
                </a:lnTo>
                <a:lnTo>
                  <a:pt x="150161" y="86813"/>
                </a:lnTo>
                <a:close/>
              </a:path>
              <a:path w="332739" h="332739">
                <a:moveTo>
                  <a:pt x="230151" y="147899"/>
                </a:moveTo>
                <a:lnTo>
                  <a:pt x="194082" y="147899"/>
                </a:lnTo>
                <a:lnTo>
                  <a:pt x="204692" y="152758"/>
                </a:lnTo>
                <a:lnTo>
                  <a:pt x="216688" y="162997"/>
                </a:lnTo>
                <a:lnTo>
                  <a:pt x="223959" y="174154"/>
                </a:lnTo>
                <a:lnTo>
                  <a:pt x="226822" y="185781"/>
                </a:lnTo>
                <a:lnTo>
                  <a:pt x="227330" y="194937"/>
                </a:lnTo>
                <a:lnTo>
                  <a:pt x="224536" y="202519"/>
                </a:lnTo>
                <a:lnTo>
                  <a:pt x="214503" y="212616"/>
                </a:lnTo>
                <a:lnTo>
                  <a:pt x="209423" y="215372"/>
                </a:lnTo>
                <a:lnTo>
                  <a:pt x="197231" y="218153"/>
                </a:lnTo>
                <a:lnTo>
                  <a:pt x="231313" y="218153"/>
                </a:lnTo>
                <a:lnTo>
                  <a:pt x="235034" y="214815"/>
                </a:lnTo>
                <a:lnTo>
                  <a:pt x="240853" y="204566"/>
                </a:lnTo>
                <a:lnTo>
                  <a:pt x="245159" y="190139"/>
                </a:lnTo>
                <a:lnTo>
                  <a:pt x="244698" y="178634"/>
                </a:lnTo>
                <a:lnTo>
                  <a:pt x="240838" y="164174"/>
                </a:lnTo>
                <a:lnTo>
                  <a:pt x="234825" y="153407"/>
                </a:lnTo>
                <a:lnTo>
                  <a:pt x="230151" y="147899"/>
                </a:lnTo>
                <a:close/>
              </a:path>
              <a:path w="332739" h="332739">
                <a:moveTo>
                  <a:pt x="177580" y="128370"/>
                </a:moveTo>
                <a:lnTo>
                  <a:pt x="146169" y="152758"/>
                </a:lnTo>
                <a:lnTo>
                  <a:pt x="140989" y="175843"/>
                </a:lnTo>
                <a:lnTo>
                  <a:pt x="142439" y="184043"/>
                </a:lnTo>
                <a:lnTo>
                  <a:pt x="157118" y="184043"/>
                </a:lnTo>
                <a:lnTo>
                  <a:pt x="155965" y="175843"/>
                </a:lnTo>
                <a:lnTo>
                  <a:pt x="159387" y="164750"/>
                </a:lnTo>
                <a:lnTo>
                  <a:pt x="168758" y="153188"/>
                </a:lnTo>
                <a:lnTo>
                  <a:pt x="179038" y="148554"/>
                </a:lnTo>
                <a:lnTo>
                  <a:pt x="194082" y="147899"/>
                </a:lnTo>
                <a:lnTo>
                  <a:pt x="230151" y="147899"/>
                </a:lnTo>
                <a:lnTo>
                  <a:pt x="226025" y="143036"/>
                </a:lnTo>
                <a:lnTo>
                  <a:pt x="217477" y="136280"/>
                </a:lnTo>
                <a:lnTo>
                  <a:pt x="207265" y="131516"/>
                </a:lnTo>
                <a:lnTo>
                  <a:pt x="194321" y="128845"/>
                </a:lnTo>
                <a:lnTo>
                  <a:pt x="177580" y="128370"/>
                </a:lnTo>
                <a:close/>
              </a:path>
              <a:path w="332739" h="332739">
                <a:moveTo>
                  <a:pt x="229786" y="0"/>
                </a:moveTo>
                <a:lnTo>
                  <a:pt x="194841" y="19949"/>
                </a:lnTo>
                <a:lnTo>
                  <a:pt x="185663" y="43599"/>
                </a:lnTo>
                <a:lnTo>
                  <a:pt x="186208" y="53669"/>
                </a:lnTo>
                <a:lnTo>
                  <a:pt x="202788" y="89987"/>
                </a:lnTo>
                <a:lnTo>
                  <a:pt x="232961" y="121816"/>
                </a:lnTo>
                <a:lnTo>
                  <a:pt x="277243" y="144809"/>
                </a:lnTo>
                <a:lnTo>
                  <a:pt x="290197" y="146565"/>
                </a:lnTo>
                <a:lnTo>
                  <a:pt x="300788" y="143483"/>
                </a:lnTo>
                <a:lnTo>
                  <a:pt x="311856" y="136688"/>
                </a:lnTo>
                <a:lnTo>
                  <a:pt x="321634" y="127689"/>
                </a:lnTo>
                <a:lnTo>
                  <a:pt x="292567" y="127689"/>
                </a:lnTo>
                <a:lnTo>
                  <a:pt x="278343" y="127193"/>
                </a:lnTo>
                <a:lnTo>
                  <a:pt x="235966" y="96424"/>
                </a:lnTo>
                <a:lnTo>
                  <a:pt x="211423" y="66372"/>
                </a:lnTo>
                <a:lnTo>
                  <a:pt x="203764" y="46012"/>
                </a:lnTo>
                <a:lnTo>
                  <a:pt x="205933" y="34793"/>
                </a:lnTo>
                <a:lnTo>
                  <a:pt x="214443" y="23583"/>
                </a:lnTo>
                <a:lnTo>
                  <a:pt x="225092" y="18926"/>
                </a:lnTo>
                <a:lnTo>
                  <a:pt x="278124" y="18926"/>
                </a:lnTo>
                <a:lnTo>
                  <a:pt x="274404" y="15968"/>
                </a:lnTo>
                <a:lnTo>
                  <a:pt x="264704" y="9602"/>
                </a:lnTo>
                <a:lnTo>
                  <a:pt x="253120" y="4095"/>
                </a:lnTo>
                <a:lnTo>
                  <a:pt x="241099" y="526"/>
                </a:lnTo>
                <a:lnTo>
                  <a:pt x="229786" y="0"/>
                </a:lnTo>
                <a:close/>
              </a:path>
              <a:path w="332739" h="332739">
                <a:moveTo>
                  <a:pt x="278124" y="18926"/>
                </a:moveTo>
                <a:lnTo>
                  <a:pt x="225092" y="18926"/>
                </a:lnTo>
                <a:lnTo>
                  <a:pt x="238891" y="19131"/>
                </a:lnTo>
                <a:lnTo>
                  <a:pt x="245795" y="21626"/>
                </a:lnTo>
                <a:lnTo>
                  <a:pt x="290369" y="58692"/>
                </a:lnTo>
                <a:lnTo>
                  <a:pt x="311383" y="90503"/>
                </a:lnTo>
                <a:lnTo>
                  <a:pt x="314037" y="101142"/>
                </a:lnTo>
                <a:lnTo>
                  <a:pt x="311502" y="112502"/>
                </a:lnTo>
                <a:lnTo>
                  <a:pt x="303158" y="123467"/>
                </a:lnTo>
                <a:lnTo>
                  <a:pt x="292567" y="127689"/>
                </a:lnTo>
                <a:lnTo>
                  <a:pt x="321634" y="127689"/>
                </a:lnTo>
                <a:lnTo>
                  <a:pt x="323983" y="125527"/>
                </a:lnTo>
                <a:lnTo>
                  <a:pt x="329757" y="114557"/>
                </a:lnTo>
                <a:lnTo>
                  <a:pt x="332564" y="101238"/>
                </a:lnTo>
                <a:lnTo>
                  <a:pt x="331652" y="91419"/>
                </a:lnTo>
                <a:lnTo>
                  <a:pt x="313904" y="54793"/>
                </a:lnTo>
                <a:lnTo>
                  <a:pt x="284113" y="23688"/>
                </a:lnTo>
                <a:lnTo>
                  <a:pt x="278124" y="18926"/>
                </a:lnTo>
                <a:close/>
              </a:path>
              <a:path w="332739" h="332739">
                <a:moveTo>
                  <a:pt x="168254" y="104679"/>
                </a:moveTo>
                <a:lnTo>
                  <a:pt x="136906" y="104679"/>
                </a:lnTo>
                <a:lnTo>
                  <a:pt x="144780" y="104882"/>
                </a:lnTo>
                <a:lnTo>
                  <a:pt x="149606" y="105098"/>
                </a:lnTo>
                <a:lnTo>
                  <a:pt x="155488" y="107384"/>
                </a:lnTo>
                <a:lnTo>
                  <a:pt x="162306" y="111676"/>
                </a:lnTo>
                <a:lnTo>
                  <a:pt x="168254" y="104679"/>
                </a:lnTo>
                <a:close/>
              </a:path>
            </a:pathLst>
          </a:custGeom>
          <a:solidFill>
            <a:srgbClr val="000000"/>
          </a:solidFill>
        </p:spPr>
        <p:txBody>
          <a:bodyPr wrap="square" lIns="0" tIns="0" rIns="0" bIns="0" rtlCol="0"/>
          <a:lstStyle/>
          <a:p>
            <a:endParaRPr smtClean="0">
              <a:solidFill>
                <a:prstClr val="black"/>
              </a:solidFill>
            </a:endParaRPr>
          </a:p>
        </p:txBody>
      </p:sp>
      <p:sp>
        <p:nvSpPr>
          <p:cNvPr id="33" name="object 33"/>
          <p:cNvSpPr txBox="1"/>
          <p:nvPr/>
        </p:nvSpPr>
        <p:spPr>
          <a:xfrm>
            <a:off x="523445" y="875069"/>
            <a:ext cx="2516505" cy="641201"/>
          </a:xfrm>
          <a:prstGeom prst="rect">
            <a:avLst/>
          </a:prstGeom>
        </p:spPr>
        <p:txBody>
          <a:bodyPr vert="horz" wrap="square" lIns="0" tIns="0" rIns="0" bIns="0" rtlCol="0">
            <a:spAutoFit/>
          </a:bodyPr>
          <a:lstStyle/>
          <a:p>
            <a:pPr marL="68580">
              <a:lnSpc>
                <a:spcPts val="2530"/>
              </a:lnSpc>
            </a:pPr>
            <a:r>
              <a:rPr sz="2150" b="1" spc="-5" dirty="0">
                <a:solidFill>
                  <a:prstClr val="black"/>
                </a:solidFill>
                <a:latin typeface="Arial"/>
                <a:cs typeface="Arial"/>
              </a:rPr>
              <a:t>GS</a:t>
            </a:r>
            <a:r>
              <a:rPr sz="2150" b="1" dirty="0">
                <a:solidFill>
                  <a:prstClr val="black"/>
                </a:solidFill>
                <a:latin typeface="Arial"/>
                <a:cs typeface="Arial"/>
              </a:rPr>
              <a:t>D </a:t>
            </a:r>
            <a:r>
              <a:rPr sz="2150" b="1" spc="-5" dirty="0">
                <a:solidFill>
                  <a:prstClr val="black"/>
                </a:solidFill>
                <a:latin typeface="Arial"/>
                <a:cs typeface="Arial"/>
              </a:rPr>
              <a:t>FY1</a:t>
            </a:r>
            <a:r>
              <a:rPr sz="2150" b="1" dirty="0">
                <a:solidFill>
                  <a:prstClr val="black"/>
                </a:solidFill>
                <a:latin typeface="Arial"/>
                <a:cs typeface="Arial"/>
              </a:rPr>
              <a:t>5 </a:t>
            </a:r>
            <a:r>
              <a:rPr sz="2150" b="1" spc="-5" dirty="0">
                <a:solidFill>
                  <a:prstClr val="black"/>
                </a:solidFill>
                <a:latin typeface="Arial"/>
                <a:cs typeface="Arial"/>
              </a:rPr>
              <a:t>Federal</a:t>
            </a:r>
            <a:endParaRPr sz="2150" dirty="0">
              <a:solidFill>
                <a:prstClr val="black"/>
              </a:solidFill>
              <a:latin typeface="Arial"/>
              <a:cs typeface="Arial"/>
            </a:endParaRPr>
          </a:p>
          <a:p>
            <a:pPr marL="12700">
              <a:lnSpc>
                <a:spcPts val="2530"/>
              </a:lnSpc>
            </a:pPr>
            <a:r>
              <a:rPr sz="2150" b="1" dirty="0">
                <a:solidFill>
                  <a:prstClr val="black"/>
                </a:solidFill>
                <a:latin typeface="Arial"/>
                <a:cs typeface="Arial"/>
              </a:rPr>
              <a:t>Staff </a:t>
            </a:r>
            <a:r>
              <a:rPr sz="2150" b="1" spc="-10" dirty="0">
                <a:solidFill>
                  <a:prstClr val="black"/>
                </a:solidFill>
                <a:latin typeface="Arial"/>
                <a:cs typeface="Arial"/>
              </a:rPr>
              <a:t>b</a:t>
            </a:r>
            <a:r>
              <a:rPr sz="2150" b="1" dirty="0">
                <a:solidFill>
                  <a:prstClr val="black"/>
                </a:solidFill>
                <a:latin typeface="Arial"/>
                <a:cs typeface="Arial"/>
              </a:rPr>
              <a:t>y</a:t>
            </a:r>
            <a:r>
              <a:rPr sz="2150" b="1" spc="-85" dirty="0">
                <a:solidFill>
                  <a:prstClr val="black"/>
                </a:solidFill>
                <a:latin typeface="Arial"/>
                <a:cs typeface="Arial"/>
              </a:rPr>
              <a:t> </a:t>
            </a:r>
            <a:r>
              <a:rPr sz="2150" b="1" dirty="0">
                <a:solidFill>
                  <a:prstClr val="black"/>
                </a:solidFill>
                <a:latin typeface="Arial"/>
                <a:cs typeface="Arial"/>
              </a:rPr>
              <a:t>Age Group</a:t>
            </a:r>
            <a:endParaRPr sz="2150" dirty="0">
              <a:solidFill>
                <a:prstClr val="black"/>
              </a:solidFill>
              <a:latin typeface="Arial"/>
              <a:cs typeface="Arial"/>
            </a:endParaRPr>
          </a:p>
        </p:txBody>
      </p:sp>
      <p:sp>
        <p:nvSpPr>
          <p:cNvPr id="34" name="object 34"/>
          <p:cNvSpPr/>
          <p:nvPr/>
        </p:nvSpPr>
        <p:spPr>
          <a:xfrm>
            <a:off x="3311652" y="1861311"/>
            <a:ext cx="1380744" cy="3204464"/>
          </a:xfrm>
          <a:prstGeom prst="rect">
            <a:avLst/>
          </a:prstGeom>
          <a:blipFill>
            <a:blip r:embed="rId14" cstate="print"/>
            <a:stretch>
              <a:fillRect/>
            </a:stretch>
          </a:blipFill>
        </p:spPr>
        <p:txBody>
          <a:bodyPr wrap="square" lIns="0" tIns="0" rIns="0" bIns="0" rtlCol="0"/>
          <a:lstStyle/>
          <a:p>
            <a:endParaRPr smtClean="0">
              <a:solidFill>
                <a:prstClr val="black"/>
              </a:solidFill>
            </a:endParaRPr>
          </a:p>
        </p:txBody>
      </p:sp>
      <p:sp>
        <p:nvSpPr>
          <p:cNvPr id="35" name="object 35"/>
          <p:cNvSpPr txBox="1"/>
          <p:nvPr/>
        </p:nvSpPr>
        <p:spPr>
          <a:xfrm>
            <a:off x="5715003" y="4340352"/>
            <a:ext cx="2891155" cy="553998"/>
          </a:xfrm>
          <a:prstGeom prst="rect">
            <a:avLst/>
          </a:prstGeom>
          <a:solidFill>
            <a:srgbClr val="FFFF00"/>
          </a:solidFill>
        </p:spPr>
        <p:txBody>
          <a:bodyPr vert="horz" wrap="square" lIns="0" tIns="0" rIns="0" bIns="0" rtlCol="0">
            <a:spAutoFit/>
          </a:bodyPr>
          <a:lstStyle/>
          <a:p>
            <a:pPr marL="92075"/>
            <a:r>
              <a:rPr dirty="0">
                <a:solidFill>
                  <a:srgbClr val="FF0000"/>
                </a:solidFill>
                <a:latin typeface="Arial"/>
                <a:cs typeface="Arial"/>
              </a:rPr>
              <a:t>CIRES</a:t>
            </a:r>
            <a:r>
              <a:rPr spc="5" dirty="0">
                <a:solidFill>
                  <a:srgbClr val="FF0000"/>
                </a:solidFill>
                <a:latin typeface="Arial"/>
                <a:cs typeface="Arial"/>
              </a:rPr>
              <a:t> </a:t>
            </a:r>
            <a:r>
              <a:rPr dirty="0">
                <a:solidFill>
                  <a:srgbClr val="FF0000"/>
                </a:solidFill>
                <a:latin typeface="Arial"/>
                <a:cs typeface="Arial"/>
              </a:rPr>
              <a:t>&amp; C</a:t>
            </a:r>
            <a:r>
              <a:rPr spc="5" dirty="0">
                <a:solidFill>
                  <a:srgbClr val="FF0000"/>
                </a:solidFill>
                <a:latin typeface="Arial"/>
                <a:cs typeface="Arial"/>
              </a:rPr>
              <a:t>I</a:t>
            </a:r>
            <a:r>
              <a:rPr dirty="0">
                <a:solidFill>
                  <a:srgbClr val="FF0000"/>
                </a:solidFill>
                <a:latin typeface="Arial"/>
                <a:cs typeface="Arial"/>
              </a:rPr>
              <a:t>RA</a:t>
            </a:r>
            <a:r>
              <a:rPr spc="-105" dirty="0">
                <a:solidFill>
                  <a:srgbClr val="FF0000"/>
                </a:solidFill>
                <a:latin typeface="Arial"/>
                <a:cs typeface="Arial"/>
              </a:rPr>
              <a:t> </a:t>
            </a:r>
            <a:r>
              <a:rPr dirty="0">
                <a:solidFill>
                  <a:srgbClr val="FF0000"/>
                </a:solidFill>
                <a:latin typeface="Arial"/>
                <a:cs typeface="Arial"/>
              </a:rPr>
              <a:t>emp</a:t>
            </a:r>
            <a:r>
              <a:rPr spc="-10" dirty="0">
                <a:solidFill>
                  <a:srgbClr val="FF0000"/>
                </a:solidFill>
                <a:latin typeface="Arial"/>
                <a:cs typeface="Arial"/>
              </a:rPr>
              <a:t>l</a:t>
            </a:r>
            <a:r>
              <a:rPr dirty="0">
                <a:solidFill>
                  <a:srgbClr val="FF0000"/>
                </a:solidFill>
                <a:latin typeface="Arial"/>
                <a:cs typeface="Arial"/>
              </a:rPr>
              <a:t>o</a:t>
            </a:r>
            <a:r>
              <a:rPr spc="-30" dirty="0">
                <a:solidFill>
                  <a:srgbClr val="FF0000"/>
                </a:solidFill>
                <a:latin typeface="Arial"/>
                <a:cs typeface="Arial"/>
              </a:rPr>
              <a:t>y</a:t>
            </a:r>
            <a:r>
              <a:rPr dirty="0">
                <a:solidFill>
                  <a:srgbClr val="FF0000"/>
                </a:solidFill>
                <a:latin typeface="Arial"/>
                <a:cs typeface="Arial"/>
              </a:rPr>
              <a:t>ees</a:t>
            </a:r>
            <a:endParaRPr>
              <a:solidFill>
                <a:prstClr val="black"/>
              </a:solidFill>
              <a:latin typeface="Arial"/>
              <a:cs typeface="Arial"/>
            </a:endParaRPr>
          </a:p>
          <a:p>
            <a:pPr marL="92075"/>
            <a:r>
              <a:rPr dirty="0">
                <a:solidFill>
                  <a:srgbClr val="FF0000"/>
                </a:solidFill>
                <a:latin typeface="Arial"/>
                <a:cs typeface="Arial"/>
              </a:rPr>
              <a:t>are</a:t>
            </a:r>
            <a:r>
              <a:rPr spc="-10" dirty="0">
                <a:solidFill>
                  <a:srgbClr val="FF0000"/>
                </a:solidFill>
                <a:latin typeface="Arial"/>
                <a:cs typeface="Arial"/>
              </a:rPr>
              <a:t> </a:t>
            </a:r>
            <a:r>
              <a:rPr dirty="0">
                <a:solidFill>
                  <a:srgbClr val="FF0000"/>
                </a:solidFill>
                <a:latin typeface="Arial"/>
                <a:cs typeface="Arial"/>
              </a:rPr>
              <a:t>~</a:t>
            </a:r>
            <a:r>
              <a:rPr spc="-5" dirty="0">
                <a:solidFill>
                  <a:srgbClr val="FF0000"/>
                </a:solidFill>
                <a:latin typeface="Arial"/>
                <a:cs typeface="Arial"/>
              </a:rPr>
              <a:t> </a:t>
            </a:r>
            <a:r>
              <a:rPr dirty="0">
                <a:solidFill>
                  <a:srgbClr val="FF0000"/>
                </a:solidFill>
                <a:latin typeface="Arial"/>
                <a:cs typeface="Arial"/>
              </a:rPr>
              <a:t>15</a:t>
            </a:r>
            <a:r>
              <a:rPr spc="5" dirty="0">
                <a:solidFill>
                  <a:srgbClr val="FF0000"/>
                </a:solidFill>
                <a:latin typeface="Arial"/>
                <a:cs typeface="Arial"/>
              </a:rPr>
              <a:t> </a:t>
            </a:r>
            <a:r>
              <a:rPr spc="-30" dirty="0">
                <a:solidFill>
                  <a:srgbClr val="FF0000"/>
                </a:solidFill>
                <a:latin typeface="Arial"/>
                <a:cs typeface="Arial"/>
              </a:rPr>
              <a:t>y</a:t>
            </a:r>
            <a:r>
              <a:rPr dirty="0">
                <a:solidFill>
                  <a:srgbClr val="FF0000"/>
                </a:solidFill>
                <a:latin typeface="Arial"/>
                <a:cs typeface="Arial"/>
              </a:rPr>
              <a:t>e</a:t>
            </a:r>
            <a:r>
              <a:rPr spc="-10" dirty="0">
                <a:solidFill>
                  <a:srgbClr val="FF0000"/>
                </a:solidFill>
                <a:latin typeface="Arial"/>
                <a:cs typeface="Arial"/>
              </a:rPr>
              <a:t>a</a:t>
            </a:r>
            <a:r>
              <a:rPr dirty="0">
                <a:solidFill>
                  <a:srgbClr val="FF0000"/>
                </a:solidFill>
                <a:latin typeface="Arial"/>
                <a:cs typeface="Arial"/>
              </a:rPr>
              <a:t>rs</a:t>
            </a:r>
            <a:r>
              <a:rPr spc="25" dirty="0">
                <a:solidFill>
                  <a:srgbClr val="FF0000"/>
                </a:solidFill>
                <a:latin typeface="Arial"/>
                <a:cs typeface="Arial"/>
              </a:rPr>
              <a:t> </a:t>
            </a:r>
            <a:r>
              <a:rPr spc="-30" dirty="0">
                <a:solidFill>
                  <a:srgbClr val="FF0000"/>
                </a:solidFill>
                <a:latin typeface="Arial"/>
                <a:cs typeface="Arial"/>
              </a:rPr>
              <a:t>y</a:t>
            </a:r>
            <a:r>
              <a:rPr dirty="0">
                <a:solidFill>
                  <a:srgbClr val="FF0000"/>
                </a:solidFill>
                <a:latin typeface="Arial"/>
                <a:cs typeface="Arial"/>
              </a:rPr>
              <a:t>o</a:t>
            </a:r>
            <a:r>
              <a:rPr spc="-10" dirty="0">
                <a:solidFill>
                  <a:srgbClr val="FF0000"/>
                </a:solidFill>
                <a:latin typeface="Arial"/>
                <a:cs typeface="Arial"/>
              </a:rPr>
              <a:t>u</a:t>
            </a:r>
            <a:r>
              <a:rPr dirty="0">
                <a:solidFill>
                  <a:srgbClr val="FF0000"/>
                </a:solidFill>
                <a:latin typeface="Arial"/>
                <a:cs typeface="Arial"/>
              </a:rPr>
              <a:t>n</a:t>
            </a:r>
            <a:r>
              <a:rPr spc="-10" dirty="0">
                <a:solidFill>
                  <a:srgbClr val="FF0000"/>
                </a:solidFill>
                <a:latin typeface="Arial"/>
                <a:cs typeface="Arial"/>
              </a:rPr>
              <a:t>g</a:t>
            </a:r>
            <a:r>
              <a:rPr dirty="0">
                <a:solidFill>
                  <a:srgbClr val="FF0000"/>
                </a:solidFill>
                <a:latin typeface="Arial"/>
                <a:cs typeface="Arial"/>
              </a:rPr>
              <a:t>e</a:t>
            </a:r>
            <a:r>
              <a:rPr spc="5" dirty="0">
                <a:solidFill>
                  <a:srgbClr val="FF0000"/>
                </a:solidFill>
                <a:latin typeface="Arial"/>
                <a:cs typeface="Arial"/>
              </a:rPr>
              <a:t>r</a:t>
            </a:r>
            <a:r>
              <a:rPr dirty="0">
                <a:solidFill>
                  <a:srgbClr val="FF0000"/>
                </a:solidFill>
                <a:latin typeface="Arial"/>
                <a:cs typeface="Arial"/>
              </a:rPr>
              <a:t>!</a:t>
            </a:r>
            <a:endParaRPr>
              <a:solidFill>
                <a:prstClr val="black"/>
              </a:solidFill>
              <a:latin typeface="Arial"/>
              <a:cs typeface="Arial"/>
            </a:endParaRPr>
          </a:p>
        </p:txBody>
      </p:sp>
      <p:sp>
        <p:nvSpPr>
          <p:cNvPr id="36" name="object 36"/>
          <p:cNvSpPr/>
          <p:nvPr/>
        </p:nvSpPr>
        <p:spPr>
          <a:xfrm>
            <a:off x="6140196" y="1532128"/>
            <a:ext cx="1865376" cy="2487168"/>
          </a:xfrm>
          <a:prstGeom prst="rect">
            <a:avLst/>
          </a:prstGeom>
          <a:blipFill>
            <a:blip r:embed="rId15" cstate="print"/>
            <a:stretch>
              <a:fillRect/>
            </a:stretch>
          </a:blipFill>
        </p:spPr>
        <p:txBody>
          <a:bodyPr wrap="square" lIns="0" tIns="0" rIns="0" bIns="0" rtlCol="0"/>
          <a:lstStyle/>
          <a:p>
            <a:endParaRPr smtClean="0">
              <a:solidFill>
                <a:prstClr val="black"/>
              </a:solidFill>
            </a:endParaRPr>
          </a:p>
        </p:txBody>
      </p:sp>
      <p:sp>
        <p:nvSpPr>
          <p:cNvPr id="37" name="object 37"/>
          <p:cNvSpPr txBox="1">
            <a:spLocks noGrp="1"/>
          </p:cNvSpPr>
          <p:nvPr>
            <p:ph type="sldNum" sz="quarter" idx="7"/>
          </p:nvPr>
        </p:nvSpPr>
        <p:spPr>
          <a:xfrm>
            <a:off x="8771384" y="6580753"/>
            <a:ext cx="200659" cy="161583"/>
          </a:xfrm>
          <a:prstGeom prst="rect">
            <a:avLst/>
          </a:prstGeom>
        </p:spPr>
        <p:txBody>
          <a:bodyPr vert="horz" wrap="square" lIns="0" tIns="0" rIns="0" bIns="0" rtlCol="0">
            <a:spAutoFit/>
          </a:bodyPr>
          <a:lstStyle/>
          <a:p>
            <a:pPr marL="25400"/>
            <a:fld id="{81D60167-4931-47E6-BA6A-407CBD079E47}" type="slidenum">
              <a:rPr dirty="0">
                <a:solidFill>
                  <a:prstClr val="white"/>
                </a:solidFill>
              </a:rPr>
              <a:pPr marL="25400"/>
              <a:t>23</a:t>
            </a:fld>
            <a:endParaRPr dirty="0">
              <a:solidFill>
                <a:prstClr val="white"/>
              </a:solidFill>
            </a:endParaRPr>
          </a:p>
        </p:txBody>
      </p:sp>
      <p:sp>
        <p:nvSpPr>
          <p:cNvPr id="38" name="object 38"/>
          <p:cNvSpPr txBox="1">
            <a:spLocks noGrp="1"/>
          </p:cNvSpPr>
          <p:nvPr>
            <p:ph type="dt" sz="half" idx="6"/>
          </p:nvPr>
        </p:nvSpPr>
        <p:spPr>
          <a:prstGeom prst="rect">
            <a:avLst/>
          </a:prstGeom>
        </p:spPr>
        <p:txBody>
          <a:bodyPr vert="horz" wrap="square" lIns="0" tIns="0" rIns="0" bIns="0" rtlCol="0">
            <a:spAutoFit/>
          </a:bodyPr>
          <a:lstStyle/>
          <a:p>
            <a:pPr marL="12700"/>
            <a:r>
              <a:rPr spc="-10" dirty="0">
                <a:solidFill>
                  <a:prstClr val="white"/>
                </a:solidFill>
              </a:rPr>
              <a:t>G</a:t>
            </a:r>
            <a:r>
              <a:rPr dirty="0">
                <a:solidFill>
                  <a:prstClr val="white"/>
                </a:solidFill>
              </a:rPr>
              <a:t>SD</a:t>
            </a:r>
            <a:r>
              <a:rPr spc="-15" dirty="0">
                <a:solidFill>
                  <a:prstClr val="white"/>
                </a:solidFill>
              </a:rPr>
              <a:t> </a:t>
            </a:r>
            <a:r>
              <a:rPr dirty="0">
                <a:solidFill>
                  <a:prstClr val="white"/>
                </a:solidFill>
              </a:rPr>
              <a:t>Science</a:t>
            </a:r>
            <a:r>
              <a:rPr spc="-30" dirty="0">
                <a:solidFill>
                  <a:prstClr val="white"/>
                </a:solidFill>
              </a:rPr>
              <a:t> </a:t>
            </a:r>
            <a:r>
              <a:rPr dirty="0">
                <a:solidFill>
                  <a:prstClr val="white"/>
                </a:solidFill>
              </a:rPr>
              <a:t>Re</a:t>
            </a:r>
            <a:r>
              <a:rPr spc="-15" dirty="0">
                <a:solidFill>
                  <a:prstClr val="white"/>
                </a:solidFill>
              </a:rPr>
              <a:t>v</a:t>
            </a:r>
            <a:r>
              <a:rPr dirty="0">
                <a:solidFill>
                  <a:prstClr val="white"/>
                </a:solidFill>
              </a:rPr>
              <a:t>iew</a:t>
            </a:r>
          </a:p>
        </p:txBody>
      </p:sp>
      <p:sp>
        <p:nvSpPr>
          <p:cNvPr id="39" name="object 39"/>
          <p:cNvSpPr txBox="1">
            <a:spLocks noGrp="1"/>
          </p:cNvSpPr>
          <p:nvPr>
            <p:ph type="ftr" sz="quarter" idx="5"/>
          </p:nvPr>
        </p:nvSpPr>
        <p:spPr>
          <a:prstGeom prst="rect">
            <a:avLst/>
          </a:prstGeom>
        </p:spPr>
        <p:txBody>
          <a:bodyPr vert="horz" wrap="square" lIns="0" tIns="0" rIns="0" bIns="0" rtlCol="0">
            <a:spAutoFit/>
          </a:bodyPr>
          <a:lstStyle/>
          <a:p>
            <a:pPr marL="12700"/>
            <a:r>
              <a:rPr dirty="0">
                <a:solidFill>
                  <a:prstClr val="white"/>
                </a:solidFill>
              </a:rPr>
              <a:t>3</a:t>
            </a:r>
            <a:r>
              <a:rPr spc="-5" dirty="0">
                <a:solidFill>
                  <a:prstClr val="white"/>
                </a:solidFill>
              </a:rPr>
              <a:t>-</a:t>
            </a:r>
            <a:r>
              <a:rPr dirty="0">
                <a:solidFill>
                  <a:prstClr val="white"/>
                </a:solidFill>
              </a:rPr>
              <a:t>5</a:t>
            </a:r>
            <a:r>
              <a:rPr spc="-5" dirty="0">
                <a:solidFill>
                  <a:prstClr val="white"/>
                </a:solidFill>
              </a:rPr>
              <a:t> </a:t>
            </a:r>
            <a:r>
              <a:rPr dirty="0">
                <a:solidFill>
                  <a:prstClr val="white"/>
                </a:solidFill>
              </a:rPr>
              <a:t>Nov</a:t>
            </a:r>
            <a:r>
              <a:rPr spc="-20" dirty="0">
                <a:solidFill>
                  <a:prstClr val="white"/>
                </a:solidFill>
              </a:rPr>
              <a:t> </a:t>
            </a:r>
            <a:r>
              <a:rPr dirty="0">
                <a:solidFill>
                  <a:prstClr val="white"/>
                </a:solidFill>
              </a:rPr>
              <a:t>2015</a:t>
            </a:r>
          </a:p>
        </p:txBody>
      </p:sp>
    </p:spTree>
    <p:extLst>
      <p:ext uri="{BB962C8B-B14F-4D97-AF65-F5344CB8AC3E}">
        <p14:creationId xmlns:p14="http://schemas.microsoft.com/office/powerpoint/2010/main" val="3048779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pPr/>
              <a:t>24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695638018"/>
              </p:ext>
            </p:extLst>
          </p:nvPr>
        </p:nvGraphicFramePr>
        <p:xfrm>
          <a:off x="1219200" y="-762000"/>
          <a:ext cx="9220200" cy="75438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789347" y="533400"/>
            <a:ext cx="3558988" cy="584775"/>
          </a:xfrm>
          <a:prstGeom prst="rect">
            <a:avLst/>
          </a:prstGeom>
        </p:spPr>
        <p:txBody>
          <a:bodyPr wrap="none">
            <a:spAutoFit/>
          </a:bodyPr>
          <a:lstStyle/>
          <a:p>
            <a:pPr algn="ctr">
              <a:defRPr sz="1800" b="1" i="0" u="none" strike="noStrike" kern="1200" baseline="0">
                <a:solidFill>
                  <a:prstClr val="white"/>
                </a:solidFill>
                <a:latin typeface="+mn-lt"/>
                <a:ea typeface="+mn-ea"/>
                <a:cs typeface="+mn-cs"/>
              </a:defRPr>
            </a:pPr>
            <a:r>
              <a:rPr lang="en-US" sz="3200" dirty="0"/>
              <a:t>Workforce Diversity</a:t>
            </a:r>
          </a:p>
        </p:txBody>
      </p:sp>
      <p:cxnSp>
        <p:nvCxnSpPr>
          <p:cNvPr id="8" name="Straight Connector 7"/>
          <p:cNvCxnSpPr/>
          <p:nvPr/>
        </p:nvCxnSpPr>
        <p:spPr>
          <a:xfrm flipH="1">
            <a:off x="6324600" y="2590800"/>
            <a:ext cx="53340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363326" y="3200400"/>
            <a:ext cx="570874"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6400802" y="3429000"/>
            <a:ext cx="533398"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559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25</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72686018"/>
              </p:ext>
            </p:extLst>
          </p:nvPr>
        </p:nvGraphicFramePr>
        <p:xfrm>
          <a:off x="533400" y="1447800"/>
          <a:ext cx="8077200" cy="44817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57098" y="329625"/>
            <a:ext cx="3619902" cy="584775"/>
          </a:xfrm>
          <a:prstGeom prst="rect">
            <a:avLst/>
          </a:prstGeom>
        </p:spPr>
        <p:txBody>
          <a:bodyPr wrap="none">
            <a:spAutoFit/>
          </a:bodyPr>
          <a:lstStyle/>
          <a:p>
            <a:pPr algn="ctr">
              <a:defRPr sz="1800" b="1" i="0" u="none" strike="noStrike" kern="1200" baseline="0">
                <a:solidFill>
                  <a:prstClr val="white"/>
                </a:solidFill>
                <a:latin typeface="+mn-lt"/>
                <a:ea typeface="+mn-ea"/>
                <a:cs typeface="+mn-cs"/>
              </a:defRPr>
            </a:pPr>
            <a:r>
              <a:rPr lang="en-US" sz="3200" dirty="0"/>
              <a:t>ARL Base Funds ($K)</a:t>
            </a:r>
          </a:p>
        </p:txBody>
      </p:sp>
    </p:spTree>
    <p:extLst>
      <p:ext uri="{BB962C8B-B14F-4D97-AF65-F5344CB8AC3E}">
        <p14:creationId xmlns:p14="http://schemas.microsoft.com/office/powerpoint/2010/main" val="3326268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00800"/>
            <a:ext cx="2133600" cy="365125"/>
          </a:xfrm>
        </p:spPr>
        <p:txBody>
          <a:bodyPr/>
          <a:lstStyle/>
          <a:p>
            <a:fld id="{66CAC88C-31F3-4764-B964-B930D18D7C5C}" type="slidenum">
              <a:rPr lang="en-US" smtClean="0"/>
              <a:pPr/>
              <a:t>26</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121257105"/>
              </p:ext>
            </p:extLst>
          </p:nvPr>
        </p:nvGraphicFramePr>
        <p:xfrm>
          <a:off x="800100" y="1066800"/>
          <a:ext cx="75438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544236" y="304800"/>
            <a:ext cx="6246775" cy="584775"/>
          </a:xfrm>
          <a:prstGeom prst="rect">
            <a:avLst/>
          </a:prstGeom>
        </p:spPr>
        <p:txBody>
          <a:bodyPr wrap="none">
            <a:spAutoFit/>
          </a:bodyPr>
          <a:lstStyle/>
          <a:p>
            <a:pPr algn="ctr">
              <a:defRPr sz="1800" b="1" i="0" u="none" strike="noStrike" kern="1200" baseline="0">
                <a:solidFill>
                  <a:prstClr val="white"/>
                </a:solidFill>
                <a:latin typeface="+mn-lt"/>
                <a:ea typeface="+mn-ea"/>
                <a:cs typeface="+mn-cs"/>
              </a:defRPr>
            </a:pPr>
            <a:r>
              <a:rPr lang="en-US" sz="3200" dirty="0">
                <a:solidFill>
                  <a:schemeClr val="bg1"/>
                </a:solidFill>
              </a:rPr>
              <a:t>FY 15 ARL Base Funding By Program</a:t>
            </a:r>
          </a:p>
        </p:txBody>
      </p:sp>
    </p:spTree>
    <p:extLst>
      <p:ext uri="{BB962C8B-B14F-4D97-AF65-F5344CB8AC3E}">
        <p14:creationId xmlns:p14="http://schemas.microsoft.com/office/powerpoint/2010/main" val="558506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27</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901022534"/>
              </p:ext>
            </p:extLst>
          </p:nvPr>
        </p:nvGraphicFramePr>
        <p:xfrm>
          <a:off x="1676400" y="802105"/>
          <a:ext cx="6400800" cy="471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03266320"/>
              </p:ext>
            </p:extLst>
          </p:nvPr>
        </p:nvGraphicFramePr>
        <p:xfrm>
          <a:off x="152400" y="152400"/>
          <a:ext cx="8839200" cy="6248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4867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28</a:t>
            </a:fld>
            <a:endParaRPr lang="en-US" dirty="0"/>
          </a:p>
        </p:txBody>
      </p:sp>
      <p:sp>
        <p:nvSpPr>
          <p:cNvPr id="5" name="Title 1"/>
          <p:cNvSpPr txBox="1">
            <a:spLocks/>
          </p:cNvSpPr>
          <p:nvPr/>
        </p:nvSpPr>
        <p:spPr>
          <a:xfrm>
            <a:off x="413657" y="228600"/>
            <a:ext cx="8382000" cy="563562"/>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ARL Expenditures</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856723468"/>
              </p:ext>
            </p:extLst>
          </p:nvPr>
        </p:nvGraphicFramePr>
        <p:xfrm>
          <a:off x="228600" y="990600"/>
          <a:ext cx="4495800" cy="5593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531269000"/>
              </p:ext>
            </p:extLst>
          </p:nvPr>
        </p:nvGraphicFramePr>
        <p:xfrm>
          <a:off x="4038600" y="609600"/>
          <a:ext cx="5180127" cy="53644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219200" y="5791200"/>
            <a:ext cx="2325573" cy="461665"/>
          </a:xfrm>
          <a:prstGeom prst="rect">
            <a:avLst/>
          </a:prstGeom>
          <a:noFill/>
        </p:spPr>
        <p:txBody>
          <a:bodyPr wrap="none" rtlCol="0">
            <a:spAutoFit/>
          </a:bodyPr>
          <a:lstStyle/>
          <a:p>
            <a:r>
              <a:rPr lang="en-US" sz="2400" dirty="0" smtClean="0">
                <a:solidFill>
                  <a:schemeClr val="bg1"/>
                </a:solidFill>
              </a:rPr>
              <a:t>FY 11 Total $14M</a:t>
            </a:r>
          </a:p>
        </p:txBody>
      </p:sp>
      <p:sp>
        <p:nvSpPr>
          <p:cNvPr id="11" name="TextBox 10"/>
          <p:cNvSpPr txBox="1"/>
          <p:nvPr/>
        </p:nvSpPr>
        <p:spPr>
          <a:xfrm>
            <a:off x="5599227" y="5791200"/>
            <a:ext cx="2325573" cy="461665"/>
          </a:xfrm>
          <a:prstGeom prst="rect">
            <a:avLst/>
          </a:prstGeom>
          <a:noFill/>
        </p:spPr>
        <p:txBody>
          <a:bodyPr wrap="none" rtlCol="0">
            <a:spAutoFit/>
          </a:bodyPr>
          <a:lstStyle/>
          <a:p>
            <a:r>
              <a:rPr lang="en-US" sz="2400" dirty="0" smtClean="0">
                <a:solidFill>
                  <a:schemeClr val="bg1"/>
                </a:solidFill>
              </a:rPr>
              <a:t>FY 15 Total $14M</a:t>
            </a:r>
          </a:p>
        </p:txBody>
      </p:sp>
      <p:cxnSp>
        <p:nvCxnSpPr>
          <p:cNvPr id="19" name="Straight Connector 18"/>
          <p:cNvCxnSpPr/>
          <p:nvPr/>
        </p:nvCxnSpPr>
        <p:spPr>
          <a:xfrm>
            <a:off x="6483834" y="1428882"/>
            <a:ext cx="0" cy="574785"/>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71936" y="1212894"/>
            <a:ext cx="89340" cy="831894"/>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33836" y="1708194"/>
            <a:ext cx="76200" cy="336594"/>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67400" y="1965831"/>
            <a:ext cx="76200" cy="16829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642012" y="1735192"/>
            <a:ext cx="120001" cy="265454"/>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31953" y="1635147"/>
            <a:ext cx="79353" cy="435393"/>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90354" y="1672983"/>
            <a:ext cx="0" cy="36576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349588" y="1862566"/>
            <a:ext cx="88812" cy="182222"/>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8200" y="2809972"/>
            <a:ext cx="63588" cy="45556"/>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109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Partnerships</a:t>
            </a:r>
            <a:endParaRPr lang="en-US" dirty="0"/>
          </a:p>
        </p:txBody>
      </p:sp>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pPr/>
              <a:t>29</a:t>
            </a:fld>
            <a:endParaRPr lang="en-US" dirty="0"/>
          </a:p>
        </p:txBody>
      </p:sp>
      <p:graphicFrame>
        <p:nvGraphicFramePr>
          <p:cNvPr id="20" name="Diagram 19"/>
          <p:cNvGraphicFramePr/>
          <p:nvPr>
            <p:extLst>
              <p:ext uri="{D42A27DB-BD31-4B8C-83A1-F6EECF244321}">
                <p14:modId xmlns:p14="http://schemas.microsoft.com/office/powerpoint/2010/main" val="1995931061"/>
              </p:ext>
            </p:extLst>
          </p:nvPr>
        </p:nvGraphicFramePr>
        <p:xfrm>
          <a:off x="685800" y="1295400"/>
          <a:ext cx="7924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692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3</a:t>
            </a:fld>
            <a:endParaRPr lang="en-US" dirty="0"/>
          </a:p>
        </p:txBody>
      </p:sp>
      <p:sp>
        <p:nvSpPr>
          <p:cNvPr id="6" name="Rectangle 5"/>
          <p:cNvSpPr/>
          <p:nvPr/>
        </p:nvSpPr>
        <p:spPr>
          <a:xfrm>
            <a:off x="5029200" y="244697"/>
            <a:ext cx="3505200" cy="3108960"/>
          </a:xfrm>
          <a:prstGeom prst="rect">
            <a:avLst/>
          </a:prstGeom>
          <a:solidFill>
            <a:schemeClr val="bg1"/>
          </a:solidFill>
          <a:ln w="28575">
            <a:solidFill>
              <a:srgbClr val="92D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sp>
        <p:nvSpPr>
          <p:cNvPr id="7" name="Rectangle 6"/>
          <p:cNvSpPr/>
          <p:nvPr/>
        </p:nvSpPr>
        <p:spPr>
          <a:xfrm>
            <a:off x="596900" y="244697"/>
            <a:ext cx="3505200" cy="3108960"/>
          </a:xfrm>
          <a:prstGeom prst="rect">
            <a:avLst/>
          </a:prstGeom>
          <a:solidFill>
            <a:srgbClr val="92D050"/>
          </a:solidFill>
          <a:ln w="28575">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9" name="Text Box 9"/>
          <p:cNvSpPr txBox="1">
            <a:spLocks noChangeArrowheads="1"/>
          </p:cNvSpPr>
          <p:nvPr/>
        </p:nvSpPr>
        <p:spPr bwMode="auto">
          <a:xfrm>
            <a:off x="1656041" y="533400"/>
            <a:ext cx="1386918" cy="584775"/>
          </a:xfrm>
          <a:prstGeom prst="rect">
            <a:avLst/>
          </a:prstGeom>
          <a:noFill/>
          <a:ln w="9525">
            <a:noFill/>
            <a:miter lim="800000"/>
            <a:headEnd/>
            <a:tailEnd/>
          </a:ln>
        </p:spPr>
        <p:txBody>
          <a:bodyPr wrap="none">
            <a:spAutoFit/>
          </a:bodyPr>
          <a:lstStyle/>
          <a:p>
            <a:pPr algn="ctr"/>
            <a:r>
              <a:rPr lang="en-US" sz="3200" b="1" dirty="0">
                <a:solidFill>
                  <a:srgbClr val="0070C0"/>
                </a:solidFill>
                <a:latin typeface="+mj-lt"/>
              </a:rPr>
              <a:t>VISION</a:t>
            </a:r>
          </a:p>
        </p:txBody>
      </p:sp>
      <p:sp>
        <p:nvSpPr>
          <p:cNvPr id="10" name="Text Box 10"/>
          <p:cNvSpPr txBox="1">
            <a:spLocks noChangeArrowheads="1"/>
          </p:cNvSpPr>
          <p:nvPr/>
        </p:nvSpPr>
        <p:spPr bwMode="auto">
          <a:xfrm>
            <a:off x="5910148" y="533400"/>
            <a:ext cx="1702710" cy="584775"/>
          </a:xfrm>
          <a:prstGeom prst="rect">
            <a:avLst/>
          </a:prstGeom>
          <a:noFill/>
          <a:ln w="9525">
            <a:noFill/>
            <a:miter lim="800000"/>
            <a:headEnd/>
            <a:tailEnd/>
          </a:ln>
          <a:effectLst/>
        </p:spPr>
        <p:txBody>
          <a:bodyPr wrap="none">
            <a:spAutoFit/>
          </a:bodyPr>
          <a:lstStyle/>
          <a:p>
            <a:pPr algn="ctr">
              <a:defRPr/>
            </a:pPr>
            <a:r>
              <a:rPr lang="en-US" sz="3200" b="1" dirty="0">
                <a:solidFill>
                  <a:schemeClr val="tx2"/>
                </a:solidFill>
                <a:latin typeface="+mj-lt"/>
              </a:rPr>
              <a:t>MISSION</a:t>
            </a:r>
          </a:p>
        </p:txBody>
      </p:sp>
      <p:sp>
        <p:nvSpPr>
          <p:cNvPr id="11" name="Rectangle 3"/>
          <p:cNvSpPr>
            <a:spLocks noGrp="1" noChangeArrowheads="1"/>
          </p:cNvSpPr>
          <p:nvPr>
            <p:ph sz="half" idx="1"/>
          </p:nvPr>
        </p:nvSpPr>
        <p:spPr>
          <a:xfrm>
            <a:off x="746975" y="1080313"/>
            <a:ext cx="3124200" cy="2031325"/>
          </a:xfrm>
        </p:spPr>
        <p:txBody>
          <a:bodyPr>
            <a:spAutoFit/>
          </a:bodyPr>
          <a:lstStyle/>
          <a:p>
            <a:pPr marL="0" lvl="0" indent="0" algn="ctr">
              <a:buClr>
                <a:srgbClr val="000000"/>
              </a:buClr>
              <a:buSzPct val="45833"/>
              <a:buNone/>
            </a:pPr>
            <a:r>
              <a:rPr lang="en-US" sz="1800" i="1" dirty="0" smtClean="0">
                <a:solidFill>
                  <a:srgbClr val="0070C0"/>
                </a:solidFill>
              </a:rPr>
              <a:t>A </a:t>
            </a:r>
            <a:r>
              <a:rPr lang="en-US" sz="1800" i="1" dirty="0">
                <a:solidFill>
                  <a:srgbClr val="0070C0"/>
                </a:solidFill>
              </a:rPr>
              <a:t>world-renowned research laboratory highly regarded for its scientific accomplishments in atmospheric dispersion, atmospheric chemistry, climate observations and analysis, and boundary layer science. </a:t>
            </a:r>
          </a:p>
        </p:txBody>
      </p:sp>
      <p:sp>
        <p:nvSpPr>
          <p:cNvPr id="12" name="Content Placeholder 12"/>
          <p:cNvSpPr txBox="1">
            <a:spLocks/>
          </p:cNvSpPr>
          <p:nvPr/>
        </p:nvSpPr>
        <p:spPr>
          <a:xfrm>
            <a:off x="5199403" y="1080313"/>
            <a:ext cx="3124200" cy="2031325"/>
          </a:xfrm>
          <a:prstGeom prst="rect">
            <a:avLst/>
          </a:prstGeom>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i="1" dirty="0" smtClean="0">
                <a:solidFill>
                  <a:schemeClr val="tx2"/>
                </a:solidFill>
              </a:rPr>
              <a:t>Provide </a:t>
            </a:r>
            <a:r>
              <a:rPr lang="en-US" sz="1800" i="1" dirty="0">
                <a:solidFill>
                  <a:schemeClr val="tx2"/>
                </a:solidFill>
              </a:rPr>
              <a:t>the highest quality atmospheric and meteorological research and services to our partners, the research community, and society to protect human health and our environment</a:t>
            </a:r>
            <a:r>
              <a:rPr lang="en-US" sz="1800" i="1" dirty="0" smtClean="0">
                <a:solidFill>
                  <a:schemeClr val="tx2"/>
                </a:solidFill>
              </a:rPr>
              <a:t>.</a:t>
            </a:r>
            <a:endParaRPr lang="en" sz="1800" i="1" dirty="0">
              <a:solidFill>
                <a:srgbClr val="00B05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31" y="3536660"/>
            <a:ext cx="8961120" cy="2813167"/>
          </a:xfrm>
          <a:prstGeom prst="rect">
            <a:avLst/>
          </a:prstGeom>
          <a:ln w="25400">
            <a:solidFill>
              <a:schemeClr val="bg1"/>
            </a:solidFill>
          </a:ln>
        </p:spPr>
      </p:pic>
      <p:sp>
        <p:nvSpPr>
          <p:cNvPr id="2" name="TextBox 1"/>
          <p:cNvSpPr txBox="1"/>
          <p:nvPr/>
        </p:nvSpPr>
        <p:spPr>
          <a:xfrm>
            <a:off x="1905000" y="3733800"/>
            <a:ext cx="2819400" cy="369332"/>
          </a:xfrm>
          <a:prstGeom prst="rect">
            <a:avLst/>
          </a:prstGeom>
          <a:noFill/>
        </p:spPr>
        <p:txBody>
          <a:bodyPr wrap="square" rtlCol="0">
            <a:spAutoFit/>
          </a:bodyPr>
          <a:lstStyle/>
          <a:p>
            <a:r>
              <a:rPr lang="en-US" dirty="0" smtClean="0"/>
              <a:t>2011 ARL Lab Review</a:t>
            </a:r>
          </a:p>
        </p:txBody>
      </p:sp>
    </p:spTree>
    <p:extLst>
      <p:ext uri="{BB962C8B-B14F-4D97-AF65-F5344CB8AC3E}">
        <p14:creationId xmlns:p14="http://schemas.microsoft.com/office/powerpoint/2010/main" val="4083850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5" name="Title 1"/>
          <p:cNvSpPr txBox="1">
            <a:spLocks/>
          </p:cNvSpPr>
          <p:nvPr/>
        </p:nvSpPr>
        <p:spPr>
          <a:xfrm>
            <a:off x="457200" y="214086"/>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Facilities (FY15)</a:t>
            </a:r>
            <a:endParaRPr lang="en-US" sz="3200" dirty="0"/>
          </a:p>
        </p:txBody>
      </p:sp>
      <p:graphicFrame>
        <p:nvGraphicFramePr>
          <p:cNvPr id="8" name="Table 7"/>
          <p:cNvGraphicFramePr>
            <a:graphicFrameLocks noGrp="1"/>
          </p:cNvGraphicFramePr>
          <p:nvPr>
            <p:extLst>
              <p:ext uri="{D42A27DB-BD31-4B8C-83A1-F6EECF244321}">
                <p14:modId xmlns:p14="http://schemas.microsoft.com/office/powerpoint/2010/main" val="270683958"/>
              </p:ext>
            </p:extLst>
          </p:nvPr>
        </p:nvGraphicFramePr>
        <p:xfrm>
          <a:off x="381000" y="1219200"/>
          <a:ext cx="8381998" cy="4876800"/>
        </p:xfrm>
        <a:graphic>
          <a:graphicData uri="http://schemas.openxmlformats.org/drawingml/2006/table">
            <a:tbl>
              <a:tblPr firstRow="1" bandRow="1">
                <a:tableStyleId>{0505E3EF-67EA-436B-97B2-0124C06EBD24}</a:tableStyleId>
              </a:tblPr>
              <a:tblGrid>
                <a:gridCol w="1106667"/>
                <a:gridCol w="1865133"/>
                <a:gridCol w="1295400"/>
                <a:gridCol w="1646082"/>
                <a:gridCol w="1097118"/>
                <a:gridCol w="1371598"/>
              </a:tblGrid>
              <a:tr h="1016000">
                <a:tc>
                  <a:txBody>
                    <a:bodyPr/>
                    <a:lstStyle/>
                    <a:p>
                      <a:pPr algn="ctr"/>
                      <a:r>
                        <a:rPr lang="en-US" dirty="0" smtClean="0">
                          <a:solidFill>
                            <a:schemeClr val="tx1"/>
                          </a:solidFill>
                        </a:rPr>
                        <a:t>Facility</a:t>
                      </a:r>
                      <a:endParaRPr lang="en-US" dirty="0">
                        <a:solidFill>
                          <a:schemeClr val="tx1"/>
                        </a:solidFill>
                      </a:endParaRPr>
                    </a:p>
                  </a:txBody>
                  <a:tcPr anchor="ctr"/>
                </a:tc>
                <a:tc>
                  <a:txBody>
                    <a:bodyPr/>
                    <a:lstStyle/>
                    <a:p>
                      <a:pPr algn="ctr"/>
                      <a:r>
                        <a:rPr lang="en-US" dirty="0" smtClean="0"/>
                        <a:t>Name</a:t>
                      </a:r>
                      <a:endParaRPr lang="en-US" dirty="0">
                        <a:solidFill>
                          <a:schemeClr val="bg1"/>
                        </a:solidFill>
                      </a:endParaRPr>
                    </a:p>
                  </a:txBody>
                  <a:tcPr anchor="ctr"/>
                </a:tc>
                <a:tc>
                  <a:txBody>
                    <a:bodyPr/>
                    <a:lstStyle/>
                    <a:p>
                      <a:pPr algn="ctr"/>
                      <a:r>
                        <a:rPr lang="en-US" dirty="0" smtClean="0">
                          <a:solidFill>
                            <a:schemeClr val="tx1"/>
                          </a:solidFill>
                        </a:rPr>
                        <a:t>Location</a:t>
                      </a:r>
                      <a:endParaRPr lang="en-US" dirty="0">
                        <a:solidFill>
                          <a:schemeClr val="tx1"/>
                        </a:solidFill>
                      </a:endParaRPr>
                    </a:p>
                  </a:txBody>
                  <a:tcPr anchor="ctr"/>
                </a:tc>
                <a:tc>
                  <a:txBody>
                    <a:bodyPr/>
                    <a:lstStyle/>
                    <a:p>
                      <a:pPr algn="ctr"/>
                      <a:r>
                        <a:rPr lang="en-US" dirty="0" smtClean="0">
                          <a:solidFill>
                            <a:schemeClr val="tx1"/>
                          </a:solidFill>
                        </a:rPr>
                        <a:t>Status</a:t>
                      </a:r>
                      <a:endParaRPr lang="en-US" dirty="0">
                        <a:solidFill>
                          <a:schemeClr val="tx1"/>
                        </a:solidFill>
                      </a:endParaRPr>
                    </a:p>
                  </a:txBody>
                  <a:tcPr anchor="ctr"/>
                </a:tc>
                <a:tc>
                  <a:txBody>
                    <a:bodyPr/>
                    <a:lstStyle/>
                    <a:p>
                      <a:pPr algn="ctr"/>
                      <a:r>
                        <a:rPr lang="en-US" dirty="0" smtClean="0"/>
                        <a:t>Square Footage</a:t>
                      </a:r>
                      <a:endParaRPr lang="en-US" dirty="0">
                        <a:solidFill>
                          <a:schemeClr val="bg1"/>
                        </a:solidFill>
                      </a:endParaRPr>
                    </a:p>
                  </a:txBody>
                  <a:tcPr anchor="ctr"/>
                </a:tc>
                <a:tc>
                  <a:txBody>
                    <a:bodyPr/>
                    <a:lstStyle/>
                    <a:p>
                      <a:pPr algn="ctr"/>
                      <a:r>
                        <a:rPr lang="en-US" sz="1400" dirty="0" smtClean="0"/>
                        <a:t>%</a:t>
                      </a:r>
                      <a:r>
                        <a:rPr lang="en-US" sz="1400" baseline="0" dirty="0" smtClean="0"/>
                        <a:t> of Total Owned or Rented by ARL</a:t>
                      </a:r>
                      <a:endParaRPr lang="en-US" sz="1400" dirty="0">
                        <a:solidFill>
                          <a:schemeClr val="bg1"/>
                        </a:solidFill>
                      </a:endParaRPr>
                    </a:p>
                  </a:txBody>
                  <a:tcPr anchor="ctr"/>
                </a:tc>
              </a:tr>
              <a:tr h="914400">
                <a:tc>
                  <a:txBody>
                    <a:bodyPr/>
                    <a:lstStyle/>
                    <a:p>
                      <a:pPr algn="ctr"/>
                      <a:r>
                        <a:rPr lang="en-US" sz="1600" dirty="0" smtClean="0">
                          <a:solidFill>
                            <a:schemeClr val="tx1"/>
                          </a:solidFill>
                        </a:rPr>
                        <a:t>ATDD</a:t>
                      </a:r>
                      <a:endParaRPr lang="en-US" sz="1600" dirty="0">
                        <a:solidFill>
                          <a:schemeClr val="tx1"/>
                        </a:solidFill>
                      </a:endParaRPr>
                    </a:p>
                  </a:txBody>
                  <a:tcPr anchor="ctr"/>
                </a:tc>
                <a:tc>
                  <a:txBody>
                    <a:bodyPr/>
                    <a:lstStyle/>
                    <a:p>
                      <a:pPr algn="ctr"/>
                      <a:r>
                        <a:rPr lang="en-US" sz="1600" dirty="0" smtClean="0"/>
                        <a:t>Atmospheric Turbulence and Diffusion Division</a:t>
                      </a:r>
                      <a:endParaRPr lang="en-US" sz="1600" dirty="0">
                        <a:solidFill>
                          <a:schemeClr val="bg1"/>
                        </a:solidFill>
                      </a:endParaRPr>
                    </a:p>
                  </a:txBody>
                  <a:tcPr anchor="ctr"/>
                </a:tc>
                <a:tc>
                  <a:txBody>
                    <a:bodyPr/>
                    <a:lstStyle/>
                    <a:p>
                      <a:pPr algn="ctr"/>
                      <a:r>
                        <a:rPr lang="en-US" sz="1600" dirty="0" smtClean="0">
                          <a:solidFill>
                            <a:schemeClr val="tx1"/>
                          </a:solidFill>
                        </a:rPr>
                        <a:t>Oak Ridge, TN</a:t>
                      </a:r>
                      <a:endParaRPr lang="en-US" sz="1600" dirty="0">
                        <a:solidFill>
                          <a:schemeClr val="tx1"/>
                        </a:solidFill>
                      </a:endParaRPr>
                    </a:p>
                  </a:txBody>
                  <a:tcPr anchor="ctr"/>
                </a:tc>
                <a:tc>
                  <a:txBody>
                    <a:bodyPr/>
                    <a:lstStyle/>
                    <a:p>
                      <a:pPr algn="ctr"/>
                      <a:r>
                        <a:rPr lang="en-US" sz="1600" dirty="0" smtClean="0">
                          <a:solidFill>
                            <a:schemeClr val="tx1"/>
                          </a:solidFill>
                        </a:rPr>
                        <a:t>Owned by ARL</a:t>
                      </a:r>
                      <a:endParaRPr lang="en-US" sz="1600" dirty="0">
                        <a:solidFill>
                          <a:schemeClr val="tx1"/>
                        </a:solidFill>
                      </a:endParaRPr>
                    </a:p>
                  </a:txBody>
                  <a:tcPr anchor="ctr"/>
                </a:tc>
                <a:tc>
                  <a:txBody>
                    <a:bodyPr/>
                    <a:lstStyle/>
                    <a:p>
                      <a:pPr algn="ctr"/>
                      <a:r>
                        <a:rPr lang="en-US" sz="1600" dirty="0" smtClean="0"/>
                        <a:t>16,573</a:t>
                      </a:r>
                      <a:endParaRPr lang="en-US" sz="1600" dirty="0">
                        <a:solidFill>
                          <a:schemeClr val="bg1"/>
                        </a:solidFill>
                      </a:endParaRPr>
                    </a:p>
                  </a:txBody>
                  <a:tcPr anchor="ctr"/>
                </a:tc>
                <a:tc>
                  <a:txBody>
                    <a:bodyPr/>
                    <a:lstStyle/>
                    <a:p>
                      <a:pPr algn="ctr"/>
                      <a:r>
                        <a:rPr lang="en-US" sz="1600" dirty="0" smtClean="0"/>
                        <a:t>42%</a:t>
                      </a:r>
                      <a:endParaRPr lang="en-US" sz="1600" dirty="0">
                        <a:solidFill>
                          <a:schemeClr val="bg1"/>
                        </a:solidFill>
                      </a:endParaRPr>
                    </a:p>
                  </a:txBody>
                  <a:tcPr anchor="ctr"/>
                </a:tc>
              </a:tr>
              <a:tr h="1016000">
                <a:tc>
                  <a:txBody>
                    <a:bodyPr/>
                    <a:lstStyle/>
                    <a:p>
                      <a:pPr algn="ctr"/>
                      <a:r>
                        <a:rPr lang="en-US" sz="1600" dirty="0" smtClean="0">
                          <a:solidFill>
                            <a:schemeClr val="tx1"/>
                          </a:solidFill>
                        </a:rPr>
                        <a:t>HQ</a:t>
                      </a:r>
                      <a:endParaRPr lang="en-US" sz="1600" dirty="0">
                        <a:solidFill>
                          <a:schemeClr val="tx1"/>
                        </a:solidFill>
                      </a:endParaRPr>
                    </a:p>
                  </a:txBody>
                  <a:tcPr anchor="ctr"/>
                </a:tc>
                <a:tc>
                  <a:txBody>
                    <a:bodyPr/>
                    <a:lstStyle/>
                    <a:p>
                      <a:pPr algn="ctr"/>
                      <a:r>
                        <a:rPr lang="en-US" sz="1600" baseline="0" dirty="0" smtClean="0"/>
                        <a:t>Headquarters</a:t>
                      </a:r>
                      <a:endParaRPr lang="en-US" sz="1600" dirty="0">
                        <a:solidFill>
                          <a:schemeClr val="bg1"/>
                        </a:solidFill>
                      </a:endParaRPr>
                    </a:p>
                  </a:txBody>
                  <a:tcPr anchor="ctr"/>
                </a:tc>
                <a:tc>
                  <a:txBody>
                    <a:bodyPr/>
                    <a:lstStyle/>
                    <a:p>
                      <a:pPr algn="ctr"/>
                      <a:r>
                        <a:rPr lang="en-US" sz="1600" dirty="0" smtClean="0">
                          <a:solidFill>
                            <a:schemeClr val="tx1"/>
                          </a:solidFill>
                        </a:rPr>
                        <a:t>College</a:t>
                      </a:r>
                      <a:r>
                        <a:rPr lang="en-US" sz="1600" baseline="0" dirty="0" smtClean="0">
                          <a:solidFill>
                            <a:schemeClr val="tx1"/>
                          </a:solidFill>
                        </a:rPr>
                        <a:t> Park, MD</a:t>
                      </a:r>
                      <a:endParaRPr lang="en-US" sz="1600" dirty="0">
                        <a:solidFill>
                          <a:schemeClr val="tx1"/>
                        </a:solidFill>
                      </a:endParaRPr>
                    </a:p>
                  </a:txBody>
                  <a:tcPr anchor="ctr"/>
                </a:tc>
                <a:tc>
                  <a:txBody>
                    <a:bodyPr/>
                    <a:lstStyle/>
                    <a:p>
                      <a:pPr algn="ctr"/>
                      <a:r>
                        <a:rPr lang="en-US" sz="1600" dirty="0" smtClean="0">
                          <a:solidFill>
                            <a:schemeClr val="tx1"/>
                          </a:solidFill>
                        </a:rPr>
                        <a:t>Rented</a:t>
                      </a:r>
                      <a:r>
                        <a:rPr lang="en-US" sz="1600" baseline="0" dirty="0" smtClean="0">
                          <a:solidFill>
                            <a:schemeClr val="tx1"/>
                          </a:solidFill>
                        </a:rPr>
                        <a:t> </a:t>
                      </a:r>
                    </a:p>
                    <a:p>
                      <a:pPr algn="ctr"/>
                      <a:r>
                        <a:rPr lang="en-US" sz="1600" baseline="0" dirty="0" smtClean="0">
                          <a:solidFill>
                            <a:schemeClr val="tx1"/>
                          </a:solidFill>
                        </a:rPr>
                        <a:t>(GSA managed)</a:t>
                      </a:r>
                      <a:endParaRPr lang="en-US" sz="1600" dirty="0">
                        <a:solidFill>
                          <a:schemeClr val="tx1"/>
                        </a:solidFill>
                      </a:endParaRPr>
                    </a:p>
                  </a:txBody>
                  <a:tcPr anchor="ctr"/>
                </a:tc>
                <a:tc>
                  <a:txBody>
                    <a:bodyPr/>
                    <a:lstStyle/>
                    <a:p>
                      <a:pPr algn="ctr"/>
                      <a:r>
                        <a:rPr lang="en-US" sz="1600" dirty="0" smtClean="0"/>
                        <a:t>8,937</a:t>
                      </a:r>
                      <a:endParaRPr lang="en-US" sz="1600" dirty="0">
                        <a:solidFill>
                          <a:schemeClr val="bg1"/>
                        </a:solidFill>
                      </a:endParaRPr>
                    </a:p>
                  </a:txBody>
                  <a:tcPr anchor="ctr"/>
                </a:tc>
                <a:tc>
                  <a:txBody>
                    <a:bodyPr/>
                    <a:lstStyle/>
                    <a:p>
                      <a:pPr algn="ctr"/>
                      <a:r>
                        <a:rPr lang="en-US" sz="1600" dirty="0" smtClean="0"/>
                        <a:t>23%</a:t>
                      </a:r>
                      <a:endParaRPr lang="en-US" sz="1600" dirty="0">
                        <a:solidFill>
                          <a:schemeClr val="bg1"/>
                        </a:solidFill>
                      </a:endParaRPr>
                    </a:p>
                  </a:txBody>
                  <a:tcPr anchor="ctr"/>
                </a:tc>
              </a:tr>
              <a:tr h="1016000">
                <a:tc>
                  <a:txBody>
                    <a:bodyPr/>
                    <a:lstStyle/>
                    <a:p>
                      <a:pPr algn="ctr"/>
                      <a:r>
                        <a:rPr lang="en-US" sz="1600" dirty="0" smtClean="0">
                          <a:solidFill>
                            <a:schemeClr val="tx1"/>
                          </a:solidFill>
                        </a:rPr>
                        <a:t>FRD</a:t>
                      </a:r>
                      <a:endParaRPr lang="en-US" sz="1600" dirty="0">
                        <a:solidFill>
                          <a:schemeClr val="tx1"/>
                        </a:solidFill>
                      </a:endParaRPr>
                    </a:p>
                  </a:txBody>
                  <a:tcPr anchor="ctr"/>
                </a:tc>
                <a:tc>
                  <a:txBody>
                    <a:bodyPr/>
                    <a:lstStyle/>
                    <a:p>
                      <a:pPr algn="ctr"/>
                      <a:r>
                        <a:rPr lang="en-US" sz="1600" dirty="0" smtClean="0"/>
                        <a:t>Field Research Division</a:t>
                      </a:r>
                      <a:endParaRPr lang="en-US" sz="1600" dirty="0">
                        <a:solidFill>
                          <a:schemeClr val="bg1"/>
                        </a:solidFill>
                      </a:endParaRPr>
                    </a:p>
                  </a:txBody>
                  <a:tcPr anchor="ctr"/>
                </a:tc>
                <a:tc>
                  <a:txBody>
                    <a:bodyPr/>
                    <a:lstStyle/>
                    <a:p>
                      <a:pPr algn="ctr"/>
                      <a:r>
                        <a:rPr lang="en-US" sz="1600" dirty="0" smtClean="0">
                          <a:solidFill>
                            <a:schemeClr val="tx1"/>
                          </a:solidFill>
                        </a:rPr>
                        <a:t>Idaho Falls,</a:t>
                      </a:r>
                      <a:r>
                        <a:rPr lang="en-US" sz="1600" baseline="0" dirty="0" smtClean="0">
                          <a:solidFill>
                            <a:schemeClr val="tx1"/>
                          </a:solidFill>
                        </a:rPr>
                        <a:t> ID</a:t>
                      </a:r>
                      <a:endParaRPr lang="en-US" sz="1600" dirty="0">
                        <a:solidFill>
                          <a:schemeClr val="tx1"/>
                        </a:solidFill>
                      </a:endParaRPr>
                    </a:p>
                  </a:txBody>
                  <a:tcPr anchor="ctr"/>
                </a:tc>
                <a:tc>
                  <a:txBody>
                    <a:bodyPr/>
                    <a:lstStyle/>
                    <a:p>
                      <a:pPr algn="ctr"/>
                      <a:r>
                        <a:rPr lang="en-US" sz="1600" dirty="0" smtClean="0">
                          <a:solidFill>
                            <a:schemeClr val="tx1"/>
                          </a:solidFill>
                        </a:rPr>
                        <a:t>Rented </a:t>
                      </a:r>
                    </a:p>
                    <a:p>
                      <a:pPr algn="ctr"/>
                      <a:r>
                        <a:rPr lang="en-US" sz="1600" dirty="0" smtClean="0">
                          <a:solidFill>
                            <a:schemeClr val="tx1"/>
                          </a:solidFill>
                        </a:rPr>
                        <a:t>(GSA managed)</a:t>
                      </a:r>
                      <a:endParaRPr lang="en-US" sz="1600" dirty="0">
                        <a:solidFill>
                          <a:schemeClr val="tx1"/>
                        </a:solidFill>
                      </a:endParaRPr>
                    </a:p>
                  </a:txBody>
                  <a:tcPr anchor="ctr"/>
                </a:tc>
                <a:tc>
                  <a:txBody>
                    <a:bodyPr/>
                    <a:lstStyle/>
                    <a:p>
                      <a:pPr algn="ctr"/>
                      <a:r>
                        <a:rPr lang="en-US" sz="1600" dirty="0" smtClean="0"/>
                        <a:t>13,681</a:t>
                      </a:r>
                      <a:endParaRPr lang="en-US" sz="1600" dirty="0">
                        <a:solidFill>
                          <a:schemeClr val="bg1"/>
                        </a:solidFill>
                      </a:endParaRPr>
                    </a:p>
                  </a:txBody>
                  <a:tcPr anchor="ctr"/>
                </a:tc>
                <a:tc>
                  <a:txBody>
                    <a:bodyPr/>
                    <a:lstStyle/>
                    <a:p>
                      <a:pPr algn="ctr"/>
                      <a:r>
                        <a:rPr lang="en-US" sz="1600" dirty="0" smtClean="0"/>
                        <a:t>35%</a:t>
                      </a:r>
                      <a:endParaRPr lang="en-US" sz="1600" dirty="0" smtClean="0">
                        <a:solidFill>
                          <a:schemeClr val="bg1"/>
                        </a:solidFill>
                      </a:endParaRPr>
                    </a:p>
                  </a:txBody>
                  <a:tcPr anchor="ctr"/>
                </a:tc>
              </a:tr>
              <a:tr h="914400">
                <a:tc>
                  <a:txBody>
                    <a:bodyPr/>
                    <a:lstStyle/>
                    <a:p>
                      <a:pPr algn="ctr"/>
                      <a:r>
                        <a:rPr lang="en-US" sz="1600" dirty="0" smtClean="0">
                          <a:solidFill>
                            <a:schemeClr val="tx1"/>
                          </a:solidFill>
                        </a:rPr>
                        <a:t>SORD</a:t>
                      </a:r>
                      <a:endParaRPr lang="en-US" sz="1600" dirty="0">
                        <a:solidFill>
                          <a:schemeClr val="tx1"/>
                        </a:solidFill>
                      </a:endParaRPr>
                    </a:p>
                  </a:txBody>
                  <a:tcPr anchor="ctr"/>
                </a:tc>
                <a:tc>
                  <a:txBody>
                    <a:bodyPr/>
                    <a:lstStyle/>
                    <a:p>
                      <a:pPr algn="ctr"/>
                      <a:r>
                        <a:rPr lang="en-US" sz="1600" dirty="0" smtClean="0">
                          <a:solidFill>
                            <a:schemeClr val="tx1"/>
                          </a:solidFill>
                        </a:rPr>
                        <a:t>Special</a:t>
                      </a:r>
                      <a:r>
                        <a:rPr lang="en-US" sz="1600" baseline="0" dirty="0" smtClean="0">
                          <a:solidFill>
                            <a:schemeClr val="tx1"/>
                          </a:solidFill>
                        </a:rPr>
                        <a:t> Operations and Research Division</a:t>
                      </a:r>
                      <a:endParaRPr lang="en-US" sz="1600" dirty="0">
                        <a:solidFill>
                          <a:schemeClr val="tx1"/>
                        </a:solidFill>
                      </a:endParaRPr>
                    </a:p>
                  </a:txBody>
                  <a:tcPr anchor="ctr"/>
                </a:tc>
                <a:tc>
                  <a:txBody>
                    <a:bodyPr/>
                    <a:lstStyle/>
                    <a:p>
                      <a:pPr algn="ctr"/>
                      <a:r>
                        <a:rPr lang="en-US" sz="1600" dirty="0" smtClean="0">
                          <a:solidFill>
                            <a:schemeClr val="tx1"/>
                          </a:solidFill>
                        </a:rPr>
                        <a:t>Las Vegas,</a:t>
                      </a:r>
                      <a:r>
                        <a:rPr lang="en-US" sz="1600" baseline="0" dirty="0" smtClean="0">
                          <a:solidFill>
                            <a:schemeClr val="tx1"/>
                          </a:solidFill>
                        </a:rPr>
                        <a:t> NV</a:t>
                      </a:r>
                      <a:endParaRPr lang="en-US" sz="1600" dirty="0">
                        <a:solidFill>
                          <a:schemeClr val="tx1"/>
                        </a:solidFill>
                      </a:endParaRPr>
                    </a:p>
                  </a:txBody>
                  <a:tcPr anchor="ctr"/>
                </a:tc>
                <a:tc>
                  <a:txBody>
                    <a:bodyPr/>
                    <a:lstStyle/>
                    <a:p>
                      <a:pPr algn="ctr"/>
                      <a:r>
                        <a:rPr lang="en-US" sz="1600" i="1" dirty="0" smtClean="0">
                          <a:solidFill>
                            <a:schemeClr val="tx1"/>
                          </a:solidFill>
                        </a:rPr>
                        <a:t>Owned by DOE</a:t>
                      </a:r>
                      <a:endParaRPr lang="en-US" sz="1600" i="1" dirty="0">
                        <a:solidFill>
                          <a:schemeClr val="tx1"/>
                        </a:solidFill>
                      </a:endParaRPr>
                    </a:p>
                  </a:txBody>
                  <a:tcPr anchor="ctr"/>
                </a:tc>
                <a:tc>
                  <a:txBody>
                    <a:bodyPr/>
                    <a:lstStyle/>
                    <a:p>
                      <a:pPr algn="ctr"/>
                      <a:r>
                        <a:rPr lang="en-US" sz="1600" i="1" dirty="0" smtClean="0">
                          <a:solidFill>
                            <a:schemeClr val="tx1"/>
                          </a:solidFill>
                        </a:rPr>
                        <a:t>2,385</a:t>
                      </a:r>
                      <a:endParaRPr lang="en-US" sz="1600" i="1" dirty="0">
                        <a:solidFill>
                          <a:schemeClr val="tx1"/>
                        </a:solidFill>
                      </a:endParaRPr>
                    </a:p>
                  </a:txBody>
                  <a:tcPr anchor="ctr"/>
                </a:tc>
                <a:tc>
                  <a:txBody>
                    <a:bodyPr/>
                    <a:lstStyle/>
                    <a:p>
                      <a:pPr algn="ctr"/>
                      <a:r>
                        <a:rPr lang="en-US" sz="1600" dirty="0" smtClean="0">
                          <a:solidFill>
                            <a:schemeClr val="tx1"/>
                          </a:solidFill>
                        </a:rPr>
                        <a:t>----</a:t>
                      </a:r>
                    </a:p>
                  </a:txBody>
                  <a:tcPr anchor="ctr"/>
                </a:tc>
              </a:tr>
            </a:tbl>
          </a:graphicData>
        </a:graphic>
      </p:graphicFrame>
      <p:sp>
        <p:nvSpPr>
          <p:cNvPr id="10"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pPr/>
              <a:t>30</a:t>
            </a:fld>
            <a:endParaRPr lang="en-US" dirty="0"/>
          </a:p>
        </p:txBody>
      </p:sp>
    </p:spTree>
    <p:extLst>
      <p:ext uri="{BB962C8B-B14F-4D97-AF65-F5344CB8AC3E}">
        <p14:creationId xmlns:p14="http://schemas.microsoft.com/office/powerpoint/2010/main" val="1019946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solidFill>
                  <a:schemeClr val="bg1">
                    <a:lumMod val="50000"/>
                  </a:schemeClr>
                </a:solidFill>
              </a:rPr>
              <a:t>ARL Overview</a:t>
            </a:r>
            <a:endParaRPr lang="en-US" sz="1800" u="sng" dirty="0">
              <a:solidFill>
                <a:schemeClr val="bg1">
                  <a:lumMod val="50000"/>
                </a:schemeClr>
              </a:solidFill>
            </a:endParaRPr>
          </a:p>
        </p:txBody>
      </p:sp>
      <p:sp>
        <p:nvSpPr>
          <p:cNvPr id="4" name="Content Placeholder 3"/>
          <p:cNvSpPr>
            <a:spLocks noGrp="1"/>
          </p:cNvSpPr>
          <p:nvPr>
            <p:ph sz="half" idx="2"/>
          </p:nvPr>
        </p:nvSpPr>
        <p:spPr>
          <a:xfrm>
            <a:off x="606425" y="1828800"/>
            <a:ext cx="4040188" cy="1112838"/>
          </a:xfrm>
        </p:spPr>
        <p:txBody>
          <a:bodyPr/>
          <a:lstStyle/>
          <a:p>
            <a:r>
              <a:rPr lang="en-US" sz="1800" dirty="0" smtClean="0">
                <a:solidFill>
                  <a:schemeClr val="bg1">
                    <a:lumMod val="50000"/>
                  </a:schemeClr>
                </a:solidFill>
              </a:rPr>
              <a:t>History</a:t>
            </a:r>
          </a:p>
          <a:p>
            <a:r>
              <a:rPr lang="en-US" sz="1800" dirty="0" smtClean="0">
                <a:solidFill>
                  <a:schemeClr val="bg1">
                    <a:lumMod val="50000"/>
                  </a:schemeClr>
                </a:solidFill>
              </a:rPr>
              <a:t>Organization</a:t>
            </a:r>
          </a:p>
          <a:p>
            <a:r>
              <a:rPr lang="en-US" sz="1800" dirty="0" smtClean="0">
                <a:solidFill>
                  <a:schemeClr val="bg1">
                    <a:lumMod val="50000"/>
                  </a:schemeClr>
                </a:solidFill>
              </a:rPr>
              <a:t>Research Areas</a:t>
            </a:r>
            <a:endParaRPr lang="en-US" sz="1800" dirty="0">
              <a:solidFill>
                <a:schemeClr val="bg1">
                  <a:lumMod val="50000"/>
                </a:schemeClr>
              </a:solidFill>
            </a:endParaRPr>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solidFill>
                  <a:schemeClr val="bg1">
                    <a:lumMod val="50000"/>
                  </a:schemeClr>
                </a:solidFill>
              </a:rPr>
              <a:t>Relevance</a:t>
            </a:r>
            <a:endParaRPr lang="en-US" sz="1800" u="sng" dirty="0">
              <a:solidFill>
                <a:schemeClr val="bg1">
                  <a:lumMod val="50000"/>
                </a:schemeClr>
              </a:solidFill>
            </a:endParaRPr>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solidFill>
                  <a:schemeClr val="bg1">
                    <a:lumMod val="50000"/>
                  </a:schemeClr>
                </a:solidFill>
              </a:rPr>
              <a:t>To DOC, NOAA, OAR</a:t>
            </a:r>
          </a:p>
          <a:p>
            <a:r>
              <a:rPr lang="en-US" sz="1800" dirty="0" smtClean="0">
                <a:solidFill>
                  <a:schemeClr val="bg1">
                    <a:lumMod val="50000"/>
                  </a:schemeClr>
                </a:solidFill>
              </a:rPr>
              <a:t>To Decision-makers</a:t>
            </a:r>
          </a:p>
          <a:p>
            <a:r>
              <a:rPr lang="en-US" sz="1800" dirty="0" smtClean="0">
                <a:solidFill>
                  <a:schemeClr val="bg1">
                    <a:lumMod val="50000"/>
                  </a:schemeClr>
                </a:solidFill>
              </a:rPr>
              <a:t>To Stakeholders</a:t>
            </a:r>
          </a:p>
          <a:p>
            <a:r>
              <a:rPr lang="en-US" sz="1800" dirty="0" smtClean="0">
                <a:solidFill>
                  <a:schemeClr val="bg1">
                    <a:lumMod val="50000"/>
                  </a:schemeClr>
                </a:solidFill>
              </a:rPr>
              <a:t>Tech Transfer</a:t>
            </a:r>
            <a:endParaRPr lang="en-US" sz="1800" dirty="0">
              <a:solidFill>
                <a:schemeClr val="bg1">
                  <a:lumMod val="50000"/>
                </a:schemeClr>
              </a:solidFill>
            </a:endParaRPr>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31</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Staff and Funding</a:t>
            </a:r>
            <a:endParaRPr lang="en-US" sz="1800" u="sng" dirty="0">
              <a:solidFill>
                <a:schemeClr val="bg1">
                  <a:lumMod val="50000"/>
                </a:schemeClr>
              </a:solidFill>
            </a:endParaRPr>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Workforce</a:t>
            </a:r>
          </a:p>
          <a:p>
            <a:r>
              <a:rPr lang="en-US" sz="1800" dirty="0" smtClean="0">
                <a:solidFill>
                  <a:schemeClr val="bg1">
                    <a:lumMod val="50000"/>
                  </a:schemeClr>
                </a:solidFill>
              </a:rPr>
              <a:t>Program Funding</a:t>
            </a:r>
          </a:p>
          <a:p>
            <a:r>
              <a:rPr lang="en-US" sz="1800" dirty="0" smtClean="0">
                <a:solidFill>
                  <a:schemeClr val="bg1">
                    <a:lumMod val="50000"/>
                  </a:schemeClr>
                </a:solidFill>
              </a:rPr>
              <a:t>Facilities</a:t>
            </a:r>
            <a:endParaRPr lang="en-US" sz="1800" dirty="0">
              <a:solidFill>
                <a:schemeClr val="bg1">
                  <a:lumMod val="50000"/>
                </a:schemeClr>
              </a:solidFill>
            </a:endParaRPr>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Performance</a:t>
            </a:r>
            <a:endParaRPr lang="en-US" sz="1800" u="sng" dirty="0">
              <a:solidFill>
                <a:schemeClr val="bg1">
                  <a:lumMod val="50000"/>
                </a:schemeClr>
              </a:solidFill>
            </a:endParaRPr>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Strategic Accomplishments</a:t>
            </a:r>
          </a:p>
          <a:p>
            <a:r>
              <a:rPr lang="en-US" sz="1800" dirty="0" smtClean="0">
                <a:solidFill>
                  <a:schemeClr val="bg1">
                    <a:lumMod val="50000"/>
                  </a:schemeClr>
                </a:solidFill>
              </a:rPr>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prstClr val="white"/>
                </a:solidFill>
              </a:rPr>
              <a:t>Quality</a:t>
            </a:r>
            <a:endParaRPr lang="en-US" sz="1800" u="sng" dirty="0">
              <a:solidFill>
                <a:prstClr val="white"/>
              </a:solidFill>
            </a:endParaRPr>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prstClr val="white"/>
                </a:solidFill>
              </a:rPr>
              <a:t>Awards</a:t>
            </a:r>
          </a:p>
          <a:p>
            <a:r>
              <a:rPr lang="en-US" sz="1800" dirty="0" smtClean="0">
                <a:solidFill>
                  <a:prstClr val="white"/>
                </a:solidFill>
              </a:rPr>
              <a:t>Service</a:t>
            </a:r>
          </a:p>
          <a:p>
            <a:r>
              <a:rPr lang="en-US" sz="1800" dirty="0" smtClean="0">
                <a:solidFill>
                  <a:prstClr val="white"/>
                </a:solidFill>
              </a:rPr>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Opportunities and Challenges</a:t>
            </a:r>
            <a:endParaRPr lang="en-US" sz="1800" u="sng" dirty="0">
              <a:solidFill>
                <a:schemeClr val="bg1">
                  <a:lumMod val="50000"/>
                </a:schemeClr>
              </a:solidFill>
            </a:endParaRPr>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Priorities</a:t>
            </a:r>
          </a:p>
          <a:p>
            <a:r>
              <a:rPr lang="en-US" sz="1800" dirty="0" smtClean="0">
                <a:solidFill>
                  <a:schemeClr val="bg1">
                    <a:lumMod val="50000"/>
                  </a:schemeClr>
                </a:solidFill>
              </a:rPr>
              <a:t>2011 Review</a:t>
            </a:r>
            <a:endParaRPr lang="en-US" sz="1800" dirty="0">
              <a:solidFill>
                <a:schemeClr val="bg1">
                  <a:lumMod val="50000"/>
                </a:schemeClr>
              </a:solidFill>
            </a:endParaRPr>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Program for the Next Two Days</a:t>
            </a:r>
            <a:endParaRPr lang="en-US" sz="1800" u="sng" dirty="0">
              <a:solidFill>
                <a:schemeClr val="bg1">
                  <a:lumMod val="50000"/>
                </a:schemeClr>
              </a:solidFill>
            </a:endParaRPr>
          </a:p>
        </p:txBody>
      </p:sp>
    </p:spTree>
    <p:extLst>
      <p:ext uri="{BB962C8B-B14F-4D97-AF65-F5344CB8AC3E}">
        <p14:creationId xmlns:p14="http://schemas.microsoft.com/office/powerpoint/2010/main" val="3460293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32</a:t>
            </a:fld>
            <a:endParaRPr lang="en-US" dirty="0"/>
          </a:p>
        </p:txBody>
      </p:sp>
      <p:sp>
        <p:nvSpPr>
          <p:cNvPr id="5" name="object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Evaluation Criterion: Quality</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849" y="3687907"/>
            <a:ext cx="3239551" cy="227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C:\Users\Richard.Artz\Downloads\EOY2015Craig_Og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499994"/>
            <a:ext cx="2286000" cy="24386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Richard.Artz\Downloads\Luke Silver Med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810000"/>
            <a:ext cx="3900807" cy="22142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45957" y="1524000"/>
            <a:ext cx="8001000" cy="1477328"/>
          </a:xfrm>
          <a:prstGeom prst="rect">
            <a:avLst/>
          </a:prstGeom>
        </p:spPr>
        <p:txBody>
          <a:bodyPr wrap="square">
            <a:spAutoFit/>
          </a:bodyPr>
          <a:lstStyle/>
          <a:p>
            <a:pPr marL="342900" lvl="0" indent="-342900">
              <a:spcBef>
                <a:spcPts val="600"/>
              </a:spcBef>
              <a:spcAft>
                <a:spcPts val="600"/>
              </a:spcAft>
              <a:buFont typeface="Calibri" panose="020F0502020204030204" pitchFamily="34" charset="0"/>
              <a:buChar char="●"/>
            </a:pPr>
            <a:r>
              <a:rPr lang="en-US" sz="2000" dirty="0">
                <a:solidFill>
                  <a:prstClr val="white"/>
                </a:solidFill>
              </a:rPr>
              <a:t>A measure of </a:t>
            </a:r>
            <a:r>
              <a:rPr lang="en-US" sz="2000" dirty="0" smtClean="0">
                <a:solidFill>
                  <a:srgbClr val="92D050"/>
                </a:solidFill>
              </a:rPr>
              <a:t>the novelty, soundness, accuracy, and reproducibility </a:t>
            </a:r>
            <a:r>
              <a:rPr lang="en-US" sz="2000" dirty="0" smtClean="0">
                <a:solidFill>
                  <a:schemeClr val="bg1"/>
                </a:solidFill>
              </a:rPr>
              <a:t>of a specific body of research</a:t>
            </a:r>
          </a:p>
          <a:p>
            <a:pPr marL="342900" lvl="0" indent="-342900">
              <a:spcBef>
                <a:spcPts val="600"/>
              </a:spcBef>
              <a:spcAft>
                <a:spcPts val="600"/>
              </a:spcAft>
              <a:buFont typeface="Calibri" panose="020F0502020204030204" pitchFamily="34" charset="0"/>
              <a:buChar char="●"/>
            </a:pPr>
            <a:r>
              <a:rPr lang="en-US" sz="2000" dirty="0" smtClean="0">
                <a:solidFill>
                  <a:prstClr val="white"/>
                </a:solidFill>
              </a:rPr>
              <a:t>Refers </a:t>
            </a:r>
            <a:r>
              <a:rPr lang="en-US" sz="2000" dirty="0">
                <a:solidFill>
                  <a:prstClr val="white"/>
                </a:solidFill>
              </a:rPr>
              <a:t>to the </a:t>
            </a:r>
            <a:r>
              <a:rPr lang="en-US" sz="2000" dirty="0" smtClean="0">
                <a:solidFill>
                  <a:srgbClr val="92D050"/>
                </a:solidFill>
              </a:rPr>
              <a:t>merit of Research and Development (R&amp;D) </a:t>
            </a:r>
            <a:r>
              <a:rPr lang="en-US" sz="2000" dirty="0" smtClean="0">
                <a:solidFill>
                  <a:schemeClr val="bg1"/>
                </a:solidFill>
              </a:rPr>
              <a:t>within the scientific community</a:t>
            </a:r>
            <a:endParaRPr lang="en-US" sz="2000" i="1" dirty="0">
              <a:solidFill>
                <a:schemeClr val="bg1"/>
              </a:solidFill>
              <a:cs typeface="Arial"/>
            </a:endParaRPr>
          </a:p>
        </p:txBody>
      </p:sp>
    </p:spTree>
    <p:extLst>
      <p:ext uri="{BB962C8B-B14F-4D97-AF65-F5344CB8AC3E}">
        <p14:creationId xmlns:p14="http://schemas.microsoft.com/office/powerpoint/2010/main" val="2820710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pPr/>
              <a:t>33</a:t>
            </a:fld>
            <a:endParaRPr lang="en-US" dirty="0"/>
          </a:p>
        </p:txBody>
      </p:sp>
      <p:sp>
        <p:nvSpPr>
          <p:cNvPr id="4" name="TextBox 3"/>
          <p:cNvSpPr txBox="1"/>
          <p:nvPr/>
        </p:nvSpPr>
        <p:spPr>
          <a:xfrm>
            <a:off x="677305" y="228600"/>
            <a:ext cx="8022121" cy="646331"/>
          </a:xfrm>
          <a:prstGeom prst="rect">
            <a:avLst/>
          </a:prstGeom>
          <a:noFill/>
        </p:spPr>
        <p:txBody>
          <a:bodyPr wrap="square" rtlCol="0">
            <a:spAutoFit/>
          </a:bodyPr>
          <a:lstStyle/>
          <a:p>
            <a:pPr algn="ctr"/>
            <a:r>
              <a:rPr lang="en-US" sz="2800" dirty="0" smtClean="0">
                <a:solidFill>
                  <a:srgbClr val="002060"/>
                </a:solidFill>
                <a:cs typeface="Arial"/>
              </a:rPr>
              <a:t> </a:t>
            </a:r>
            <a:r>
              <a:rPr lang="en-US" sz="3600" dirty="0" smtClean="0">
                <a:solidFill>
                  <a:schemeClr val="bg1"/>
                </a:solidFill>
                <a:cs typeface="Arial"/>
              </a:rPr>
              <a:t>Quality</a:t>
            </a:r>
            <a:r>
              <a:rPr lang="en-US" sz="3600" dirty="0">
                <a:solidFill>
                  <a:schemeClr val="bg1"/>
                </a:solidFill>
                <a:cs typeface="Arial"/>
              </a:rPr>
              <a:t>: </a:t>
            </a:r>
            <a:r>
              <a:rPr lang="en-US" sz="3600" dirty="0" smtClean="0">
                <a:solidFill>
                  <a:schemeClr val="bg1"/>
                </a:solidFill>
                <a:cs typeface="Arial"/>
              </a:rPr>
              <a:t>DOC, NOAA, and Other Awards</a:t>
            </a:r>
            <a:endParaRPr lang="en-US" sz="3600" dirty="0">
              <a:solidFill>
                <a:srgbClr val="002060"/>
              </a:solidFill>
              <a:cs typeface="Arial"/>
            </a:endParaRPr>
          </a:p>
        </p:txBody>
      </p:sp>
      <p:sp>
        <p:nvSpPr>
          <p:cNvPr id="25" name="TextBox 24"/>
          <p:cNvSpPr txBox="1"/>
          <p:nvPr/>
        </p:nvSpPr>
        <p:spPr>
          <a:xfrm>
            <a:off x="349076" y="736214"/>
            <a:ext cx="4984923" cy="461665"/>
          </a:xfrm>
          <a:prstGeom prst="rect">
            <a:avLst/>
          </a:prstGeom>
          <a:noFill/>
        </p:spPr>
        <p:txBody>
          <a:bodyPr wrap="square" rtlCol="0">
            <a:spAutoFit/>
          </a:bodyPr>
          <a:lstStyle/>
          <a:p>
            <a:r>
              <a:rPr lang="en-US" sz="2400" u="sng" dirty="0" smtClean="0">
                <a:solidFill>
                  <a:schemeClr val="bg1"/>
                </a:solidFill>
              </a:rPr>
              <a:t>Science</a:t>
            </a:r>
            <a:endParaRPr lang="en-US" sz="2400" u="sng" dirty="0">
              <a:solidFill>
                <a:schemeClr val="bg1"/>
              </a:solidFill>
            </a:endParaRPr>
          </a:p>
        </p:txBody>
      </p:sp>
      <p:grpSp>
        <p:nvGrpSpPr>
          <p:cNvPr id="11" name="Group 10"/>
          <p:cNvGrpSpPr/>
          <p:nvPr/>
        </p:nvGrpSpPr>
        <p:grpSpPr>
          <a:xfrm>
            <a:off x="647353" y="1907311"/>
            <a:ext cx="8061112" cy="4507794"/>
            <a:chOff x="617735" y="1524000"/>
            <a:chExt cx="8061112" cy="4507794"/>
          </a:xfrm>
        </p:grpSpPr>
        <p:grpSp>
          <p:nvGrpSpPr>
            <p:cNvPr id="8" name="Group 7"/>
            <p:cNvGrpSpPr/>
            <p:nvPr/>
          </p:nvGrpSpPr>
          <p:grpSpPr>
            <a:xfrm>
              <a:off x="647353" y="3823875"/>
              <a:ext cx="8031494" cy="674667"/>
              <a:chOff x="647353" y="3810000"/>
              <a:chExt cx="8031494" cy="674667"/>
            </a:xfrm>
          </p:grpSpPr>
          <p:sp>
            <p:nvSpPr>
              <p:cNvPr id="12" name="Freeform 11"/>
              <p:cNvSpPr/>
              <p:nvPr/>
            </p:nvSpPr>
            <p:spPr>
              <a:xfrm>
                <a:off x="1064169" y="3810000"/>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defTabSz="622300">
                  <a:lnSpc>
                    <a:spcPct val="90000"/>
                  </a:lnSpc>
                  <a:spcBef>
                    <a:spcPct val="0"/>
                  </a:spcBef>
                  <a:spcAft>
                    <a:spcPct val="35000"/>
                  </a:spcAft>
                </a:pPr>
                <a:r>
                  <a:rPr lang="en-US" sz="1400" b="1" dirty="0" smtClean="0">
                    <a:solidFill>
                      <a:prstClr val="white"/>
                    </a:solidFill>
                    <a:latin typeface="Calibri" panose="020F0502020204030204" pitchFamily="34" charset="0"/>
                  </a:rPr>
                  <a:t>2013  </a:t>
                </a:r>
                <a:r>
                  <a:rPr lang="en-US" sz="1400" b="1" dirty="0">
                    <a:solidFill>
                      <a:prstClr val="white"/>
                    </a:solidFill>
                    <a:latin typeface="Calibri" panose="020F0502020204030204" pitchFamily="34" charset="0"/>
                  </a:rPr>
                  <a:t>DOC Bronze Medal </a:t>
                </a:r>
                <a:r>
                  <a:rPr lang="en-US" sz="1400" b="1" dirty="0" smtClean="0">
                    <a:solidFill>
                      <a:prstClr val="white"/>
                    </a:solidFill>
                    <a:latin typeface="Calibri" panose="020F0502020204030204" pitchFamily="34" charset="0"/>
                  </a:rPr>
                  <a:t>– Roland </a:t>
                </a:r>
                <a:r>
                  <a:rPr lang="en-US" sz="1400" b="1" dirty="0" err="1" smtClean="0">
                    <a:solidFill>
                      <a:prstClr val="white"/>
                    </a:solidFill>
                    <a:latin typeface="Calibri" panose="020F0502020204030204" pitchFamily="34" charset="0"/>
                  </a:rPr>
                  <a:t>Draxler</a:t>
                </a:r>
                <a:r>
                  <a:rPr lang="en-US" sz="1400" b="1" dirty="0" smtClean="0">
                    <a:solidFill>
                      <a:prstClr val="white"/>
                    </a:solidFill>
                    <a:latin typeface="Calibri" panose="020F0502020204030204" pitchFamily="34" charset="0"/>
                  </a:rPr>
                  <a:t>, Steve Fine, Richard </a:t>
                </a:r>
                <a:r>
                  <a:rPr lang="en-US" sz="1400" b="1" dirty="0" err="1" smtClean="0">
                    <a:solidFill>
                      <a:prstClr val="white"/>
                    </a:solidFill>
                    <a:latin typeface="Calibri" panose="020F0502020204030204" pitchFamily="34" charset="0"/>
                  </a:rPr>
                  <a:t>Eckman</a:t>
                </a:r>
                <a:r>
                  <a:rPr lang="en-US" sz="1400" b="1" dirty="0" smtClean="0">
                    <a:solidFill>
                      <a:prstClr val="white"/>
                    </a:solidFill>
                    <a:latin typeface="Calibri" panose="020F0502020204030204" pitchFamily="34" charset="0"/>
                  </a:rPr>
                  <a:t>, Barbara </a:t>
                </a:r>
                <a:r>
                  <a:rPr lang="en-US" sz="1400" b="1" dirty="0" err="1" smtClean="0">
                    <a:solidFill>
                      <a:prstClr val="white"/>
                    </a:solidFill>
                    <a:latin typeface="Calibri" panose="020F0502020204030204" pitchFamily="34" charset="0"/>
                  </a:rPr>
                  <a:t>Stunder</a:t>
                </a:r>
                <a:r>
                  <a:rPr lang="en-US" sz="1400" b="1" dirty="0" smtClean="0">
                    <a:solidFill>
                      <a:prstClr val="white"/>
                    </a:solidFill>
                    <a:latin typeface="Calibri" panose="020F0502020204030204" pitchFamily="34" charset="0"/>
                  </a:rPr>
                  <a:t>, Glenn </a:t>
                </a:r>
                <a:r>
                  <a:rPr lang="en-US" sz="1400" b="1" dirty="0" err="1" smtClean="0">
                    <a:solidFill>
                      <a:prstClr val="white"/>
                    </a:solidFill>
                    <a:latin typeface="Calibri" panose="020F0502020204030204" pitchFamily="34" charset="0"/>
                  </a:rPr>
                  <a:t>Rolph</a:t>
                </a:r>
                <a:r>
                  <a:rPr lang="en-US" sz="1400" b="1" dirty="0" smtClean="0">
                    <a:solidFill>
                      <a:prstClr val="white"/>
                    </a:solidFill>
                    <a:latin typeface="Calibri" panose="020F0502020204030204" pitchFamily="34" charset="0"/>
                  </a:rPr>
                  <a:t> </a:t>
                </a:r>
                <a:r>
                  <a:rPr lang="en-US" sz="1400" dirty="0" smtClean="0">
                    <a:solidFill>
                      <a:prstClr val="white"/>
                    </a:solidFill>
                    <a:latin typeface="Calibri" panose="020F0502020204030204" pitchFamily="34" charset="0"/>
                  </a:rPr>
                  <a:t>for their outstanding response to the 2011 Fukushima Nuclear Power Plant disaster.</a:t>
                </a:r>
                <a:endParaRPr lang="en-US" sz="1400" dirty="0">
                  <a:solidFill>
                    <a:prstClr val="white"/>
                  </a:solidFill>
                  <a:latin typeface="Calibri" panose="020F050202020403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53" y="3839619"/>
                <a:ext cx="615429" cy="615429"/>
              </a:xfrm>
              <a:prstGeom prst="rect">
                <a:avLst/>
              </a:prstGeom>
            </p:spPr>
          </p:pic>
        </p:grpSp>
        <p:grpSp>
          <p:nvGrpSpPr>
            <p:cNvPr id="6" name="Group 5"/>
            <p:cNvGrpSpPr/>
            <p:nvPr/>
          </p:nvGrpSpPr>
          <p:grpSpPr>
            <a:xfrm>
              <a:off x="647353" y="2290625"/>
              <a:ext cx="8031494" cy="674667"/>
              <a:chOff x="647353" y="2286287"/>
              <a:chExt cx="8031494" cy="674667"/>
            </a:xfrm>
          </p:grpSpPr>
          <p:sp>
            <p:nvSpPr>
              <p:cNvPr id="31" name="Freeform 30"/>
              <p:cNvSpPr/>
              <p:nvPr/>
            </p:nvSpPr>
            <p:spPr>
              <a:xfrm>
                <a:off x="1064169" y="2286287"/>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a:defRPr/>
                </a:pPr>
                <a:r>
                  <a:rPr lang="en-US" sz="1400" b="1" dirty="0" smtClean="0">
                    <a:solidFill>
                      <a:schemeClr val="bg1"/>
                    </a:solidFill>
                  </a:rPr>
                  <a:t>2014 NOAA Administrator’s Award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smtClean="0">
                    <a:solidFill>
                      <a:schemeClr val="bg1"/>
                    </a:solidFill>
                  </a:rPr>
                  <a:t>Glenn </a:t>
                </a:r>
                <a:r>
                  <a:rPr lang="en-US" sz="1400" b="1" dirty="0" err="1">
                    <a:solidFill>
                      <a:schemeClr val="bg1"/>
                    </a:solidFill>
                  </a:rPr>
                  <a:t>Rolph</a:t>
                </a:r>
                <a:r>
                  <a:rPr lang="en-US" sz="1400" dirty="0">
                    <a:solidFill>
                      <a:schemeClr val="bg1"/>
                    </a:solidFill>
                  </a:rPr>
                  <a:t>, </a:t>
                </a:r>
                <a:r>
                  <a:rPr lang="en-US" sz="1400" b="1" dirty="0">
                    <a:solidFill>
                      <a:schemeClr val="bg1"/>
                    </a:solidFill>
                  </a:rPr>
                  <a:t>Roland </a:t>
                </a:r>
                <a:r>
                  <a:rPr lang="en-US" sz="1400" b="1" dirty="0" err="1">
                    <a:solidFill>
                      <a:schemeClr val="bg1"/>
                    </a:solidFill>
                  </a:rPr>
                  <a:t>Draxler</a:t>
                </a:r>
                <a:r>
                  <a:rPr lang="en-US" sz="1400" dirty="0">
                    <a:solidFill>
                      <a:schemeClr val="bg1"/>
                    </a:solidFill>
                  </a:rPr>
                  <a:t>, and </a:t>
                </a:r>
                <a:r>
                  <a:rPr lang="en-US" sz="1400" b="1" dirty="0">
                    <a:solidFill>
                      <a:schemeClr val="bg1"/>
                    </a:solidFill>
                  </a:rPr>
                  <a:t>Brad Reese</a:t>
                </a:r>
                <a:r>
                  <a:rPr lang="en-US" sz="1400" dirty="0">
                    <a:solidFill>
                      <a:schemeClr val="bg1"/>
                    </a:solidFill>
                  </a:rPr>
                  <a:t> </a:t>
                </a:r>
                <a:r>
                  <a:rPr lang="en-US" sz="1400" dirty="0" smtClean="0">
                    <a:solidFill>
                      <a:schemeClr val="bg1"/>
                    </a:solidFill>
                  </a:rPr>
                  <a:t>for </a:t>
                </a:r>
                <a:r>
                  <a:rPr lang="en-US" sz="1400" dirty="0">
                    <a:solidFill>
                      <a:schemeClr val="bg1"/>
                    </a:solidFill>
                  </a:rPr>
                  <a:t>major advances in toxic gas dispersion model forecasting capabilities for the Nation to better protect human life and property.</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53" y="2315906"/>
                <a:ext cx="615429" cy="615429"/>
              </a:xfrm>
              <a:prstGeom prst="rect">
                <a:avLst/>
              </a:prstGeom>
            </p:spPr>
          </p:pic>
        </p:grpSp>
        <p:grpSp>
          <p:nvGrpSpPr>
            <p:cNvPr id="7" name="Group 6"/>
            <p:cNvGrpSpPr/>
            <p:nvPr/>
          </p:nvGrpSpPr>
          <p:grpSpPr>
            <a:xfrm>
              <a:off x="647353" y="3057250"/>
              <a:ext cx="8031494" cy="674667"/>
              <a:chOff x="647353" y="3053854"/>
              <a:chExt cx="8031494" cy="674667"/>
            </a:xfrm>
          </p:grpSpPr>
          <p:sp>
            <p:nvSpPr>
              <p:cNvPr id="32" name="Freeform 31"/>
              <p:cNvSpPr/>
              <p:nvPr/>
            </p:nvSpPr>
            <p:spPr>
              <a:xfrm>
                <a:off x="1064169" y="3053854"/>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a:defRPr/>
                </a:pPr>
                <a:r>
                  <a:rPr lang="en-US" sz="1400" b="1" dirty="0" smtClean="0">
                    <a:solidFill>
                      <a:schemeClr val="bg1"/>
                    </a:solidFill>
                  </a:rPr>
                  <a:t>2014 NOAA/OAR Employee of the Year Award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smtClean="0">
                    <a:solidFill>
                      <a:schemeClr val="bg1"/>
                    </a:solidFill>
                  </a:rPr>
                  <a:t>Pius </a:t>
                </a:r>
                <a:r>
                  <a:rPr lang="en-US" sz="1400" b="1" dirty="0">
                    <a:solidFill>
                      <a:schemeClr val="bg1"/>
                    </a:solidFill>
                  </a:rPr>
                  <a:t>Lee</a:t>
                </a:r>
                <a:r>
                  <a:rPr lang="en-US" sz="1400" dirty="0">
                    <a:solidFill>
                      <a:schemeClr val="bg1"/>
                    </a:solidFill>
                  </a:rPr>
                  <a:t> </a:t>
                </a:r>
                <a:r>
                  <a:rPr lang="en-US" sz="1400" dirty="0" smtClean="0"/>
                  <a:t>for </a:t>
                </a:r>
                <a:r>
                  <a:rPr lang="en-US" sz="1400" dirty="0"/>
                  <a:t>his superior sustained performance leading ARL’s Air Quality Forecasting Team</a:t>
                </a:r>
                <a:r>
                  <a:rPr lang="en-US" sz="1400" dirty="0" smtClean="0"/>
                  <a:t>.</a:t>
                </a:r>
                <a:endParaRPr lang="en-US" sz="1400" dirty="0">
                  <a:solidFill>
                    <a:schemeClr val="bg1"/>
                  </a:solidFill>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53" y="3083473"/>
                <a:ext cx="615429" cy="615429"/>
              </a:xfrm>
              <a:prstGeom prst="rect">
                <a:avLst/>
              </a:prstGeom>
            </p:spPr>
          </p:pic>
        </p:grpSp>
        <p:grpSp>
          <p:nvGrpSpPr>
            <p:cNvPr id="9" name="Group 8"/>
            <p:cNvGrpSpPr/>
            <p:nvPr/>
          </p:nvGrpSpPr>
          <p:grpSpPr>
            <a:xfrm>
              <a:off x="647353" y="4590500"/>
              <a:ext cx="8031494" cy="674667"/>
              <a:chOff x="647353" y="4583133"/>
              <a:chExt cx="8031494" cy="674667"/>
            </a:xfrm>
          </p:grpSpPr>
          <p:sp>
            <p:nvSpPr>
              <p:cNvPr id="35" name="Freeform 34"/>
              <p:cNvSpPr/>
              <p:nvPr/>
            </p:nvSpPr>
            <p:spPr>
              <a:xfrm>
                <a:off x="1064169" y="4583133"/>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r>
                  <a:rPr lang="en-US" sz="1400" b="1" dirty="0" smtClean="0">
                    <a:solidFill>
                      <a:schemeClr val="bg1"/>
                    </a:solidFill>
                  </a:rPr>
                  <a:t>2011 NOAA/OAR Employee of the Year Award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smtClean="0">
                    <a:solidFill>
                      <a:schemeClr val="bg1"/>
                    </a:solidFill>
                  </a:rPr>
                  <a:t>Roland </a:t>
                </a:r>
                <a:r>
                  <a:rPr lang="en-US" sz="1400" b="1" dirty="0" err="1">
                    <a:solidFill>
                      <a:schemeClr val="bg1"/>
                    </a:solidFill>
                  </a:rPr>
                  <a:t>Draxler</a:t>
                </a:r>
                <a:r>
                  <a:rPr lang="en-US" sz="1400" dirty="0">
                    <a:solidFill>
                      <a:schemeClr val="bg1"/>
                    </a:solidFill>
                  </a:rPr>
                  <a:t> </a:t>
                </a:r>
                <a:r>
                  <a:rPr lang="en-US" sz="1400" dirty="0" smtClean="0">
                    <a:solidFill>
                      <a:schemeClr val="bg1"/>
                    </a:solidFill>
                  </a:rPr>
                  <a:t>for </a:t>
                </a:r>
                <a:r>
                  <a:rPr lang="en-US" sz="1400" dirty="0">
                    <a:solidFill>
                      <a:schemeClr val="bg1"/>
                    </a:solidFill>
                  </a:rPr>
                  <a:t>his outstanding scientific contributions in the NOAA responses to the Deepwater Horizon oil spill </a:t>
                </a:r>
                <a:r>
                  <a:rPr lang="en-US" sz="1400" dirty="0" smtClean="0">
                    <a:solidFill>
                      <a:schemeClr val="bg1"/>
                    </a:solidFill>
                  </a:rPr>
                  <a:t>(2010</a:t>
                </a:r>
                <a:r>
                  <a:rPr lang="en-US" sz="1400" dirty="0">
                    <a:solidFill>
                      <a:schemeClr val="bg1"/>
                    </a:solidFill>
                  </a:rPr>
                  <a:t>), the volcanic eruption of </a:t>
                </a:r>
                <a:r>
                  <a:rPr lang="en-US" sz="1400" dirty="0" err="1">
                    <a:solidFill>
                      <a:schemeClr val="bg1"/>
                    </a:solidFill>
                  </a:rPr>
                  <a:t>Eyjafjallajokull</a:t>
                </a:r>
                <a:r>
                  <a:rPr lang="en-US" sz="1400" dirty="0">
                    <a:solidFill>
                      <a:schemeClr val="bg1"/>
                    </a:solidFill>
                  </a:rPr>
                  <a:t> in Iceland </a:t>
                </a:r>
                <a:r>
                  <a:rPr lang="en-US" sz="1400" dirty="0" smtClean="0">
                    <a:solidFill>
                      <a:schemeClr val="bg1"/>
                    </a:solidFill>
                  </a:rPr>
                  <a:t>(2010</a:t>
                </a:r>
                <a:r>
                  <a:rPr lang="en-US" sz="1400" dirty="0">
                    <a:solidFill>
                      <a:schemeClr val="bg1"/>
                    </a:solidFill>
                  </a:rPr>
                  <a:t>), and the </a:t>
                </a:r>
                <a:r>
                  <a:rPr lang="en-US" sz="1400" dirty="0" smtClean="0">
                    <a:solidFill>
                      <a:schemeClr val="bg1"/>
                    </a:solidFill>
                  </a:rPr>
                  <a:t>Fukushima nuclear incident (2011</a:t>
                </a:r>
                <a:r>
                  <a:rPr lang="en-US" sz="1400" dirty="0">
                    <a:solidFill>
                      <a:schemeClr val="bg1"/>
                    </a:solidFill>
                  </a:rPr>
                  <a:t>). </a:t>
                </a: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53" y="4612752"/>
                <a:ext cx="615429" cy="615429"/>
              </a:xfrm>
              <a:prstGeom prst="rect">
                <a:avLst/>
              </a:prstGeom>
            </p:spPr>
          </p:pic>
        </p:grpSp>
        <p:grpSp>
          <p:nvGrpSpPr>
            <p:cNvPr id="5" name="Group 4"/>
            <p:cNvGrpSpPr/>
            <p:nvPr/>
          </p:nvGrpSpPr>
          <p:grpSpPr>
            <a:xfrm>
              <a:off x="617735" y="1524000"/>
              <a:ext cx="8061112" cy="674667"/>
              <a:chOff x="617735" y="1524000"/>
              <a:chExt cx="8061112" cy="674667"/>
            </a:xfrm>
          </p:grpSpPr>
          <p:sp>
            <p:nvSpPr>
              <p:cNvPr id="30" name="Freeform 29"/>
              <p:cNvSpPr/>
              <p:nvPr/>
            </p:nvSpPr>
            <p:spPr>
              <a:xfrm>
                <a:off x="1064169" y="1524000"/>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a:defRPr/>
                </a:pPr>
                <a:r>
                  <a:rPr lang="en-US" sz="1400" b="1" dirty="0" smtClean="0">
                    <a:solidFill>
                      <a:schemeClr val="bg1"/>
                    </a:solidFill>
                  </a:rPr>
                  <a:t>2015 American Nuclear Society Certificate of Appreciation </a:t>
                </a:r>
                <a:r>
                  <a:rPr lang="en-US" sz="1400" b="1" dirty="0" smtClean="0">
                    <a:solidFill>
                      <a:prstClr val="white"/>
                    </a:solidFill>
                    <a:latin typeface="Calibri" panose="020F0502020204030204" pitchFamily="34" charset="0"/>
                  </a:rPr>
                  <a:t>–  Kirk Clawson </a:t>
                </a:r>
                <a:r>
                  <a:rPr lang="en-US" sz="1400" b="1" dirty="0" smtClean="0">
                    <a:solidFill>
                      <a:prstClr val="white"/>
                    </a:solidFill>
                    <a:latin typeface="Calibri" panose="020F0502020204030204" pitchFamily="34" charset="0"/>
                  </a:rPr>
                  <a:t>and Walt </a:t>
                </a:r>
                <a:r>
                  <a:rPr lang="en-US" sz="1400" b="1" dirty="0" err="1" smtClean="0">
                    <a:solidFill>
                      <a:prstClr val="white"/>
                    </a:solidFill>
                    <a:latin typeface="Calibri" panose="020F0502020204030204" pitchFamily="34" charset="0"/>
                  </a:rPr>
                  <a:t>Schalk</a:t>
                </a:r>
                <a:r>
                  <a:rPr lang="en-US" sz="1400" b="1" dirty="0" smtClean="0">
                    <a:solidFill>
                      <a:prstClr val="white"/>
                    </a:solidFill>
                    <a:latin typeface="Calibri" panose="020F0502020204030204" pitchFamily="34" charset="0"/>
                  </a:rPr>
                  <a:t> </a:t>
                </a:r>
                <a:r>
                  <a:rPr lang="en-US" sz="1400" dirty="0" smtClean="0">
                    <a:solidFill>
                      <a:schemeClr val="bg1"/>
                    </a:solidFill>
                  </a:rPr>
                  <a:t>in </a:t>
                </a:r>
                <a:r>
                  <a:rPr lang="en-US" sz="1400" dirty="0">
                    <a:solidFill>
                      <a:schemeClr val="bg1"/>
                    </a:solidFill>
                  </a:rPr>
                  <a:t>recognition of </a:t>
                </a:r>
                <a:r>
                  <a:rPr lang="en-US" sz="1400" dirty="0" smtClean="0">
                    <a:solidFill>
                      <a:schemeClr val="bg1"/>
                    </a:solidFill>
                  </a:rPr>
                  <a:t>their support </a:t>
                </a:r>
                <a:r>
                  <a:rPr lang="en-US" sz="1400" dirty="0">
                    <a:solidFill>
                      <a:schemeClr val="bg1"/>
                    </a:solidFill>
                  </a:rPr>
                  <a:t>in the development of ANSI/ANS-3.11-2015 </a:t>
                </a:r>
                <a:r>
                  <a:rPr lang="en-US" sz="1400" i="1" dirty="0" smtClean="0">
                    <a:solidFill>
                      <a:schemeClr val="bg1"/>
                    </a:solidFill>
                  </a:rPr>
                  <a:t>Determining </a:t>
                </a:r>
                <a:r>
                  <a:rPr lang="en-US" sz="1400" i="1" dirty="0">
                    <a:solidFill>
                      <a:schemeClr val="bg1"/>
                    </a:solidFill>
                  </a:rPr>
                  <a:t>Meteorological Information at Nuclear </a:t>
                </a:r>
                <a:r>
                  <a:rPr lang="en-US" sz="1400" i="1" dirty="0" smtClean="0">
                    <a:solidFill>
                      <a:schemeClr val="bg1"/>
                    </a:solidFill>
                  </a:rPr>
                  <a:t>Facilities</a:t>
                </a:r>
                <a:r>
                  <a:rPr lang="en-US" sz="1400" dirty="0" smtClean="0">
                    <a:solidFill>
                      <a:schemeClr val="bg1"/>
                    </a:solidFill>
                  </a:rPr>
                  <a:t>.</a:t>
                </a:r>
                <a:endParaRPr lang="en-US" sz="1400" dirty="0">
                  <a:solidFill>
                    <a:schemeClr val="bg1"/>
                  </a:solidFill>
                </a:endParaRPr>
              </a:p>
            </p:txBody>
          </p:sp>
          <p:pic>
            <p:nvPicPr>
              <p:cNvPr id="4098" name="Picture 2" descr="http://nureth16.anl.gov/resources/images/logos/ANS-logo1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735" y="1524001"/>
                <a:ext cx="674665" cy="674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41427" y="5357127"/>
              <a:ext cx="8037420" cy="674667"/>
              <a:chOff x="641427" y="5357127"/>
              <a:chExt cx="8037420" cy="674667"/>
            </a:xfrm>
          </p:grpSpPr>
          <p:sp>
            <p:nvSpPr>
              <p:cNvPr id="33" name="Freeform 32"/>
              <p:cNvSpPr/>
              <p:nvPr/>
            </p:nvSpPr>
            <p:spPr>
              <a:xfrm>
                <a:off x="1064169" y="5357127"/>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defTabSz="622300">
                  <a:lnSpc>
                    <a:spcPct val="90000"/>
                  </a:lnSpc>
                  <a:spcBef>
                    <a:spcPct val="0"/>
                  </a:spcBef>
                  <a:spcAft>
                    <a:spcPct val="35000"/>
                  </a:spcAft>
                </a:pPr>
                <a:r>
                  <a:rPr lang="en-US" sz="1400" b="1" dirty="0" smtClean="0"/>
                  <a:t>2011 EPA Science and Technology Achievement Award, Level II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smtClean="0"/>
                  <a:t>Daniel </a:t>
                </a:r>
                <a:r>
                  <a:rPr lang="en-US" sz="1400" b="1" dirty="0"/>
                  <a:t>Tong</a:t>
                </a:r>
                <a:r>
                  <a:rPr lang="en-US" sz="1400" dirty="0"/>
                  <a:t> </a:t>
                </a:r>
                <a:r>
                  <a:rPr lang="en-US" sz="1400" dirty="0" smtClean="0"/>
                  <a:t>for his work </a:t>
                </a:r>
                <a:r>
                  <a:rPr lang="en-US" sz="1400" dirty="0"/>
                  <a:t>on aerosol formation from volcanic emissions.</a:t>
                </a:r>
                <a:endParaRPr lang="en-US" sz="1400" dirty="0">
                  <a:solidFill>
                    <a:prstClr val="white"/>
                  </a:solidFill>
                  <a:latin typeface="Calibri" panose="020F0502020204030204" pitchFamily="34" charset="0"/>
                </a:endParaRPr>
              </a:p>
            </p:txBody>
          </p:sp>
          <p:pic>
            <p:nvPicPr>
              <p:cNvPr id="4102"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427" y="5380820"/>
                <a:ext cx="627280" cy="62728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Freeform 25"/>
          <p:cNvSpPr/>
          <p:nvPr/>
        </p:nvSpPr>
        <p:spPr>
          <a:xfrm>
            <a:off x="1055286" y="1143000"/>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r>
              <a:rPr lang="en-US" sz="1400" b="1" dirty="0" smtClean="0">
                <a:solidFill>
                  <a:schemeClr val="bg1"/>
                </a:solidFill>
              </a:rPr>
              <a:t>2016 NOAA/OAR Distinguished Career Award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smtClean="0">
                <a:solidFill>
                  <a:schemeClr val="bg1"/>
                </a:solidFill>
              </a:rPr>
              <a:t>Roland Draxler </a:t>
            </a:r>
            <a:r>
              <a:rPr lang="en-US" sz="1400" dirty="0" smtClean="0">
                <a:solidFill>
                  <a:schemeClr val="bg1"/>
                </a:solidFill>
              </a:rPr>
              <a:t>for significantly improving U.S. and international capabilities to respond to airborne hazards, including radionuclides, chemicals, and volcanic ash.</a:t>
            </a:r>
            <a:endParaRPr lang="en-US" sz="1400" dirty="0">
              <a:solidFill>
                <a:schemeClr val="bg1"/>
              </a:solidFill>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05" y="1219491"/>
            <a:ext cx="615429" cy="615429"/>
          </a:xfrm>
          <a:prstGeom prst="rect">
            <a:avLst/>
          </a:prstGeom>
        </p:spPr>
      </p:pic>
    </p:spTree>
    <p:extLst>
      <p:ext uri="{BB962C8B-B14F-4D97-AF65-F5344CB8AC3E}">
        <p14:creationId xmlns:p14="http://schemas.microsoft.com/office/powerpoint/2010/main" val="3748666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34</a:t>
            </a:fld>
            <a:endParaRPr lang="en-US" dirty="0"/>
          </a:p>
        </p:txBody>
      </p:sp>
      <p:sp>
        <p:nvSpPr>
          <p:cNvPr id="4" name="Footer Placeholder 1"/>
          <p:cNvSpPr txBox="1">
            <a:spLocks/>
          </p:cNvSpPr>
          <p:nvPr/>
        </p:nvSpPr>
        <p:spPr>
          <a:xfrm>
            <a:off x="0" y="649287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ARL Science Review, June 21-23, 2016</a:t>
            </a:r>
            <a:endParaRPr lang="en-US" dirty="0"/>
          </a:p>
        </p:txBody>
      </p:sp>
      <p:sp>
        <p:nvSpPr>
          <p:cNvPr id="5" name="Slide Number Placeholder 2"/>
          <p:cNvSpPr txBox="1">
            <a:spLocks/>
          </p:cNvSpPr>
          <p:nvPr/>
        </p:nvSpPr>
        <p:spPr>
          <a:xfrm>
            <a:off x="6781800" y="64166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CAC88C-31F3-4764-B964-B930D18D7C5C}" type="slidenum">
              <a:rPr lang="en-US" smtClean="0"/>
              <a:pPr/>
              <a:t>34</a:t>
            </a:fld>
            <a:endParaRPr lang="en-US" dirty="0"/>
          </a:p>
        </p:txBody>
      </p:sp>
      <p:sp>
        <p:nvSpPr>
          <p:cNvPr id="6" name="TextBox 5"/>
          <p:cNvSpPr txBox="1"/>
          <p:nvPr/>
        </p:nvSpPr>
        <p:spPr>
          <a:xfrm>
            <a:off x="242425" y="228600"/>
            <a:ext cx="8444376" cy="646331"/>
          </a:xfrm>
          <a:prstGeom prst="rect">
            <a:avLst/>
          </a:prstGeom>
          <a:noFill/>
        </p:spPr>
        <p:txBody>
          <a:bodyPr wrap="square" rtlCol="0">
            <a:spAutoFit/>
          </a:bodyPr>
          <a:lstStyle/>
          <a:p>
            <a:pPr algn="ctr"/>
            <a:r>
              <a:rPr lang="en-US" sz="3600" dirty="0" smtClean="0">
                <a:solidFill>
                  <a:srgbClr val="002060"/>
                </a:solidFill>
                <a:cs typeface="Arial"/>
              </a:rPr>
              <a:t> </a:t>
            </a:r>
            <a:r>
              <a:rPr lang="en-US" sz="3600" dirty="0" smtClean="0">
                <a:solidFill>
                  <a:schemeClr val="bg1"/>
                </a:solidFill>
                <a:cs typeface="Arial"/>
              </a:rPr>
              <a:t>Quality</a:t>
            </a:r>
            <a:r>
              <a:rPr lang="en-US" sz="3600" dirty="0">
                <a:solidFill>
                  <a:schemeClr val="bg1"/>
                </a:solidFill>
                <a:cs typeface="Arial"/>
              </a:rPr>
              <a:t>: </a:t>
            </a:r>
            <a:r>
              <a:rPr lang="en-US" sz="3600" dirty="0" smtClean="0">
                <a:solidFill>
                  <a:schemeClr val="bg1"/>
                </a:solidFill>
                <a:cs typeface="Arial"/>
              </a:rPr>
              <a:t>DOC and NOAA Awards</a:t>
            </a:r>
            <a:endParaRPr lang="en-US" sz="3600" dirty="0">
              <a:solidFill>
                <a:srgbClr val="002060"/>
              </a:solidFill>
              <a:cs typeface="Arial"/>
            </a:endParaRPr>
          </a:p>
        </p:txBody>
      </p:sp>
      <p:grpSp>
        <p:nvGrpSpPr>
          <p:cNvPr id="16" name="Group 15"/>
          <p:cNvGrpSpPr/>
          <p:nvPr/>
        </p:nvGrpSpPr>
        <p:grpSpPr>
          <a:xfrm>
            <a:off x="478253" y="4193181"/>
            <a:ext cx="8082410" cy="726573"/>
            <a:chOff x="478253" y="4150227"/>
            <a:chExt cx="8082410" cy="726573"/>
          </a:xfrm>
        </p:grpSpPr>
        <p:sp>
          <p:nvSpPr>
            <p:cNvPr id="8" name="Freeform 7"/>
            <p:cNvSpPr/>
            <p:nvPr/>
          </p:nvSpPr>
          <p:spPr>
            <a:xfrm>
              <a:off x="914400" y="4150227"/>
              <a:ext cx="7646263" cy="726573"/>
            </a:xfrm>
            <a:custGeom>
              <a:avLst/>
              <a:gdLst>
                <a:gd name="connsiteX0" fmla="*/ 0 w 7646263"/>
                <a:gd name="connsiteY0" fmla="*/ 0 h 726571"/>
                <a:gd name="connsiteX1" fmla="*/ 7282978 w 7646263"/>
                <a:gd name="connsiteY1" fmla="*/ 0 h 726571"/>
                <a:gd name="connsiteX2" fmla="*/ 7646263 w 7646263"/>
                <a:gd name="connsiteY2" fmla="*/ 363286 h 726571"/>
                <a:gd name="connsiteX3" fmla="*/ 7282978 w 7646263"/>
                <a:gd name="connsiteY3" fmla="*/ 726571 h 726571"/>
                <a:gd name="connsiteX4" fmla="*/ 0 w 7646263"/>
                <a:gd name="connsiteY4" fmla="*/ 726571 h 726571"/>
                <a:gd name="connsiteX5" fmla="*/ 0 w 7646263"/>
                <a:gd name="connsiteY5" fmla="*/ 0 h 72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6263" h="726571">
                  <a:moveTo>
                    <a:pt x="7646263" y="726570"/>
                  </a:moveTo>
                  <a:lnTo>
                    <a:pt x="363285" y="726570"/>
                  </a:lnTo>
                  <a:lnTo>
                    <a:pt x="0" y="363285"/>
                  </a:lnTo>
                  <a:lnTo>
                    <a:pt x="363285" y="1"/>
                  </a:lnTo>
                  <a:lnTo>
                    <a:pt x="7646263" y="1"/>
                  </a:lnTo>
                  <a:lnTo>
                    <a:pt x="7646263" y="726570"/>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502041" tIns="53341" rIns="99568" bIns="53341" numCol="1" spcCol="1270" anchor="ctr" anchorCtr="0">
              <a:noAutofit/>
            </a:bodyPr>
            <a:lstStyle/>
            <a:p>
              <a:pPr defTabSz="622300">
                <a:lnSpc>
                  <a:spcPct val="90000"/>
                </a:lnSpc>
                <a:spcBef>
                  <a:spcPct val="0"/>
                </a:spcBef>
                <a:spcAft>
                  <a:spcPct val="35000"/>
                </a:spcAft>
              </a:pPr>
              <a:r>
                <a:rPr lang="en-US" sz="1400" b="1" dirty="0" smtClean="0">
                  <a:solidFill>
                    <a:prstClr val="white"/>
                  </a:solidFill>
                  <a:latin typeface="Calibri" panose="020F0502020204030204" pitchFamily="34" charset="0"/>
                </a:rPr>
                <a:t>2012 DOC </a:t>
              </a:r>
              <a:r>
                <a:rPr lang="en-US" sz="1400" b="1" dirty="0">
                  <a:solidFill>
                    <a:prstClr val="white"/>
                  </a:solidFill>
                  <a:latin typeface="Calibri" panose="020F0502020204030204" pitchFamily="34" charset="0"/>
                </a:rPr>
                <a:t>Bronze Medal Award – </a:t>
              </a:r>
              <a:r>
                <a:rPr lang="en-US" sz="1400" b="1" dirty="0" smtClean="0">
                  <a:solidFill>
                    <a:prstClr val="white"/>
                  </a:solidFill>
                  <a:latin typeface="Calibri" panose="020F0502020204030204" pitchFamily="34" charset="0"/>
                </a:rPr>
                <a:t>Dian Seidel </a:t>
              </a:r>
              <a:r>
                <a:rPr lang="en-US" sz="1400" dirty="0" smtClean="0">
                  <a:solidFill>
                    <a:schemeClr val="bg1"/>
                  </a:solidFill>
                </a:rPr>
                <a:t>for </a:t>
              </a:r>
              <a:r>
                <a:rPr lang="en-US" sz="1400" dirty="0">
                  <a:solidFill>
                    <a:schemeClr val="bg1"/>
                  </a:solidFill>
                </a:rPr>
                <a:t>developing a NOAA administrative order on scientific integrity policy and accompanying handbook on scientific </a:t>
              </a:r>
              <a:r>
                <a:rPr lang="en-US" sz="1400" dirty="0" smtClean="0">
                  <a:solidFill>
                    <a:schemeClr val="bg1"/>
                  </a:solidFill>
                </a:rPr>
                <a:t>misconduct, </a:t>
              </a:r>
              <a:r>
                <a:rPr lang="en-US" sz="1400" dirty="0">
                  <a:solidFill>
                    <a:schemeClr val="bg1"/>
                  </a:solidFill>
                </a:rPr>
                <a:t>as part of a NOAA-wide team award.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53" y="4159441"/>
              <a:ext cx="708145" cy="708145"/>
            </a:xfrm>
            <a:prstGeom prst="rect">
              <a:avLst/>
            </a:prstGeom>
          </p:spPr>
        </p:pic>
      </p:grpSp>
      <p:sp>
        <p:nvSpPr>
          <p:cNvPr id="15" name="TextBox 14"/>
          <p:cNvSpPr txBox="1"/>
          <p:nvPr/>
        </p:nvSpPr>
        <p:spPr>
          <a:xfrm>
            <a:off x="242424" y="1143000"/>
            <a:ext cx="4984923" cy="461665"/>
          </a:xfrm>
          <a:prstGeom prst="rect">
            <a:avLst/>
          </a:prstGeom>
          <a:noFill/>
        </p:spPr>
        <p:txBody>
          <a:bodyPr wrap="square" rtlCol="0">
            <a:spAutoFit/>
          </a:bodyPr>
          <a:lstStyle/>
          <a:p>
            <a:r>
              <a:rPr lang="en-US" sz="2400" u="sng" dirty="0" smtClean="0">
                <a:solidFill>
                  <a:schemeClr val="bg1"/>
                </a:solidFill>
              </a:rPr>
              <a:t>Administrative, </a:t>
            </a:r>
            <a:r>
              <a:rPr lang="en-US" sz="2400" u="sng" dirty="0">
                <a:solidFill>
                  <a:schemeClr val="bg1"/>
                </a:solidFill>
              </a:rPr>
              <a:t>Outreach, and Service </a:t>
            </a:r>
          </a:p>
        </p:txBody>
      </p:sp>
      <p:grpSp>
        <p:nvGrpSpPr>
          <p:cNvPr id="22" name="Group 21"/>
          <p:cNvGrpSpPr/>
          <p:nvPr/>
        </p:nvGrpSpPr>
        <p:grpSpPr>
          <a:xfrm>
            <a:off x="478252" y="4993751"/>
            <a:ext cx="8050826" cy="708148"/>
            <a:chOff x="478252" y="4993751"/>
            <a:chExt cx="8050826" cy="708148"/>
          </a:xfrm>
        </p:grpSpPr>
        <p:sp>
          <p:nvSpPr>
            <p:cNvPr id="17" name="Freeform 16"/>
            <p:cNvSpPr/>
            <p:nvPr/>
          </p:nvSpPr>
          <p:spPr>
            <a:xfrm>
              <a:off x="914400" y="5010492"/>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r>
                <a:rPr lang="en-US" sz="1400" b="1" dirty="0" smtClean="0">
                  <a:solidFill>
                    <a:schemeClr val="bg1"/>
                  </a:solidFill>
                </a:rPr>
                <a:t>2010 NOAA/OAR Distinguished Career Award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smtClean="0">
                  <a:solidFill>
                    <a:schemeClr val="bg1"/>
                  </a:solidFill>
                </a:rPr>
                <a:t>Sharon Conger </a:t>
              </a:r>
              <a:r>
                <a:rPr lang="en-US" sz="1400" dirty="0">
                  <a:solidFill>
                    <a:schemeClr val="bg1"/>
                  </a:solidFill>
                </a:rPr>
                <a:t>for long-term administrative achievement in advancing the goals and mission of NOAA.</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52" y="4993751"/>
              <a:ext cx="708146" cy="708148"/>
            </a:xfrm>
            <a:prstGeom prst="rect">
              <a:avLst/>
            </a:prstGeom>
          </p:spPr>
        </p:pic>
      </p:grpSp>
      <p:grpSp>
        <p:nvGrpSpPr>
          <p:cNvPr id="7" name="Group 6"/>
          <p:cNvGrpSpPr/>
          <p:nvPr/>
        </p:nvGrpSpPr>
        <p:grpSpPr>
          <a:xfrm>
            <a:off x="478253" y="1846751"/>
            <a:ext cx="8050825" cy="708144"/>
            <a:chOff x="478253" y="1846751"/>
            <a:chExt cx="8050825" cy="708144"/>
          </a:xfrm>
        </p:grpSpPr>
        <p:sp>
          <p:nvSpPr>
            <p:cNvPr id="19" name="Freeform 18"/>
            <p:cNvSpPr/>
            <p:nvPr/>
          </p:nvSpPr>
          <p:spPr>
            <a:xfrm>
              <a:off x="914400" y="1863490"/>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r>
                <a:rPr lang="en-US" sz="1400" b="1" dirty="0" smtClean="0">
                  <a:solidFill>
                    <a:schemeClr val="bg1"/>
                  </a:solidFill>
                </a:rPr>
                <a:t>2016 NOAA OAR EEO/Diversity Award </a:t>
              </a:r>
              <a:r>
                <a:rPr lang="en-US" sz="1400" b="1" dirty="0" smtClean="0">
                  <a:solidFill>
                    <a:prstClr val="white"/>
                  </a:solidFill>
                  <a:latin typeface="Calibri" panose="020F0502020204030204" pitchFamily="34" charset="0"/>
                </a:rPr>
                <a:t>–  </a:t>
              </a:r>
              <a:r>
                <a:rPr lang="en-US" sz="1400" b="1" dirty="0" smtClean="0">
                  <a:solidFill>
                    <a:schemeClr val="bg1"/>
                  </a:solidFill>
                </a:rPr>
                <a:t>LaToya Myles </a:t>
              </a:r>
              <a:r>
                <a:rPr lang="en-US" sz="1400" dirty="0" smtClean="0">
                  <a:solidFill>
                    <a:schemeClr val="bg1"/>
                  </a:solidFill>
                </a:rPr>
                <a:t>for her work with the NOAA Educational Partnership Program serving as a presenter and student mentor.</a:t>
              </a:r>
              <a:endParaRPr lang="en-US" sz="1400" dirty="0">
                <a:solidFill>
                  <a:schemeClr val="bg1"/>
                </a:solidFil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53" y="1846751"/>
              <a:ext cx="708144" cy="708144"/>
            </a:xfrm>
            <a:prstGeom prst="rect">
              <a:avLst/>
            </a:prstGeom>
          </p:spPr>
        </p:pic>
      </p:grpSp>
      <p:grpSp>
        <p:nvGrpSpPr>
          <p:cNvPr id="13" name="Group 12"/>
          <p:cNvGrpSpPr/>
          <p:nvPr/>
        </p:nvGrpSpPr>
        <p:grpSpPr>
          <a:xfrm>
            <a:off x="478253" y="3411037"/>
            <a:ext cx="8050825" cy="708145"/>
            <a:chOff x="478253" y="3330455"/>
            <a:chExt cx="8050825" cy="708145"/>
          </a:xfrm>
        </p:grpSpPr>
        <p:sp>
          <p:nvSpPr>
            <p:cNvPr id="12" name="Freeform 11"/>
            <p:cNvSpPr/>
            <p:nvPr/>
          </p:nvSpPr>
          <p:spPr>
            <a:xfrm>
              <a:off x="914400" y="3347194"/>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defTabSz="622300">
                <a:lnSpc>
                  <a:spcPct val="90000"/>
                </a:lnSpc>
                <a:spcBef>
                  <a:spcPct val="0"/>
                </a:spcBef>
                <a:spcAft>
                  <a:spcPct val="35000"/>
                </a:spcAft>
              </a:pPr>
              <a:r>
                <a:rPr lang="en-US" sz="1400" b="1" dirty="0" smtClean="0">
                  <a:solidFill>
                    <a:prstClr val="white"/>
                  </a:solidFill>
                  <a:latin typeface="Calibri" panose="020F0502020204030204" pitchFamily="34" charset="0"/>
                </a:rPr>
                <a:t>2013  </a:t>
              </a:r>
              <a:r>
                <a:rPr lang="en-US" sz="1400" b="1" dirty="0">
                  <a:solidFill>
                    <a:prstClr val="white"/>
                  </a:solidFill>
                  <a:latin typeface="Calibri" panose="020F0502020204030204" pitchFamily="34" charset="0"/>
                </a:rPr>
                <a:t>DOC </a:t>
              </a:r>
              <a:r>
                <a:rPr lang="en-US" sz="1400" b="1" dirty="0" smtClean="0">
                  <a:solidFill>
                    <a:prstClr val="white"/>
                  </a:solidFill>
                  <a:latin typeface="Calibri" panose="020F0502020204030204" pitchFamily="34" charset="0"/>
                </a:rPr>
                <a:t>Silver Medal – Winston Luke  </a:t>
              </a:r>
              <a:r>
                <a:rPr lang="en-US" sz="1400" dirty="0" smtClean="0">
                  <a:solidFill>
                    <a:prstClr val="white"/>
                  </a:solidFill>
                  <a:latin typeface="Calibri" panose="020F0502020204030204" pitchFamily="34" charset="0"/>
                </a:rPr>
                <a:t>for Meritorious Federal Service for exceptional team achievements in creating the NOAA Center for Weather and Climate Prediction. </a:t>
              </a:r>
              <a:endParaRPr lang="en-US" sz="1400" dirty="0">
                <a:solidFill>
                  <a:prstClr val="white"/>
                </a:solidFill>
                <a:latin typeface="Calibri" panose="020F050202020403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53" y="3330455"/>
              <a:ext cx="708145" cy="708145"/>
            </a:xfrm>
            <a:prstGeom prst="rect">
              <a:avLst/>
            </a:prstGeom>
          </p:spPr>
        </p:pic>
      </p:grpSp>
      <p:grpSp>
        <p:nvGrpSpPr>
          <p:cNvPr id="9" name="Group 8"/>
          <p:cNvGrpSpPr/>
          <p:nvPr/>
        </p:nvGrpSpPr>
        <p:grpSpPr>
          <a:xfrm>
            <a:off x="478253" y="2628894"/>
            <a:ext cx="8050825" cy="708144"/>
            <a:chOff x="478253" y="2606167"/>
            <a:chExt cx="8050825" cy="708144"/>
          </a:xfrm>
        </p:grpSpPr>
        <p:sp>
          <p:nvSpPr>
            <p:cNvPr id="18" name="Freeform 17"/>
            <p:cNvSpPr/>
            <p:nvPr/>
          </p:nvSpPr>
          <p:spPr>
            <a:xfrm>
              <a:off x="914400" y="2622906"/>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chemeClr val="tx2">
                <a:lumMod val="60000"/>
                <a:lumOff val="40000"/>
              </a:schemeClr>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r>
                <a:rPr lang="en-US" sz="1400" b="1" dirty="0" smtClean="0">
                  <a:solidFill>
                    <a:schemeClr val="bg1"/>
                  </a:solidFill>
                </a:rPr>
                <a:t>2015 OAR Employee of the Year Award </a:t>
              </a:r>
              <a:r>
                <a:rPr lang="en-US" sz="1400" b="1" dirty="0">
                  <a:solidFill>
                    <a:prstClr val="white"/>
                  </a:solidFill>
                  <a:latin typeface="Calibri" panose="020F0502020204030204" pitchFamily="34" charset="0"/>
                </a:rPr>
                <a:t>– </a:t>
              </a:r>
              <a:r>
                <a:rPr lang="en-US" sz="1400" b="1" dirty="0" smtClean="0">
                  <a:solidFill>
                    <a:prstClr val="white"/>
                  </a:solidFill>
                  <a:latin typeface="Calibri" panose="020F0502020204030204" pitchFamily="34" charset="0"/>
                </a:rPr>
                <a:t> </a:t>
              </a:r>
              <a:r>
                <a:rPr lang="en-US" sz="1400" b="1" dirty="0" err="1" smtClean="0">
                  <a:solidFill>
                    <a:schemeClr val="bg1"/>
                  </a:solidFill>
                </a:rPr>
                <a:t>Ogie</a:t>
              </a:r>
              <a:r>
                <a:rPr lang="en-US" sz="1400" b="1" dirty="0" smtClean="0">
                  <a:solidFill>
                    <a:schemeClr val="bg1"/>
                  </a:solidFill>
                </a:rPr>
                <a:t> </a:t>
              </a:r>
              <a:r>
                <a:rPr lang="en-US" sz="1400" b="1" dirty="0" err="1" smtClean="0">
                  <a:solidFill>
                    <a:schemeClr val="bg1"/>
                  </a:solidFill>
                </a:rPr>
                <a:t>Olanday</a:t>
              </a:r>
              <a:r>
                <a:rPr lang="en-US" sz="1400" b="1" dirty="0" smtClean="0">
                  <a:solidFill>
                    <a:schemeClr val="bg1"/>
                  </a:solidFill>
                </a:rPr>
                <a:t> </a:t>
              </a:r>
              <a:r>
                <a:rPr lang="en-US" sz="1400" dirty="0" smtClean="0">
                  <a:solidFill>
                    <a:schemeClr val="bg1"/>
                  </a:solidFill>
                </a:rPr>
                <a:t>for outstanding administrative service in support of the ARL mission.</a:t>
              </a:r>
              <a:endParaRPr lang="en-US" sz="1400" dirty="0">
                <a:solidFill>
                  <a:schemeClr val="bg1"/>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53" y="2606167"/>
              <a:ext cx="708144" cy="708144"/>
            </a:xfrm>
            <a:prstGeom prst="rect">
              <a:avLst/>
            </a:prstGeom>
          </p:spPr>
        </p:pic>
      </p:grpSp>
    </p:spTree>
    <p:extLst>
      <p:ext uri="{BB962C8B-B14F-4D97-AF65-F5344CB8AC3E}">
        <p14:creationId xmlns:p14="http://schemas.microsoft.com/office/powerpoint/2010/main" val="2550611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35</a:t>
            </a:fld>
            <a:endParaRPr lang="en-US" dirty="0"/>
          </a:p>
        </p:txBody>
      </p:sp>
      <p:sp>
        <p:nvSpPr>
          <p:cNvPr id="4" name="Subtitle 1"/>
          <p:cNvSpPr txBox="1">
            <a:spLocks/>
          </p:cNvSpPr>
          <p:nvPr/>
        </p:nvSpPr>
        <p:spPr>
          <a:xfrm>
            <a:off x="138764" y="1037510"/>
            <a:ext cx="4128436" cy="5016758"/>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7013" indent="-227013">
              <a:buFont typeface="Calibri" panose="020F0502020204030204" pitchFamily="34" charset="0"/>
              <a:buChar char="●"/>
            </a:pPr>
            <a:r>
              <a:rPr lang="en-US" sz="1600" b="1" dirty="0" smtClean="0">
                <a:solidFill>
                  <a:srgbClr val="92D050"/>
                </a:solidFill>
              </a:rPr>
              <a:t>NOAA Boards &amp; Committees </a:t>
            </a:r>
          </a:p>
          <a:p>
            <a:pPr marL="511175" lvl="1" indent="-168275">
              <a:spcBef>
                <a:spcPts val="600"/>
              </a:spcBef>
              <a:buFont typeface="Calibri" panose="020F0502020204030204" pitchFamily="34" charset="0"/>
              <a:buChar char="‒"/>
            </a:pPr>
            <a:r>
              <a:rPr lang="en-US" sz="1600" dirty="0" smtClean="0"/>
              <a:t>Volcanic Ash Working Group</a:t>
            </a:r>
            <a:endParaRPr lang="en-US" sz="1600" dirty="0"/>
          </a:p>
          <a:p>
            <a:pPr marL="511175" lvl="1" indent="-168275">
              <a:spcBef>
                <a:spcPts val="600"/>
              </a:spcBef>
              <a:buFont typeface="Calibri" panose="020F0502020204030204" pitchFamily="34" charset="0"/>
              <a:buChar char="‒"/>
            </a:pPr>
            <a:r>
              <a:rPr lang="en-US" sz="1600" dirty="0" smtClean="0"/>
              <a:t>Council of NOAA Fellows</a:t>
            </a:r>
            <a:endParaRPr lang="en-US" sz="1600" dirty="0"/>
          </a:p>
          <a:p>
            <a:pPr marL="511175" lvl="1" indent="-168275">
              <a:spcBef>
                <a:spcPts val="600"/>
              </a:spcBef>
              <a:buFont typeface="Calibri" panose="020F0502020204030204" pitchFamily="34" charset="0"/>
              <a:buChar char="‒"/>
            </a:pPr>
            <a:r>
              <a:rPr lang="en-US" sz="1600" dirty="0" smtClean="0"/>
              <a:t>Ecosystem Research Committee</a:t>
            </a:r>
            <a:endParaRPr lang="en-US" sz="1600" dirty="0"/>
          </a:p>
          <a:p>
            <a:pPr marL="511175" lvl="1" indent="-168275">
              <a:spcBef>
                <a:spcPts val="600"/>
              </a:spcBef>
              <a:buFont typeface="Calibri" panose="020F0502020204030204" pitchFamily="34" charset="0"/>
              <a:buChar char="‒"/>
            </a:pPr>
            <a:r>
              <a:rPr lang="en-US" sz="1600" dirty="0" smtClean="0"/>
              <a:t>Library Advisory Council</a:t>
            </a:r>
          </a:p>
          <a:p>
            <a:pPr marL="227013" indent="-227013">
              <a:spcBef>
                <a:spcPts val="1200"/>
              </a:spcBef>
              <a:buFont typeface="Calibri" panose="020F0502020204030204" pitchFamily="34" charset="0"/>
              <a:buChar char="●"/>
            </a:pPr>
            <a:r>
              <a:rPr lang="en-US" sz="1600" b="1" dirty="0" smtClean="0">
                <a:solidFill>
                  <a:srgbClr val="92D050"/>
                </a:solidFill>
              </a:rPr>
              <a:t>Federal, Interagency, &amp; State Committees</a:t>
            </a:r>
          </a:p>
          <a:p>
            <a:pPr marL="511175" lvl="1" indent="-168275">
              <a:spcBef>
                <a:spcPts val="600"/>
              </a:spcBef>
              <a:buFont typeface="Calibri" panose="020F0502020204030204" pitchFamily="34" charset="0"/>
              <a:buChar char="‒"/>
            </a:pPr>
            <a:r>
              <a:rPr lang="en-US" sz="1600" dirty="0" smtClean="0"/>
              <a:t>National Atmos. Deposition Program</a:t>
            </a:r>
            <a:endParaRPr lang="en-US" sz="1600" dirty="0"/>
          </a:p>
          <a:p>
            <a:pPr marL="511175" lvl="1" indent="-168275">
              <a:spcBef>
                <a:spcPts val="600"/>
              </a:spcBef>
              <a:buFont typeface="Calibri" panose="020F0502020204030204" pitchFamily="34" charset="0"/>
              <a:buChar char="‒"/>
            </a:pPr>
            <a:r>
              <a:rPr lang="en-US" sz="1600" dirty="0" smtClean="0"/>
              <a:t>DOE Monitoring &amp; Surveillance Comm.</a:t>
            </a:r>
            <a:endParaRPr lang="en-US" sz="1600" dirty="0"/>
          </a:p>
          <a:p>
            <a:pPr marL="511175" lvl="1" indent="-168275">
              <a:spcBef>
                <a:spcPts val="600"/>
              </a:spcBef>
              <a:buFont typeface="Calibri" panose="020F0502020204030204" pitchFamily="34" charset="0"/>
              <a:buChar char="‒"/>
            </a:pPr>
            <a:r>
              <a:rPr lang="en-US" sz="1600" dirty="0" smtClean="0"/>
              <a:t>Interagency Nuclear Safety Review Panel</a:t>
            </a:r>
          </a:p>
          <a:p>
            <a:pPr marL="227013" indent="-227013">
              <a:spcBef>
                <a:spcPts val="1200"/>
              </a:spcBef>
              <a:buFont typeface="Calibri" panose="020F0502020204030204" pitchFamily="34" charset="0"/>
              <a:buChar char="●"/>
            </a:pPr>
            <a:r>
              <a:rPr lang="en-US" sz="1600" b="1" dirty="0" smtClean="0">
                <a:solidFill>
                  <a:srgbClr val="92D050"/>
                </a:solidFill>
              </a:rPr>
              <a:t>International Research Organizations</a:t>
            </a:r>
          </a:p>
          <a:p>
            <a:pPr marL="511175" lvl="1" indent="-168275">
              <a:spcBef>
                <a:spcPts val="600"/>
              </a:spcBef>
              <a:buFont typeface="Calibri" panose="020F0502020204030204" pitchFamily="34" charset="0"/>
              <a:buChar char="‒"/>
            </a:pPr>
            <a:r>
              <a:rPr lang="en-US" sz="1600" dirty="0" smtClean="0"/>
              <a:t>World Meteorological Organization</a:t>
            </a:r>
          </a:p>
          <a:p>
            <a:pPr marL="511175" lvl="1" indent="-168275">
              <a:spcBef>
                <a:spcPts val="600"/>
              </a:spcBef>
              <a:buFont typeface="Calibri" panose="020F0502020204030204" pitchFamily="34" charset="0"/>
              <a:buChar char="‒"/>
            </a:pPr>
            <a:r>
              <a:rPr lang="en-US" sz="1600" dirty="0" smtClean="0"/>
              <a:t>Int’l Air Quality Forecasting Research</a:t>
            </a:r>
          </a:p>
          <a:p>
            <a:pPr marL="511175" lvl="1" indent="-168275">
              <a:spcBef>
                <a:spcPts val="600"/>
              </a:spcBef>
              <a:buFont typeface="Calibri" panose="020F0502020204030204" pitchFamily="34" charset="0"/>
              <a:buChar char="‒"/>
            </a:pPr>
            <a:r>
              <a:rPr lang="en-US" sz="1600" dirty="0" smtClean="0"/>
              <a:t>US-Canada  Air Quality Committee</a:t>
            </a:r>
          </a:p>
          <a:p>
            <a:pPr marL="511175" lvl="1" indent="-168275">
              <a:spcBef>
                <a:spcPts val="600"/>
              </a:spcBef>
              <a:buFont typeface="Calibri" panose="020F0502020204030204" pitchFamily="34" charset="0"/>
              <a:buChar char="‒"/>
            </a:pPr>
            <a:r>
              <a:rPr lang="en-US" sz="1600" dirty="0" smtClean="0"/>
              <a:t>International Joint Commission</a:t>
            </a:r>
          </a:p>
          <a:p>
            <a:pPr marL="511175" lvl="1" indent="-168275">
              <a:spcBef>
                <a:spcPts val="600"/>
              </a:spcBef>
              <a:buFont typeface="Calibri" panose="020F0502020204030204" pitchFamily="34" charset="0"/>
              <a:buChar char="‒"/>
            </a:pPr>
            <a:r>
              <a:rPr lang="en-US" sz="1600" dirty="0" smtClean="0"/>
              <a:t>Comm. for Environ. Cooperation (NAFTA)</a:t>
            </a:r>
          </a:p>
        </p:txBody>
      </p:sp>
      <p:sp>
        <p:nvSpPr>
          <p:cNvPr id="5" name="Title 2"/>
          <p:cNvSpPr txBox="1">
            <a:spLocks/>
          </p:cNvSpPr>
          <p:nvPr/>
        </p:nvSpPr>
        <p:spPr>
          <a:xfrm>
            <a:off x="455596" y="193008"/>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Quality: Service</a:t>
            </a:r>
            <a:endParaRPr lang="en-US" dirty="0"/>
          </a:p>
        </p:txBody>
      </p:sp>
      <p:sp>
        <p:nvSpPr>
          <p:cNvPr id="7" name="Subtitle 1"/>
          <p:cNvSpPr txBox="1">
            <a:spLocks/>
          </p:cNvSpPr>
          <p:nvPr/>
        </p:nvSpPr>
        <p:spPr>
          <a:xfrm>
            <a:off x="4572000" y="1037510"/>
            <a:ext cx="4419600" cy="4939814"/>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7013" indent="-227013">
              <a:spcBef>
                <a:spcPts val="2400"/>
              </a:spcBef>
              <a:buFont typeface="Calibri" panose="020F0502020204030204" pitchFamily="34" charset="0"/>
              <a:buChar char="●"/>
            </a:pPr>
            <a:r>
              <a:rPr lang="en-US" sz="1600" b="1" dirty="0">
                <a:solidFill>
                  <a:srgbClr val="92D050"/>
                </a:solidFill>
              </a:rPr>
              <a:t>Training courses</a:t>
            </a:r>
          </a:p>
          <a:p>
            <a:pPr marL="511175" lvl="1" indent="-168275">
              <a:spcBef>
                <a:spcPts val="600"/>
              </a:spcBef>
              <a:buFont typeface="Calibri" panose="020F0502020204030204" pitchFamily="34" charset="0"/>
              <a:buChar char="‒"/>
            </a:pPr>
            <a:r>
              <a:rPr lang="en-US" sz="1600" dirty="0"/>
              <a:t>HYSPLIT dispersion modeling</a:t>
            </a:r>
          </a:p>
          <a:p>
            <a:pPr marL="511175" lvl="1" indent="-168275">
              <a:spcBef>
                <a:spcPts val="600"/>
              </a:spcBef>
              <a:buFont typeface="Calibri" panose="020F0502020204030204" pitchFamily="34" charset="0"/>
              <a:buChar char="‒"/>
            </a:pPr>
            <a:r>
              <a:rPr lang="en-US" sz="1600" dirty="0"/>
              <a:t>Mercury </a:t>
            </a:r>
            <a:r>
              <a:rPr lang="en-US" sz="1600" dirty="0" smtClean="0"/>
              <a:t>modeling</a:t>
            </a:r>
            <a:endParaRPr lang="en-US" sz="1600" b="1" dirty="0" smtClean="0">
              <a:solidFill>
                <a:srgbClr val="92D050"/>
              </a:solidFill>
            </a:endParaRPr>
          </a:p>
          <a:p>
            <a:pPr marL="227013" indent="-227013">
              <a:spcBef>
                <a:spcPts val="1200"/>
              </a:spcBef>
              <a:buFont typeface="Calibri" panose="020F0502020204030204" pitchFamily="34" charset="0"/>
              <a:buChar char="●"/>
            </a:pPr>
            <a:r>
              <a:rPr lang="en-US" sz="1600" b="1" dirty="0" smtClean="0">
                <a:solidFill>
                  <a:srgbClr val="92D050"/>
                </a:solidFill>
              </a:rPr>
              <a:t>Service to Professional Societies and Journals</a:t>
            </a:r>
          </a:p>
          <a:p>
            <a:pPr marL="403225" lvl="1" indent="-177800">
              <a:spcBef>
                <a:spcPts val="600"/>
              </a:spcBef>
              <a:buFont typeface="Calibri" panose="020F0502020204030204" pitchFamily="34" charset="0"/>
              <a:buChar char="‒"/>
            </a:pPr>
            <a:r>
              <a:rPr lang="en-US" sz="1600" dirty="0" smtClean="0"/>
              <a:t>American Meteorological Society</a:t>
            </a:r>
          </a:p>
          <a:p>
            <a:pPr marL="403225" lvl="1" indent="-177800">
              <a:spcBef>
                <a:spcPts val="600"/>
              </a:spcBef>
              <a:buFont typeface="Calibri" panose="020F0502020204030204" pitchFamily="34" charset="0"/>
              <a:buChar char="‒"/>
            </a:pPr>
            <a:r>
              <a:rPr lang="en-US" sz="1600" dirty="0" smtClean="0"/>
              <a:t>American Geophysical Union</a:t>
            </a:r>
          </a:p>
          <a:p>
            <a:pPr marL="403225" lvl="1" indent="-177800">
              <a:spcBef>
                <a:spcPts val="600"/>
              </a:spcBef>
              <a:buFont typeface="Calibri" panose="020F0502020204030204" pitchFamily="34" charset="0"/>
              <a:buChar char="‒"/>
            </a:pPr>
            <a:r>
              <a:rPr lang="en-US" sz="1600" dirty="0" smtClean="0"/>
              <a:t>Reviewers for many peer reviewed journals</a:t>
            </a:r>
          </a:p>
          <a:p>
            <a:pPr marL="403225" lvl="1" indent="-177800">
              <a:spcBef>
                <a:spcPts val="600"/>
              </a:spcBef>
              <a:buFont typeface="Calibri" panose="020F0502020204030204" pitchFamily="34" charset="0"/>
              <a:buChar char="‒"/>
            </a:pPr>
            <a:r>
              <a:rPr lang="en-US" sz="1600" dirty="0" smtClean="0"/>
              <a:t>Editorial Board: </a:t>
            </a:r>
            <a:r>
              <a:rPr lang="en-US" sz="1600" i="1" dirty="0" smtClean="0"/>
              <a:t>Boundary Layer Meteorology</a:t>
            </a:r>
          </a:p>
          <a:p>
            <a:pPr marL="403225" lvl="1" indent="-177800">
              <a:spcBef>
                <a:spcPts val="600"/>
              </a:spcBef>
              <a:buFont typeface="Calibri" panose="020F0502020204030204" pitchFamily="34" charset="0"/>
              <a:buChar char="‒"/>
            </a:pPr>
            <a:r>
              <a:rPr lang="en-US" sz="1600" dirty="0" smtClean="0"/>
              <a:t>Editorial Board: </a:t>
            </a:r>
            <a:r>
              <a:rPr lang="en-US" sz="1600" i="1" dirty="0" smtClean="0"/>
              <a:t>Agricultural &amp; Forest Met.</a:t>
            </a:r>
          </a:p>
          <a:p>
            <a:pPr marL="403225" lvl="1" indent="-177800">
              <a:spcBef>
                <a:spcPts val="600"/>
              </a:spcBef>
              <a:buFont typeface="Calibri" panose="020F0502020204030204" pitchFamily="34" charset="0"/>
              <a:buChar char="‒"/>
            </a:pPr>
            <a:r>
              <a:rPr lang="en-US" sz="1600" dirty="0" smtClean="0"/>
              <a:t>Guest editors for various special journal issues</a:t>
            </a:r>
          </a:p>
          <a:p>
            <a:pPr marL="227013" indent="-227013">
              <a:spcBef>
                <a:spcPts val="1200"/>
              </a:spcBef>
              <a:buFont typeface="Calibri" panose="020F0502020204030204" pitchFamily="34" charset="0"/>
              <a:buChar char="●"/>
            </a:pPr>
            <a:r>
              <a:rPr lang="en-US" sz="1600" b="1" dirty="0" smtClean="0">
                <a:solidFill>
                  <a:srgbClr val="92D050"/>
                </a:solidFill>
              </a:rPr>
              <a:t>Service to Universities</a:t>
            </a:r>
          </a:p>
          <a:p>
            <a:pPr marL="403225" lvl="1" indent="-177800">
              <a:spcBef>
                <a:spcPts val="600"/>
              </a:spcBef>
              <a:buFont typeface="Calibri" panose="020F0502020204030204" pitchFamily="34" charset="0"/>
              <a:buChar char="‒"/>
            </a:pPr>
            <a:r>
              <a:rPr lang="en-US" sz="1600" dirty="0" smtClean="0"/>
              <a:t>PhD Committees</a:t>
            </a:r>
          </a:p>
          <a:p>
            <a:pPr marL="403225" lvl="1" indent="-177800">
              <a:spcBef>
                <a:spcPts val="600"/>
              </a:spcBef>
              <a:buFont typeface="Calibri" panose="020F0502020204030204" pitchFamily="34" charset="0"/>
              <a:buChar char="‒"/>
            </a:pPr>
            <a:r>
              <a:rPr lang="en-US" sz="1600" dirty="0" smtClean="0"/>
              <a:t>Personnel Management  (Oak Ridge Associated Univ.)</a:t>
            </a:r>
          </a:p>
          <a:p>
            <a:pPr marL="403225" lvl="1" indent="-177800">
              <a:spcBef>
                <a:spcPts val="600"/>
              </a:spcBef>
              <a:buFont typeface="Calibri" panose="020F0502020204030204" pitchFamily="34" charset="0"/>
              <a:buChar char="‒"/>
            </a:pPr>
            <a:r>
              <a:rPr lang="en-US" sz="1600" dirty="0" smtClean="0"/>
              <a:t>Mentors, e.g., NOAA Ed. Partnership Program</a:t>
            </a:r>
            <a:endParaRPr lang="en-US" sz="1600" dirty="0"/>
          </a:p>
        </p:txBody>
      </p:sp>
    </p:spTree>
    <p:extLst>
      <p:ext uri="{BB962C8B-B14F-4D97-AF65-F5344CB8AC3E}">
        <p14:creationId xmlns:p14="http://schemas.microsoft.com/office/powerpoint/2010/main" val="2369080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36</a:t>
            </a:fld>
            <a:endParaRPr lang="en-US" dirty="0"/>
          </a:p>
        </p:txBody>
      </p:sp>
      <p:sp>
        <p:nvSpPr>
          <p:cNvPr id="8" name="TextBox 7"/>
          <p:cNvSpPr txBox="1"/>
          <p:nvPr/>
        </p:nvSpPr>
        <p:spPr>
          <a:xfrm>
            <a:off x="990600" y="533400"/>
            <a:ext cx="7315200" cy="646331"/>
          </a:xfrm>
          <a:prstGeom prst="rect">
            <a:avLst/>
          </a:prstGeom>
          <a:noFill/>
        </p:spPr>
        <p:txBody>
          <a:bodyPr wrap="square" rtlCol="0">
            <a:spAutoFit/>
          </a:bodyPr>
          <a:lstStyle/>
          <a:p>
            <a:r>
              <a:rPr lang="en-US" sz="3600" dirty="0" smtClean="0">
                <a:solidFill>
                  <a:schemeClr val="bg1"/>
                </a:solidFill>
              </a:rPr>
              <a:t>Quality:  Peer-Reviewed Publications</a:t>
            </a:r>
          </a:p>
        </p:txBody>
      </p:sp>
      <p:graphicFrame>
        <p:nvGraphicFramePr>
          <p:cNvPr id="9" name="Chart 8"/>
          <p:cNvGraphicFramePr>
            <a:graphicFrameLocks/>
          </p:cNvGraphicFramePr>
          <p:nvPr>
            <p:extLst>
              <p:ext uri="{D42A27DB-BD31-4B8C-83A1-F6EECF244321}">
                <p14:modId xmlns:p14="http://schemas.microsoft.com/office/powerpoint/2010/main" val="3621798981"/>
              </p:ext>
            </p:extLst>
          </p:nvPr>
        </p:nvGraphicFramePr>
        <p:xfrm>
          <a:off x="152400" y="1447800"/>
          <a:ext cx="65532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086600" y="1828800"/>
            <a:ext cx="1828800" cy="3170099"/>
          </a:xfrm>
          <a:prstGeom prst="rect">
            <a:avLst/>
          </a:prstGeom>
          <a:noFill/>
          <a:ln>
            <a:solidFill>
              <a:schemeClr val="bg1"/>
            </a:solidFill>
          </a:ln>
        </p:spPr>
        <p:txBody>
          <a:bodyPr wrap="square" rtlCol="0">
            <a:spAutoFit/>
          </a:bodyPr>
          <a:lstStyle/>
          <a:p>
            <a:r>
              <a:rPr lang="en-US" sz="2000" dirty="0" smtClean="0">
                <a:solidFill>
                  <a:srgbClr val="92D050"/>
                </a:solidFill>
              </a:rPr>
              <a:t>2.4% of ARL’s publications are in the top 1% of articles in their field</a:t>
            </a:r>
          </a:p>
          <a:p>
            <a:endParaRPr lang="en-US" sz="2000" dirty="0">
              <a:solidFill>
                <a:srgbClr val="92D050"/>
              </a:solidFill>
            </a:endParaRPr>
          </a:p>
          <a:p>
            <a:r>
              <a:rPr lang="en-US" sz="2000" dirty="0" smtClean="0">
                <a:solidFill>
                  <a:srgbClr val="92D050"/>
                </a:solidFill>
              </a:rPr>
              <a:t>(i.e., are </a:t>
            </a:r>
            <a:r>
              <a:rPr lang="en-US" sz="2000" i="1" dirty="0" smtClean="0">
                <a:solidFill>
                  <a:schemeClr val="bg1"/>
                </a:solidFill>
              </a:rPr>
              <a:t>Highly Cited Papers</a:t>
            </a:r>
            <a:r>
              <a:rPr lang="en-US" sz="2000" dirty="0" smtClean="0">
                <a:solidFill>
                  <a:srgbClr val="92D050"/>
                </a:solidFill>
              </a:rPr>
              <a:t> per Web of Science)</a:t>
            </a:r>
          </a:p>
        </p:txBody>
      </p:sp>
    </p:spTree>
    <p:extLst>
      <p:ext uri="{BB962C8B-B14F-4D97-AF65-F5344CB8AC3E}">
        <p14:creationId xmlns:p14="http://schemas.microsoft.com/office/powerpoint/2010/main" val="1435407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37</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5528666"/>
              </p:ext>
            </p:extLst>
          </p:nvPr>
        </p:nvGraphicFramePr>
        <p:xfrm>
          <a:off x="914400" y="380998"/>
          <a:ext cx="7239000" cy="5714996"/>
        </p:xfrm>
        <a:graphic>
          <a:graphicData uri="http://schemas.openxmlformats.org/drawingml/2006/table">
            <a:tbl>
              <a:tblPr firstRow="1" bandRow="1">
                <a:tableStyleId>{5C22544A-7EE6-4342-B048-85BDC9FD1C3A}</a:tableStyleId>
              </a:tblPr>
              <a:tblGrid>
                <a:gridCol w="1809750"/>
                <a:gridCol w="1085850"/>
                <a:gridCol w="1085850"/>
                <a:gridCol w="1085850"/>
                <a:gridCol w="1085850"/>
                <a:gridCol w="1085850"/>
              </a:tblGrid>
              <a:tr h="400828">
                <a:tc rowSpan="2">
                  <a:txBody>
                    <a:bodyPr/>
                    <a:lstStyle/>
                    <a:p>
                      <a:pPr algn="r"/>
                      <a:r>
                        <a:rPr lang="en-US" dirty="0" smtClean="0"/>
                        <a:t>Researcher</a:t>
                      </a:r>
                      <a:endParaRPr lang="en-US" dirty="0"/>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45B58"/>
                    </a:solidFill>
                  </a:tcPr>
                </a:tc>
                <a:tc gridSpan="3">
                  <a:txBody>
                    <a:bodyPr/>
                    <a:lstStyle/>
                    <a:p>
                      <a:pPr algn="ctr"/>
                      <a:r>
                        <a:rPr lang="en-US" dirty="0" smtClean="0"/>
                        <a:t>Web of Science</a:t>
                      </a: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gridSpan="2">
                  <a:txBody>
                    <a:bodyPr/>
                    <a:lstStyle/>
                    <a:p>
                      <a:pPr algn="ctr"/>
                      <a:r>
                        <a:rPr lang="en-US" dirty="0" smtClean="0"/>
                        <a:t>Google</a:t>
                      </a:r>
                      <a:r>
                        <a:rPr lang="en-US" baseline="0" dirty="0" smtClean="0"/>
                        <a:t> Scholar</a:t>
                      </a: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BC5C"/>
                    </a:solidFill>
                  </a:tcPr>
                </a:tc>
                <a:tc hMerge="1">
                  <a:txBody>
                    <a:bodyPr/>
                    <a:lstStyle/>
                    <a:p>
                      <a:endParaRPr lang="en-US" dirty="0"/>
                    </a:p>
                  </a:txBody>
                  <a:tcPr/>
                </a:tc>
              </a:tr>
              <a:tr h="400828">
                <a:tc vMerge="1">
                  <a:txBody>
                    <a:bodyPr/>
                    <a:lstStyle/>
                    <a:p>
                      <a:endParaRPr lang="en-US" dirty="0"/>
                    </a:p>
                  </a:txBody>
                  <a:tcPr/>
                </a:tc>
                <a:tc>
                  <a:txBody>
                    <a:bodyPr/>
                    <a:lstStyle/>
                    <a:p>
                      <a:pPr algn="ctr"/>
                      <a:r>
                        <a:rPr lang="en-US" sz="1400" b="1" dirty="0" smtClean="0"/>
                        <a:t>Publications</a:t>
                      </a:r>
                      <a:endParaRPr lang="en-US" sz="1400" b="1"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1" dirty="0" smtClean="0"/>
                        <a:t>Citations</a:t>
                      </a:r>
                      <a:endParaRPr lang="en-US" sz="1400" b="1"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1" dirty="0" smtClean="0"/>
                        <a:t>H-Index</a:t>
                      </a:r>
                      <a:endParaRPr lang="en-US" sz="1400" b="1"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1" dirty="0" smtClean="0"/>
                        <a:t>Publications</a:t>
                      </a:r>
                      <a:endParaRPr lang="en-US" sz="1400" b="1"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a:r>
                        <a:rPr lang="en-US" sz="1400" b="1" dirty="0" smtClean="0"/>
                        <a:t>Citations</a:t>
                      </a:r>
                      <a:endParaRPr lang="en-US" sz="1400" b="1"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Tilden Meyers</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dirty="0">
                          <a:solidFill>
                            <a:srgbClr val="000000"/>
                          </a:solidFill>
                          <a:effectLst/>
                          <a:latin typeface="Calibri"/>
                        </a:rPr>
                        <a:t>132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12,447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19,316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Dian </a:t>
                      </a:r>
                      <a:r>
                        <a:rPr lang="en-US" sz="1400" b="0" i="0" u="none" strike="noStrike" dirty="0" smtClean="0">
                          <a:solidFill>
                            <a:schemeClr val="tx1"/>
                          </a:solidFill>
                          <a:effectLst/>
                          <a:latin typeface="Calibri"/>
                        </a:rPr>
                        <a:t>Seidel*</a:t>
                      </a:r>
                      <a:endParaRPr lang="en-US" sz="1200" b="0" i="1" u="none" strike="noStrike" dirty="0">
                        <a:solidFill>
                          <a:schemeClr val="tx1"/>
                        </a:solidFill>
                        <a:effectLst/>
                        <a:latin typeface="Calibri"/>
                      </a:endParaRPr>
                    </a:p>
                  </a:txBody>
                  <a:tcPr marL="0" marR="6400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dirty="0">
                          <a:solidFill>
                            <a:srgbClr val="000000"/>
                          </a:solidFill>
                          <a:effectLst/>
                          <a:latin typeface="Calibri"/>
                        </a:rPr>
                        <a:t>111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5,122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Roland </a:t>
                      </a:r>
                      <a:r>
                        <a:rPr lang="en-US" sz="1400" b="0" i="0" u="none" strike="noStrike" dirty="0" err="1" smtClean="0">
                          <a:solidFill>
                            <a:schemeClr val="tx1"/>
                          </a:solidFill>
                          <a:effectLst/>
                          <a:latin typeface="Calibri"/>
                        </a:rPr>
                        <a:t>Draxler</a:t>
                      </a:r>
                      <a:r>
                        <a:rPr lang="en-US" sz="1400" b="0" i="0" u="none" strike="noStrike" dirty="0" smtClean="0">
                          <a:solidFill>
                            <a:schemeClr val="tx1"/>
                          </a:solidFill>
                          <a:effectLst/>
                          <a:latin typeface="Calibri"/>
                        </a:rPr>
                        <a:t>*</a:t>
                      </a:r>
                      <a:endParaRPr lang="en-US" sz="1200" b="0" i="1" u="none" strike="noStrike" dirty="0">
                        <a:solidFill>
                          <a:schemeClr val="tx1"/>
                        </a:solidFill>
                        <a:effectLst/>
                        <a:latin typeface="Calibri"/>
                      </a:endParaRPr>
                    </a:p>
                  </a:txBody>
                  <a:tcPr marL="0" marR="6400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dirty="0">
                          <a:solidFill>
                            <a:srgbClr val="000000"/>
                          </a:solidFill>
                          <a:effectLst/>
                          <a:latin typeface="Calibri"/>
                        </a:rPr>
                        <a:t>86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1,744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Winston Luke</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a:solidFill>
                            <a:srgbClr val="000000"/>
                          </a:solidFill>
                          <a:effectLst/>
                          <a:latin typeface="Calibri"/>
                        </a:rPr>
                        <a:t>49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1,493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1,884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err="1">
                          <a:solidFill>
                            <a:schemeClr val="tx1"/>
                          </a:solidFill>
                          <a:effectLst/>
                          <a:latin typeface="Calibri"/>
                        </a:rPr>
                        <a:t>Xinrong</a:t>
                      </a:r>
                      <a:r>
                        <a:rPr lang="en-US" sz="1400" b="0" i="0" u="none" strike="noStrike" dirty="0">
                          <a:solidFill>
                            <a:schemeClr val="tx1"/>
                          </a:solidFill>
                          <a:effectLst/>
                          <a:latin typeface="Calibri"/>
                        </a:rPr>
                        <a:t> Ren</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a:solidFill>
                            <a:srgbClr val="000000"/>
                          </a:solidFill>
                          <a:effectLst/>
                          <a:latin typeface="Calibri"/>
                        </a:rPr>
                        <a:t>50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1,765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63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2,482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Rick Saylor</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a:solidFill>
                            <a:srgbClr val="000000"/>
                          </a:solidFill>
                          <a:effectLst/>
                          <a:latin typeface="Calibri"/>
                        </a:rPr>
                        <a:t>39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1,358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2,133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Julian Wang</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a:solidFill>
                            <a:srgbClr val="000000"/>
                          </a:solidFill>
                          <a:effectLst/>
                          <a:latin typeface="Calibri"/>
                        </a:rPr>
                        <a:t>51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14,777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24,195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err="1">
                          <a:solidFill>
                            <a:schemeClr val="tx1"/>
                          </a:solidFill>
                          <a:effectLst/>
                          <a:latin typeface="Calibri"/>
                        </a:rPr>
                        <a:t>Praveena</a:t>
                      </a:r>
                      <a:r>
                        <a:rPr lang="en-US" sz="1400" b="0" i="0" u="none" strike="noStrike" dirty="0">
                          <a:solidFill>
                            <a:schemeClr val="tx1"/>
                          </a:solidFill>
                          <a:effectLst/>
                          <a:latin typeface="Calibri"/>
                        </a:rPr>
                        <a:t> Krishnan</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a:solidFill>
                            <a:srgbClr val="000000"/>
                          </a:solidFill>
                          <a:effectLst/>
                          <a:latin typeface="Calibri"/>
                        </a:rPr>
                        <a:t>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597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788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err="1">
                          <a:solidFill>
                            <a:schemeClr val="tx1"/>
                          </a:solidFill>
                          <a:effectLst/>
                          <a:latin typeface="Calibri"/>
                        </a:rPr>
                        <a:t>Tianfeng</a:t>
                      </a:r>
                      <a:r>
                        <a:rPr lang="en-US" sz="1400" b="0" i="0" u="none" strike="noStrike" dirty="0">
                          <a:solidFill>
                            <a:schemeClr val="tx1"/>
                          </a:solidFill>
                          <a:effectLst/>
                          <a:latin typeface="Calibri"/>
                        </a:rPr>
                        <a:t> Chai</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a:solidFill>
                            <a:srgbClr val="000000"/>
                          </a:solidFill>
                          <a:effectLst/>
                          <a:latin typeface="Calibri"/>
                        </a:rPr>
                        <a:t>41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768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1,449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Rick </a:t>
                      </a:r>
                      <a:r>
                        <a:rPr lang="en-US" sz="1400" b="0" i="0" u="none" strike="noStrike" dirty="0" err="1">
                          <a:solidFill>
                            <a:schemeClr val="tx1"/>
                          </a:solidFill>
                          <a:effectLst/>
                          <a:latin typeface="Calibri"/>
                        </a:rPr>
                        <a:t>Artz</a:t>
                      </a:r>
                      <a:endParaRPr lang="en-US" sz="1400" b="0" i="0" u="none" strike="noStrike" dirty="0">
                        <a:solidFill>
                          <a:schemeClr val="tx1"/>
                        </a:solidFill>
                        <a:effectLst/>
                        <a:latin typeface="Calibri"/>
                      </a:endParaRP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a:solidFill>
                            <a:srgbClr val="000000"/>
                          </a:solidFill>
                          <a:effectLst/>
                          <a:latin typeface="Calibri"/>
                        </a:rPr>
                        <a:t>39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697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1,837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Melissa </a:t>
                      </a:r>
                      <a:r>
                        <a:rPr lang="en-US" sz="1400" b="0" i="0" u="none" strike="noStrike" dirty="0" smtClean="0">
                          <a:solidFill>
                            <a:schemeClr val="tx1"/>
                          </a:solidFill>
                          <a:effectLst/>
                          <a:latin typeface="Calibri"/>
                        </a:rPr>
                        <a:t>Free*</a:t>
                      </a:r>
                      <a:endParaRPr lang="en-US" sz="1200" b="0" i="1" u="none" strike="noStrike" dirty="0">
                        <a:solidFill>
                          <a:schemeClr val="tx1"/>
                        </a:solidFill>
                        <a:effectLst/>
                        <a:latin typeface="Calibri"/>
                      </a:endParaRPr>
                    </a:p>
                  </a:txBody>
                  <a:tcPr marL="0" marR="6400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a:solidFill>
                            <a:srgbClr val="000000"/>
                          </a:solidFill>
                          <a:effectLst/>
                          <a:latin typeface="Calibri"/>
                        </a:rPr>
                        <a:t>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942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Steve </a:t>
                      </a:r>
                      <a:r>
                        <a:rPr lang="en-US" sz="1400" b="0" i="0" u="none" strike="noStrike" dirty="0" smtClean="0">
                          <a:solidFill>
                            <a:schemeClr val="tx1"/>
                          </a:solidFill>
                          <a:effectLst/>
                          <a:latin typeface="Calibri"/>
                        </a:rPr>
                        <a:t>Brooks</a:t>
                      </a:r>
                      <a:r>
                        <a:rPr lang="en-US" sz="1400" b="0" i="0" u="none" strike="noStrike" baseline="30000" dirty="0" smtClean="0">
                          <a:solidFill>
                            <a:schemeClr val="tx1"/>
                          </a:solidFill>
                          <a:effectLst/>
                          <a:latin typeface="Calibri"/>
                        </a:rPr>
                        <a:t>#</a:t>
                      </a:r>
                      <a:endParaRPr lang="en-US" sz="1200" b="0" i="1" u="none" strike="noStrike" baseline="30000" dirty="0">
                        <a:solidFill>
                          <a:schemeClr val="tx1"/>
                        </a:solidFill>
                        <a:effectLst/>
                        <a:latin typeface="Calibri"/>
                      </a:endParaRPr>
                    </a:p>
                  </a:txBody>
                  <a:tcPr marL="0" marR="6400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a:solidFill>
                            <a:srgbClr val="000000"/>
                          </a:solidFill>
                          <a:effectLst/>
                          <a:latin typeface="Calibri"/>
                        </a:rPr>
                        <a:t>24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864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Ariel Stein</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a:solidFill>
                            <a:srgbClr val="000000"/>
                          </a:solidFill>
                          <a:effectLst/>
                          <a:latin typeface="Calibri"/>
                        </a:rPr>
                        <a:t>49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508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857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Barbara </a:t>
                      </a:r>
                      <a:r>
                        <a:rPr lang="en-US" sz="1400" b="0" i="0" u="none" strike="noStrike" dirty="0" err="1">
                          <a:solidFill>
                            <a:schemeClr val="tx1"/>
                          </a:solidFill>
                          <a:effectLst/>
                          <a:latin typeface="Calibri"/>
                        </a:rPr>
                        <a:t>Stunder</a:t>
                      </a:r>
                      <a:endParaRPr lang="en-US" sz="1400" b="0" i="0" u="none" strike="noStrike" dirty="0">
                        <a:solidFill>
                          <a:schemeClr val="tx1"/>
                        </a:solidFill>
                        <a:effectLst/>
                        <a:latin typeface="Calibri"/>
                      </a:endParaRP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a:solidFill>
                            <a:srgbClr val="000000"/>
                          </a:solidFill>
                          <a:effectLst/>
                          <a:latin typeface="Calibri"/>
                        </a:rPr>
                        <a:t>21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1,313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Pius Lee</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a:solidFill>
                            <a:srgbClr val="000000"/>
                          </a:solidFill>
                          <a:effectLst/>
                          <a:latin typeface="Calibri"/>
                        </a:rPr>
                        <a:t>37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588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50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1,060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Mark Cohen</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dirty="0">
                          <a:solidFill>
                            <a:srgbClr val="000000"/>
                          </a:solidFill>
                          <a:effectLst/>
                          <a:latin typeface="Calibri"/>
                        </a:rPr>
                        <a:t>23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714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29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1,106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Daniel Tong</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dirty="0">
                          <a:solidFill>
                            <a:srgbClr val="000000"/>
                          </a:solidFill>
                          <a:effectLst/>
                          <a:latin typeface="Calibri"/>
                        </a:rPr>
                        <a:t>33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545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43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952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Kirk Clawson</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dirty="0">
                          <a:solidFill>
                            <a:srgbClr val="000000"/>
                          </a:solidFill>
                          <a:effectLst/>
                          <a:latin typeface="Calibri"/>
                        </a:rPr>
                        <a:t>26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600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1,137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r h="245667">
                <a:tc>
                  <a:txBody>
                    <a:bodyPr/>
                    <a:lstStyle/>
                    <a:p>
                      <a:pPr algn="r" fontAlgn="b"/>
                      <a:r>
                        <a:rPr lang="en-US" sz="1400" b="0" i="0" u="none" strike="noStrike" dirty="0">
                          <a:solidFill>
                            <a:schemeClr val="tx1"/>
                          </a:solidFill>
                          <a:effectLst/>
                          <a:latin typeface="Calibri"/>
                        </a:rPr>
                        <a:t>Dennis Finn</a:t>
                      </a: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E9E9"/>
                    </a:solidFill>
                  </a:tcPr>
                </a:tc>
                <a:tc>
                  <a:txBody>
                    <a:bodyPr/>
                    <a:lstStyle/>
                    <a:p>
                      <a:pPr algn="ctr" fontAlgn="b"/>
                      <a:r>
                        <a:rPr lang="en-US" sz="1400" b="0" i="0" u="none" strike="noStrike" dirty="0">
                          <a:solidFill>
                            <a:srgbClr val="000000"/>
                          </a:solidFill>
                          <a:effectLst/>
                          <a:latin typeface="Calibri"/>
                        </a:rPr>
                        <a:t>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326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DD3"/>
                    </a:solidFill>
                  </a:tcPr>
                </a:tc>
                <a:tc>
                  <a:txBody>
                    <a:bodyPr/>
                    <a:lstStyle/>
                    <a:p>
                      <a:pPr algn="ctr" fontAlgn="b"/>
                      <a:r>
                        <a:rPr lang="en-US" sz="1400" b="0" i="0" u="none" strike="noStrike" dirty="0">
                          <a:solidFill>
                            <a:srgbClr val="000000"/>
                          </a:solidFill>
                          <a:effectLst/>
                          <a:latin typeface="Calibri"/>
                        </a:rPr>
                        <a:t>577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DD3"/>
                    </a:solidFill>
                  </a:tcPr>
                </a:tc>
              </a:tr>
              <a:tr h="245667">
                <a:tc>
                  <a:txBody>
                    <a:bodyPr/>
                    <a:lstStyle/>
                    <a:p>
                      <a:pPr algn="r" fontAlgn="b"/>
                      <a:r>
                        <a:rPr lang="en-US" sz="1400" b="0" i="0" u="none" strike="noStrike" dirty="0">
                          <a:solidFill>
                            <a:schemeClr val="tx1"/>
                          </a:solidFill>
                          <a:effectLst/>
                          <a:latin typeface="Calibri"/>
                        </a:rPr>
                        <a:t>Ron </a:t>
                      </a:r>
                      <a:r>
                        <a:rPr lang="en-US" sz="1400" b="0" i="0" u="none" strike="noStrike" dirty="0" err="1">
                          <a:solidFill>
                            <a:schemeClr val="tx1"/>
                          </a:solidFill>
                          <a:effectLst/>
                          <a:latin typeface="Calibri"/>
                        </a:rPr>
                        <a:t>Dobosy</a:t>
                      </a:r>
                      <a:endParaRPr lang="en-US" sz="1400" b="0" i="0" u="none" strike="noStrike" dirty="0">
                        <a:solidFill>
                          <a:schemeClr val="tx1"/>
                        </a:solidFill>
                        <a:effectLst/>
                        <a:latin typeface="Calibri"/>
                      </a:endParaRPr>
                    </a:p>
                  </a:txBody>
                  <a:tcPr marL="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C7C7"/>
                    </a:solidFill>
                  </a:tcPr>
                </a:tc>
                <a:tc>
                  <a:txBody>
                    <a:bodyPr/>
                    <a:lstStyle/>
                    <a:p>
                      <a:pPr algn="ctr" fontAlgn="b"/>
                      <a:r>
                        <a:rPr lang="en-US" sz="1400" b="0" i="0" u="none" strike="noStrike" dirty="0">
                          <a:solidFill>
                            <a:srgbClr val="000000"/>
                          </a:solidFill>
                          <a:effectLst/>
                          <a:latin typeface="Calibri"/>
                        </a:rPr>
                        <a:t>24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36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DAA6"/>
                    </a:solidFill>
                  </a:tcPr>
                </a:tc>
                <a:tc>
                  <a:txBody>
                    <a:bodyPr/>
                    <a:lstStyle/>
                    <a:p>
                      <a:pPr algn="ctr" fontAlgn="b"/>
                      <a:r>
                        <a:rPr lang="en-US" sz="1400" b="0" i="0" u="none" strike="noStrike" dirty="0">
                          <a:solidFill>
                            <a:srgbClr val="000000"/>
                          </a:solidFill>
                          <a:effectLst/>
                          <a:latin typeface="Calibri"/>
                        </a:rPr>
                        <a:t>453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9DAA6"/>
                    </a:solidFill>
                  </a:tcPr>
                </a:tc>
              </a:tr>
            </a:tbl>
          </a:graphicData>
        </a:graphic>
      </p:graphicFrame>
      <p:sp>
        <p:nvSpPr>
          <p:cNvPr id="7" name="TextBox 6"/>
          <p:cNvSpPr txBox="1"/>
          <p:nvPr/>
        </p:nvSpPr>
        <p:spPr>
          <a:xfrm>
            <a:off x="1066800" y="6183010"/>
            <a:ext cx="810543" cy="307777"/>
          </a:xfrm>
          <a:prstGeom prst="rect">
            <a:avLst/>
          </a:prstGeom>
          <a:noFill/>
        </p:spPr>
        <p:txBody>
          <a:bodyPr wrap="none" rtlCol="0">
            <a:spAutoFit/>
          </a:bodyPr>
          <a:lstStyle/>
          <a:p>
            <a:r>
              <a:rPr lang="en-US" sz="1400" dirty="0" smtClean="0">
                <a:solidFill>
                  <a:schemeClr val="bg1"/>
                </a:solidFill>
              </a:rPr>
              <a:t>* retired</a:t>
            </a:r>
          </a:p>
        </p:txBody>
      </p:sp>
      <p:sp>
        <p:nvSpPr>
          <p:cNvPr id="8" name="TextBox 7"/>
          <p:cNvSpPr txBox="1"/>
          <p:nvPr/>
        </p:nvSpPr>
        <p:spPr>
          <a:xfrm>
            <a:off x="1907060" y="6183868"/>
            <a:ext cx="846707" cy="307777"/>
          </a:xfrm>
          <a:prstGeom prst="rect">
            <a:avLst/>
          </a:prstGeom>
          <a:noFill/>
        </p:spPr>
        <p:txBody>
          <a:bodyPr wrap="none" rtlCol="0">
            <a:spAutoFit/>
          </a:bodyPr>
          <a:lstStyle/>
          <a:p>
            <a:r>
              <a:rPr lang="en-US" sz="1400" baseline="30000" dirty="0" smtClean="0">
                <a:solidFill>
                  <a:schemeClr val="bg1"/>
                </a:solidFill>
              </a:rPr>
              <a:t>#</a:t>
            </a:r>
            <a:r>
              <a:rPr lang="en-US" sz="1400" dirty="0" smtClean="0">
                <a:solidFill>
                  <a:schemeClr val="bg1"/>
                </a:solidFill>
              </a:rPr>
              <a:t> left ARL</a:t>
            </a:r>
          </a:p>
        </p:txBody>
      </p:sp>
    </p:spTree>
    <p:extLst>
      <p:ext uri="{BB962C8B-B14F-4D97-AF65-F5344CB8AC3E}">
        <p14:creationId xmlns:p14="http://schemas.microsoft.com/office/powerpoint/2010/main" val="2832482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38</a:t>
            </a:fld>
            <a:endParaRPr lang="en-US" dirty="0"/>
          </a:p>
        </p:txBody>
      </p:sp>
      <p:sp>
        <p:nvSpPr>
          <p:cNvPr id="6" name="Title 2"/>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600" dirty="0" smtClean="0"/>
              <a:t>Quality:  Peer-Reviewed Publications</a:t>
            </a:r>
            <a:endParaRPr lang="en-US" sz="3600" dirty="0"/>
          </a:p>
        </p:txBody>
      </p:sp>
      <p:graphicFrame>
        <p:nvGraphicFramePr>
          <p:cNvPr id="9" name="Chart 8"/>
          <p:cNvGraphicFramePr>
            <a:graphicFrameLocks/>
          </p:cNvGraphicFramePr>
          <p:nvPr>
            <p:extLst>
              <p:ext uri="{D42A27DB-BD31-4B8C-83A1-F6EECF244321}">
                <p14:modId xmlns:p14="http://schemas.microsoft.com/office/powerpoint/2010/main" val="626365958"/>
              </p:ext>
            </p:extLst>
          </p:nvPr>
        </p:nvGraphicFramePr>
        <p:xfrm>
          <a:off x="1066800" y="1417638"/>
          <a:ext cx="7162800" cy="491241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810413" y="846138"/>
            <a:ext cx="1523174" cy="461665"/>
          </a:xfrm>
          <a:prstGeom prst="rect">
            <a:avLst/>
          </a:prstGeom>
          <a:noFill/>
        </p:spPr>
        <p:txBody>
          <a:bodyPr wrap="none" rtlCol="0">
            <a:spAutoFit/>
          </a:bodyPr>
          <a:lstStyle/>
          <a:p>
            <a:r>
              <a:rPr lang="en-US" sz="2400" b="1" dirty="0" smtClean="0">
                <a:solidFill>
                  <a:schemeClr val="bg1"/>
                </a:solidFill>
              </a:rPr>
              <a:t>2010-2015</a:t>
            </a:r>
          </a:p>
        </p:txBody>
      </p:sp>
    </p:spTree>
    <p:extLst>
      <p:ext uri="{BB962C8B-B14F-4D97-AF65-F5344CB8AC3E}">
        <p14:creationId xmlns:p14="http://schemas.microsoft.com/office/powerpoint/2010/main" val="9928324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39</a:t>
            </a:fld>
            <a:endParaRPr lang="en-US" dirty="0"/>
          </a:p>
        </p:txBody>
      </p:sp>
      <p:sp>
        <p:nvSpPr>
          <p:cNvPr id="5" name="Title 2"/>
          <p:cNvSpPr txBox="1">
            <a:spLocks/>
          </p:cNvSpPr>
          <p:nvPr/>
        </p:nvSpPr>
        <p:spPr>
          <a:xfrm>
            <a:off x="0" y="76200"/>
            <a:ext cx="9163396" cy="1143000"/>
          </a:xfrm>
          <a:prstGeom prst="rect">
            <a:avLst/>
          </a:prstGeom>
        </p:spPr>
        <p:txBody>
          <a:bodyPr>
            <a:normAutofit fontScale="97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600" dirty="0" smtClean="0"/>
              <a:t>Quality: Special Publications (2010-2015)</a:t>
            </a:r>
            <a:endParaRPr lang="en-US" sz="3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758049"/>
            <a:ext cx="2109923" cy="2823351"/>
          </a:xfrm>
          <a:prstGeom prst="rect">
            <a:avLst/>
          </a:prstGeom>
          <a:ln>
            <a:solidFill>
              <a:schemeClr val="bg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733800"/>
            <a:ext cx="2077743" cy="2721506"/>
          </a:xfrm>
          <a:prstGeom prst="rect">
            <a:avLst/>
          </a:prstGeom>
          <a:ln>
            <a:solidFill>
              <a:schemeClr val="bg1"/>
            </a:solidFill>
          </a:ln>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149" y="3733800"/>
            <a:ext cx="2085451" cy="2667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Shape 143"/>
          <p:cNvPicPr preferRelativeResize="0"/>
          <p:nvPr/>
        </p:nvPicPr>
        <p:blipFill rotWithShape="1">
          <a:blip r:embed="rId6" cstate="print">
            <a:alphaModFix/>
          </a:blip>
          <a:srcRect/>
          <a:stretch/>
        </p:blipFill>
        <p:spPr>
          <a:xfrm>
            <a:off x="3581400" y="762000"/>
            <a:ext cx="2109923" cy="2823351"/>
          </a:xfrm>
          <a:prstGeom prst="rect">
            <a:avLst/>
          </a:prstGeom>
          <a:noFill/>
          <a:ln>
            <a:solidFill>
              <a:schemeClr val="bg1"/>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200" y="762000"/>
            <a:ext cx="2136260" cy="2823351"/>
          </a:xfrm>
          <a:prstGeom prst="rect">
            <a:avLst/>
          </a:prstGeom>
          <a:ln>
            <a:solidFill>
              <a:schemeClr val="bg1"/>
            </a:solidFill>
          </a:ln>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1" y="3696791"/>
            <a:ext cx="2133599" cy="270400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704" y="3715854"/>
            <a:ext cx="2083496" cy="2767241"/>
          </a:xfrm>
          <a:prstGeom prst="rect">
            <a:avLst/>
          </a:prstGeom>
          <a:ln>
            <a:solidFill>
              <a:schemeClr val="bg1"/>
            </a:solidFill>
          </a:ln>
        </p:spPr>
      </p:pic>
    </p:spTree>
    <p:extLst>
      <p:ext uri="{BB962C8B-B14F-4D97-AF65-F5344CB8AC3E}">
        <p14:creationId xmlns:p14="http://schemas.microsoft.com/office/powerpoint/2010/main" val="1255792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4</a:t>
            </a:fld>
            <a:endParaRPr lang="en-US" dirty="0"/>
          </a:p>
        </p:txBody>
      </p:sp>
      <p:sp>
        <p:nvSpPr>
          <p:cNvPr id="14" name="object 10"/>
          <p:cNvSpPr/>
          <p:nvPr/>
        </p:nvSpPr>
        <p:spPr>
          <a:xfrm>
            <a:off x="5410200" y="228600"/>
            <a:ext cx="3159034" cy="3276600"/>
          </a:xfrm>
          <a:prstGeom prst="rect">
            <a:avLst/>
          </a:prstGeom>
          <a:blipFill>
            <a:blip r:embed="rId3" cstate="print"/>
            <a:stretch>
              <a:fillRect/>
            </a:stretch>
          </a:blipFill>
        </p:spPr>
        <p:txBody>
          <a:bodyPr wrap="square" lIns="0" tIns="0" rIns="0" bIns="0" rtlCol="0"/>
          <a:lstStyle/>
          <a:p>
            <a:endParaRPr/>
          </a:p>
        </p:txBody>
      </p:sp>
      <p:sp>
        <p:nvSpPr>
          <p:cNvPr id="9" name="object 4"/>
          <p:cNvSpPr txBox="1">
            <a:spLocks noGrp="1"/>
          </p:cNvSpPr>
          <p:nvPr>
            <p:ph type="title"/>
          </p:nvPr>
        </p:nvSpPr>
        <p:spPr>
          <a:xfrm>
            <a:off x="152401" y="228600"/>
            <a:ext cx="4347210" cy="751780"/>
          </a:xfrm>
          <a:prstGeom prst="rect">
            <a:avLst/>
          </a:prstGeom>
        </p:spPr>
        <p:txBody>
          <a:bodyPr vert="horz" wrap="square" lIns="0" tIns="73949" rIns="0" bIns="0" rtlCol="0">
            <a:spAutoFit/>
          </a:bodyPr>
          <a:lstStyle/>
          <a:p>
            <a:pPr marL="12700">
              <a:lnSpc>
                <a:spcPct val="100000"/>
              </a:lnSpc>
            </a:pPr>
            <a:r>
              <a:rPr spc="-30" dirty="0"/>
              <a:t>Ge</a:t>
            </a:r>
            <a:r>
              <a:rPr spc="-15" dirty="0"/>
              <a:t>n</a:t>
            </a:r>
            <a:r>
              <a:rPr spc="-5" dirty="0"/>
              <a:t>esi</a:t>
            </a:r>
            <a:r>
              <a:rPr dirty="0"/>
              <a:t>s</a:t>
            </a:r>
            <a:r>
              <a:rPr spc="-5" dirty="0"/>
              <a:t> o</a:t>
            </a:r>
            <a:r>
              <a:rPr dirty="0"/>
              <a:t>f</a:t>
            </a:r>
            <a:r>
              <a:rPr spc="-5" dirty="0"/>
              <a:t> L</a:t>
            </a:r>
            <a:r>
              <a:rPr dirty="0"/>
              <a:t>ab</a:t>
            </a:r>
          </a:p>
        </p:txBody>
      </p:sp>
      <p:sp>
        <p:nvSpPr>
          <p:cNvPr id="10" name="object 5"/>
          <p:cNvSpPr txBox="1"/>
          <p:nvPr/>
        </p:nvSpPr>
        <p:spPr>
          <a:xfrm>
            <a:off x="381000" y="1219200"/>
            <a:ext cx="3963670" cy="4839786"/>
          </a:xfrm>
          <a:prstGeom prst="rect">
            <a:avLst/>
          </a:prstGeom>
        </p:spPr>
        <p:txBody>
          <a:bodyPr vert="horz" wrap="square" lIns="0" tIns="0" rIns="0" bIns="0" rtlCol="0">
            <a:spAutoFit/>
          </a:bodyPr>
          <a:lstStyle/>
          <a:p>
            <a:pPr marL="287020" indent="-274320">
              <a:lnSpc>
                <a:spcPts val="2510"/>
              </a:lnSpc>
              <a:buClr>
                <a:prstClr val="white"/>
              </a:buClr>
              <a:buSzPct val="93181"/>
              <a:buFont typeface="Wingdings 2"/>
              <a:buChar char=""/>
              <a:tabLst>
                <a:tab pos="287020" algn="l"/>
              </a:tabLst>
            </a:pPr>
            <a:r>
              <a:rPr sz="2200" spc="-15" dirty="0">
                <a:solidFill>
                  <a:prstClr val="white"/>
                </a:solidFill>
                <a:cs typeface="Calibri"/>
              </a:rPr>
              <a:t>1948:</a:t>
            </a:r>
            <a:r>
              <a:rPr sz="2200" spc="-30" dirty="0">
                <a:solidFill>
                  <a:prstClr val="white"/>
                </a:solidFill>
                <a:cs typeface="Calibri"/>
              </a:rPr>
              <a:t> </a:t>
            </a:r>
            <a:r>
              <a:rPr sz="2200" spc="-20" dirty="0">
                <a:solidFill>
                  <a:prstClr val="white"/>
                </a:solidFill>
                <a:cs typeface="Calibri"/>
              </a:rPr>
              <a:t>Spe</a:t>
            </a:r>
            <a:r>
              <a:rPr sz="2200" spc="-15" dirty="0">
                <a:solidFill>
                  <a:prstClr val="white"/>
                </a:solidFill>
                <a:cs typeface="Calibri"/>
              </a:rPr>
              <a:t>cia</a:t>
            </a:r>
            <a:r>
              <a:rPr sz="2200" dirty="0">
                <a:solidFill>
                  <a:prstClr val="white"/>
                </a:solidFill>
                <a:cs typeface="Calibri"/>
              </a:rPr>
              <a:t>l </a:t>
            </a:r>
            <a:r>
              <a:rPr sz="2200" spc="-10" dirty="0">
                <a:solidFill>
                  <a:prstClr val="white"/>
                </a:solidFill>
                <a:cs typeface="Calibri"/>
              </a:rPr>
              <a:t>P</a:t>
            </a:r>
            <a:r>
              <a:rPr sz="2200" spc="-45" dirty="0">
                <a:solidFill>
                  <a:prstClr val="white"/>
                </a:solidFill>
                <a:cs typeface="Calibri"/>
              </a:rPr>
              <a:t>r</a:t>
            </a:r>
            <a:r>
              <a:rPr sz="2200" spc="-10" dirty="0">
                <a:solidFill>
                  <a:prstClr val="white"/>
                </a:solidFill>
                <a:cs typeface="Calibri"/>
              </a:rPr>
              <a:t>oj</a:t>
            </a:r>
            <a:r>
              <a:rPr sz="2200" spc="-20" dirty="0">
                <a:solidFill>
                  <a:prstClr val="white"/>
                </a:solidFill>
                <a:cs typeface="Calibri"/>
              </a:rPr>
              <a:t>e</a:t>
            </a:r>
            <a:r>
              <a:rPr sz="2200" spc="-15" dirty="0">
                <a:solidFill>
                  <a:prstClr val="white"/>
                </a:solidFill>
                <a:cs typeface="Calibri"/>
              </a:rPr>
              <a:t>ct</a:t>
            </a:r>
            <a:r>
              <a:rPr sz="2200" spc="-10" dirty="0">
                <a:solidFill>
                  <a:prstClr val="white"/>
                </a:solidFill>
                <a:cs typeface="Calibri"/>
              </a:rPr>
              <a:t>s</a:t>
            </a:r>
            <a:r>
              <a:rPr sz="2200" spc="5" dirty="0">
                <a:solidFill>
                  <a:prstClr val="white"/>
                </a:solidFill>
                <a:cs typeface="Calibri"/>
              </a:rPr>
              <a:t> </a:t>
            </a:r>
            <a:r>
              <a:rPr sz="2200" spc="-20" dirty="0">
                <a:solidFill>
                  <a:prstClr val="white"/>
                </a:solidFill>
                <a:cs typeface="Calibri"/>
              </a:rPr>
              <a:t>Se</a:t>
            </a:r>
            <a:r>
              <a:rPr sz="2200" spc="-15" dirty="0">
                <a:solidFill>
                  <a:prstClr val="white"/>
                </a:solidFill>
                <a:cs typeface="Calibri"/>
              </a:rPr>
              <a:t>cti</a:t>
            </a:r>
            <a:r>
              <a:rPr sz="2200" spc="-10" dirty="0">
                <a:solidFill>
                  <a:prstClr val="white"/>
                </a:solidFill>
                <a:cs typeface="Calibri"/>
              </a:rPr>
              <a:t>o</a:t>
            </a:r>
            <a:r>
              <a:rPr sz="2200" spc="-15" dirty="0">
                <a:solidFill>
                  <a:prstClr val="white"/>
                </a:solidFill>
                <a:cs typeface="Calibri"/>
              </a:rPr>
              <a:t>n</a:t>
            </a:r>
            <a:r>
              <a:rPr sz="2200" dirty="0">
                <a:solidFill>
                  <a:prstClr val="white"/>
                </a:solidFill>
                <a:cs typeface="Calibri"/>
              </a:rPr>
              <a:t> </a:t>
            </a:r>
            <a:r>
              <a:rPr sz="2200" spc="-10" dirty="0">
                <a:solidFill>
                  <a:prstClr val="white"/>
                </a:solidFill>
                <a:cs typeface="Calibri"/>
              </a:rPr>
              <a:t>of</a:t>
            </a:r>
            <a:endParaRPr sz="2200" dirty="0">
              <a:solidFill>
                <a:prstClr val="white"/>
              </a:solidFill>
              <a:cs typeface="Calibri"/>
            </a:endParaRPr>
          </a:p>
          <a:p>
            <a:pPr marL="286385">
              <a:lnSpc>
                <a:spcPts val="2510"/>
              </a:lnSpc>
            </a:pPr>
            <a:r>
              <a:rPr sz="2200" spc="-60" dirty="0">
                <a:solidFill>
                  <a:prstClr val="white"/>
                </a:solidFill>
                <a:cs typeface="Calibri"/>
              </a:rPr>
              <a:t>U</a:t>
            </a:r>
            <a:r>
              <a:rPr sz="2200" spc="-15" dirty="0">
                <a:solidFill>
                  <a:prstClr val="white"/>
                </a:solidFill>
                <a:cs typeface="Calibri"/>
              </a:rPr>
              <a:t>.S</a:t>
            </a:r>
            <a:r>
              <a:rPr sz="2200" spc="-10" dirty="0">
                <a:solidFill>
                  <a:prstClr val="white"/>
                </a:solidFill>
                <a:cs typeface="Calibri"/>
              </a:rPr>
              <a:t>. </a:t>
            </a:r>
            <a:r>
              <a:rPr sz="2200" spc="-10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a</a:t>
            </a:r>
            <a:r>
              <a:rPr sz="2200" spc="-15" dirty="0">
                <a:solidFill>
                  <a:prstClr val="white"/>
                </a:solidFill>
                <a:cs typeface="Calibri"/>
              </a:rPr>
              <a:t>t</a:t>
            </a:r>
            <a:r>
              <a:rPr sz="2200" spc="-20" dirty="0">
                <a:solidFill>
                  <a:prstClr val="white"/>
                </a:solidFill>
                <a:cs typeface="Calibri"/>
              </a:rPr>
              <a:t>he</a:t>
            </a:r>
            <a:r>
              <a:rPr sz="2200" spc="-10" dirty="0">
                <a:solidFill>
                  <a:prstClr val="white"/>
                </a:solidFill>
                <a:cs typeface="Calibri"/>
              </a:rPr>
              <a:t>r</a:t>
            </a:r>
            <a:r>
              <a:rPr sz="2200" spc="30" dirty="0">
                <a:solidFill>
                  <a:prstClr val="white"/>
                </a:solidFill>
                <a:cs typeface="Calibri"/>
              </a:rPr>
              <a:t> </a:t>
            </a:r>
            <a:r>
              <a:rPr sz="2200" spc="-15" dirty="0" smtClean="0">
                <a:solidFill>
                  <a:prstClr val="white"/>
                </a:solidFill>
                <a:cs typeface="Calibri"/>
              </a:rPr>
              <a:t>B</a:t>
            </a:r>
            <a:r>
              <a:rPr sz="2200" spc="-20" dirty="0" smtClean="0">
                <a:solidFill>
                  <a:prstClr val="white"/>
                </a:solidFill>
                <a:cs typeface="Calibri"/>
              </a:rPr>
              <a:t>u</a:t>
            </a:r>
            <a:r>
              <a:rPr sz="2200" spc="-35" dirty="0" smtClean="0">
                <a:solidFill>
                  <a:prstClr val="white"/>
                </a:solidFill>
                <a:cs typeface="Calibri"/>
              </a:rPr>
              <a:t>r</a:t>
            </a:r>
            <a:r>
              <a:rPr sz="2200" spc="-20" dirty="0" smtClean="0">
                <a:solidFill>
                  <a:prstClr val="white"/>
                </a:solidFill>
                <a:cs typeface="Calibri"/>
              </a:rPr>
              <a:t>e</a:t>
            </a:r>
            <a:r>
              <a:rPr sz="2200" spc="-15" dirty="0" smtClean="0">
                <a:solidFill>
                  <a:prstClr val="white"/>
                </a:solidFill>
                <a:cs typeface="Calibri"/>
              </a:rPr>
              <a:t>au</a:t>
            </a:r>
            <a:endParaRPr sz="2200" dirty="0" smtClean="0">
              <a:solidFill>
                <a:prstClr val="white"/>
              </a:solidFill>
              <a:cs typeface="Calibri"/>
            </a:endParaRPr>
          </a:p>
          <a:p>
            <a:pPr marL="287020" marR="735330" indent="-274320">
              <a:lnSpc>
                <a:spcPts val="2380"/>
              </a:lnSpc>
              <a:spcBef>
                <a:spcPts val="560"/>
              </a:spcBef>
              <a:buClr>
                <a:prstClr val="white"/>
              </a:buClr>
              <a:buSzPct val="93181"/>
              <a:buFont typeface="Wingdings 2"/>
              <a:buChar char=""/>
              <a:tabLst>
                <a:tab pos="287020" algn="l"/>
              </a:tabLst>
            </a:pPr>
            <a:r>
              <a:rPr sz="2200" spc="-10" dirty="0">
                <a:solidFill>
                  <a:prstClr val="white"/>
                </a:solidFill>
                <a:cs typeface="Calibri"/>
              </a:rPr>
              <a:t>P</a:t>
            </a:r>
            <a:r>
              <a:rPr sz="2200" spc="-45" dirty="0">
                <a:solidFill>
                  <a:prstClr val="white"/>
                </a:solidFill>
                <a:cs typeface="Calibri"/>
              </a:rPr>
              <a:t>r</a:t>
            </a:r>
            <a:r>
              <a:rPr sz="2200" spc="-25" dirty="0">
                <a:solidFill>
                  <a:prstClr val="white"/>
                </a:solidFill>
                <a:cs typeface="Calibri"/>
              </a:rPr>
              <a:t>o</a:t>
            </a:r>
            <a:r>
              <a:rPr sz="2200" spc="-10" dirty="0">
                <a:solidFill>
                  <a:prstClr val="white"/>
                </a:solidFill>
                <a:cs typeface="Calibri"/>
              </a:rPr>
              <a:t>v</a:t>
            </a:r>
            <a:r>
              <a:rPr sz="2200" spc="-15" dirty="0">
                <a:solidFill>
                  <a:prstClr val="white"/>
                </a:solidFill>
                <a:cs typeface="Calibri"/>
              </a:rPr>
              <a:t>ide</a:t>
            </a:r>
            <a:r>
              <a:rPr sz="2200" spc="-20" dirty="0">
                <a:solidFill>
                  <a:prstClr val="white"/>
                </a:solidFill>
                <a:cs typeface="Calibri"/>
              </a:rPr>
              <a:t> </a:t>
            </a:r>
            <a:r>
              <a:rPr sz="2200" spc="-25" dirty="0">
                <a:solidFill>
                  <a:prstClr val="white"/>
                </a:solidFill>
                <a:cs typeface="Calibri"/>
              </a:rPr>
              <a:t>m</a:t>
            </a:r>
            <a:r>
              <a:rPr sz="2200" spc="-30" dirty="0">
                <a:solidFill>
                  <a:prstClr val="white"/>
                </a:solidFill>
                <a:cs typeface="Calibri"/>
              </a:rPr>
              <a:t>e</a:t>
            </a:r>
            <a:r>
              <a:rPr sz="2200" spc="-40" dirty="0">
                <a:solidFill>
                  <a:prstClr val="white"/>
                </a:solidFill>
                <a:cs typeface="Calibri"/>
              </a:rPr>
              <a:t>t</a:t>
            </a:r>
            <a:r>
              <a:rPr sz="2200" spc="-20" dirty="0">
                <a:solidFill>
                  <a:prstClr val="white"/>
                </a:solidFill>
                <a:cs typeface="Calibri"/>
              </a:rPr>
              <a:t>e</a:t>
            </a:r>
            <a:r>
              <a:rPr sz="2200" spc="-10" dirty="0">
                <a:solidFill>
                  <a:prstClr val="white"/>
                </a:solidFill>
                <a:cs typeface="Calibri"/>
              </a:rPr>
              <a:t>o</a:t>
            </a:r>
            <a:r>
              <a:rPr sz="2200" spc="-45" dirty="0">
                <a:solidFill>
                  <a:prstClr val="white"/>
                </a:solidFill>
                <a:cs typeface="Calibri"/>
              </a:rPr>
              <a:t>r</a:t>
            </a:r>
            <a:r>
              <a:rPr sz="2200" spc="-10" dirty="0">
                <a:solidFill>
                  <a:prstClr val="white"/>
                </a:solidFill>
                <a:cs typeface="Calibri"/>
              </a:rPr>
              <a:t>olo</a:t>
            </a:r>
            <a:r>
              <a:rPr sz="2200" spc="-15" dirty="0">
                <a:solidFill>
                  <a:prstClr val="white"/>
                </a:solidFill>
                <a:cs typeface="Calibri"/>
              </a:rPr>
              <a:t>gi</a:t>
            </a:r>
            <a:r>
              <a:rPr sz="2200" spc="-40" dirty="0">
                <a:solidFill>
                  <a:prstClr val="white"/>
                </a:solidFill>
                <a:cs typeface="Calibri"/>
              </a:rPr>
              <a:t>c</a:t>
            </a:r>
            <a:r>
              <a:rPr sz="2200" spc="-15" dirty="0">
                <a:solidFill>
                  <a:prstClr val="white"/>
                </a:solidFill>
                <a:cs typeface="Calibri"/>
              </a:rPr>
              <a:t>a</a:t>
            </a:r>
            <a:r>
              <a:rPr sz="2200" dirty="0">
                <a:solidFill>
                  <a:prstClr val="white"/>
                </a:solidFill>
                <a:cs typeface="Calibri"/>
              </a:rPr>
              <a:t>l </a:t>
            </a:r>
            <a:r>
              <a:rPr sz="2200" spc="-55" dirty="0">
                <a:solidFill>
                  <a:prstClr val="white"/>
                </a:solidFill>
                <a:cs typeface="Calibri"/>
              </a:rPr>
              <a:t>e</a:t>
            </a:r>
            <a:r>
              <a:rPr sz="2200" spc="-20" dirty="0">
                <a:solidFill>
                  <a:prstClr val="white"/>
                </a:solidFill>
                <a:cs typeface="Calibri"/>
              </a:rPr>
              <a:t>xpe</a:t>
            </a:r>
            <a:r>
              <a:rPr sz="2200" spc="-10" dirty="0">
                <a:solidFill>
                  <a:prstClr val="white"/>
                </a:solidFill>
                <a:cs typeface="Calibri"/>
              </a:rPr>
              <a:t>r</a:t>
            </a:r>
            <a:r>
              <a:rPr sz="2200" spc="-15" dirty="0">
                <a:solidFill>
                  <a:prstClr val="white"/>
                </a:solidFill>
                <a:cs typeface="Calibri"/>
              </a:rPr>
              <a:t>ti</a:t>
            </a:r>
            <a:r>
              <a:rPr sz="2200" spc="-10" dirty="0">
                <a:solidFill>
                  <a:prstClr val="white"/>
                </a:solidFill>
                <a:cs typeface="Calibri"/>
              </a:rPr>
              <a:t>se</a:t>
            </a:r>
            <a:r>
              <a:rPr sz="2200" dirty="0">
                <a:solidFill>
                  <a:prstClr val="white"/>
                </a:solidFill>
                <a:cs typeface="Calibri"/>
              </a:rPr>
              <a:t> </a:t>
            </a:r>
            <a:r>
              <a:rPr sz="2200" spc="-40" dirty="0">
                <a:solidFill>
                  <a:prstClr val="white"/>
                </a:solidFill>
                <a:cs typeface="Calibri"/>
              </a:rPr>
              <a:t>t</a:t>
            </a:r>
            <a:r>
              <a:rPr sz="2200" spc="-15" dirty="0">
                <a:solidFill>
                  <a:prstClr val="white"/>
                </a:solidFill>
                <a:cs typeface="Calibri"/>
              </a:rPr>
              <a:t>o</a:t>
            </a:r>
            <a:r>
              <a:rPr sz="2200" spc="20" dirty="0">
                <a:solidFill>
                  <a:prstClr val="white"/>
                </a:solidFill>
                <a:cs typeface="Calibri"/>
              </a:rPr>
              <a:t> </a:t>
            </a:r>
            <a:r>
              <a:rPr sz="2200" spc="-10" dirty="0">
                <a:solidFill>
                  <a:prstClr val="white"/>
                </a:solidFill>
                <a:cs typeface="Calibri"/>
              </a:rPr>
              <a:t>o</a:t>
            </a:r>
            <a:r>
              <a:rPr sz="2200" spc="-15" dirty="0">
                <a:solidFill>
                  <a:prstClr val="white"/>
                </a:solidFill>
                <a:cs typeface="Calibri"/>
              </a:rPr>
              <a:t>the</a:t>
            </a:r>
            <a:r>
              <a:rPr sz="2200" spc="-10" dirty="0">
                <a:solidFill>
                  <a:prstClr val="white"/>
                </a:solidFill>
                <a:cs typeface="Calibri"/>
              </a:rPr>
              <a:t>r</a:t>
            </a:r>
            <a:r>
              <a:rPr sz="2200" spc="5" dirty="0">
                <a:solidFill>
                  <a:prstClr val="white"/>
                </a:solidFill>
                <a:cs typeface="Calibri"/>
              </a:rPr>
              <a:t> </a:t>
            </a:r>
            <a:r>
              <a:rPr sz="2200" spc="-50" dirty="0">
                <a:solidFill>
                  <a:prstClr val="white"/>
                </a:solidFill>
                <a:cs typeface="Calibri"/>
              </a:rPr>
              <a:t>F</a:t>
            </a:r>
            <a:r>
              <a:rPr sz="2200" spc="-20" dirty="0">
                <a:solidFill>
                  <a:prstClr val="white"/>
                </a:solidFill>
                <a:cs typeface="Calibri"/>
              </a:rPr>
              <a:t>ede</a:t>
            </a:r>
            <a:r>
              <a:rPr sz="2200" spc="-60" dirty="0">
                <a:solidFill>
                  <a:prstClr val="white"/>
                </a:solidFill>
                <a:cs typeface="Calibri"/>
              </a:rPr>
              <a:t>r</a:t>
            </a:r>
            <a:r>
              <a:rPr sz="2200" spc="-15" dirty="0">
                <a:solidFill>
                  <a:prstClr val="white"/>
                </a:solidFill>
                <a:cs typeface="Calibri"/>
              </a:rPr>
              <a:t>a</a:t>
            </a:r>
            <a:r>
              <a:rPr sz="2200" dirty="0">
                <a:solidFill>
                  <a:prstClr val="white"/>
                </a:solidFill>
                <a:cs typeface="Calibri"/>
              </a:rPr>
              <a:t>l </a:t>
            </a:r>
            <a:r>
              <a:rPr sz="2200" spc="-15" dirty="0">
                <a:solidFill>
                  <a:prstClr val="white"/>
                </a:solidFill>
                <a:cs typeface="Calibri"/>
              </a:rPr>
              <a:t>a</a:t>
            </a:r>
            <a:r>
              <a:rPr sz="2200" spc="-45" dirty="0">
                <a:solidFill>
                  <a:prstClr val="white"/>
                </a:solidFill>
                <a:cs typeface="Calibri"/>
              </a:rPr>
              <a:t>g</a:t>
            </a:r>
            <a:r>
              <a:rPr sz="2200" spc="-15" dirty="0">
                <a:solidFill>
                  <a:prstClr val="white"/>
                </a:solidFill>
                <a:cs typeface="Calibri"/>
              </a:rPr>
              <a:t>encie</a:t>
            </a:r>
            <a:r>
              <a:rPr sz="2200" spc="-10" dirty="0">
                <a:solidFill>
                  <a:prstClr val="white"/>
                </a:solidFill>
                <a:cs typeface="Calibri"/>
              </a:rPr>
              <a:t>s</a:t>
            </a:r>
            <a:endParaRPr sz="2200" dirty="0">
              <a:solidFill>
                <a:prstClr val="white"/>
              </a:solidFill>
              <a:cs typeface="Calibri"/>
            </a:endParaRPr>
          </a:p>
          <a:p>
            <a:pPr marL="287020" marR="59055" indent="-274320">
              <a:lnSpc>
                <a:spcPts val="2380"/>
              </a:lnSpc>
              <a:spcBef>
                <a:spcPts val="520"/>
              </a:spcBef>
              <a:buClr>
                <a:prstClr val="white"/>
              </a:buClr>
              <a:buSzPct val="93181"/>
              <a:buFont typeface="Wingdings 2"/>
              <a:buChar char=""/>
              <a:tabLst>
                <a:tab pos="287020" algn="l"/>
              </a:tabLst>
            </a:pPr>
            <a:r>
              <a:rPr sz="2200" spc="-75" dirty="0" smtClean="0">
                <a:solidFill>
                  <a:prstClr val="white"/>
                </a:solidFill>
                <a:cs typeface="Calibri"/>
              </a:rPr>
              <a:t>A</a:t>
            </a:r>
            <a:r>
              <a:rPr sz="2200" spc="-15" dirty="0" smtClean="0">
                <a:solidFill>
                  <a:prstClr val="white"/>
                </a:solidFill>
                <a:cs typeface="Calibri"/>
              </a:rPr>
              <a:t>t</a:t>
            </a:r>
            <a:r>
              <a:rPr sz="2200" spc="-25" dirty="0" smtClean="0">
                <a:solidFill>
                  <a:prstClr val="white"/>
                </a:solidFill>
                <a:cs typeface="Calibri"/>
              </a:rPr>
              <a:t>m</a:t>
            </a:r>
            <a:r>
              <a:rPr sz="2200" spc="-10" dirty="0" smtClean="0">
                <a:solidFill>
                  <a:prstClr val="white"/>
                </a:solidFill>
                <a:cs typeface="Calibri"/>
              </a:rPr>
              <a:t>os</a:t>
            </a:r>
            <a:r>
              <a:rPr sz="2200" spc="-20" dirty="0" smtClean="0">
                <a:solidFill>
                  <a:prstClr val="white"/>
                </a:solidFill>
                <a:cs typeface="Calibri"/>
              </a:rPr>
              <a:t>phe</a:t>
            </a:r>
            <a:r>
              <a:rPr sz="2200" spc="-10" dirty="0" smtClean="0">
                <a:solidFill>
                  <a:prstClr val="white"/>
                </a:solidFill>
                <a:cs typeface="Calibri"/>
              </a:rPr>
              <a:t>ric</a:t>
            </a:r>
            <a:r>
              <a:rPr sz="2200" dirty="0" smtClean="0">
                <a:solidFill>
                  <a:prstClr val="white"/>
                </a:solidFill>
                <a:cs typeface="Calibri"/>
              </a:rPr>
              <a:t> </a:t>
            </a:r>
            <a:r>
              <a:rPr sz="2200" spc="-60" dirty="0" smtClean="0">
                <a:solidFill>
                  <a:prstClr val="white"/>
                </a:solidFill>
                <a:cs typeface="Calibri"/>
              </a:rPr>
              <a:t>f</a:t>
            </a:r>
            <a:r>
              <a:rPr sz="2200" spc="-15" dirty="0" smtClean="0">
                <a:solidFill>
                  <a:prstClr val="white"/>
                </a:solidFill>
                <a:cs typeface="Calibri"/>
              </a:rPr>
              <a:t>ac</a:t>
            </a:r>
            <a:r>
              <a:rPr sz="2200" spc="-40" dirty="0" smtClean="0">
                <a:solidFill>
                  <a:prstClr val="white"/>
                </a:solidFill>
                <a:cs typeface="Calibri"/>
              </a:rPr>
              <a:t>t</a:t>
            </a:r>
            <a:r>
              <a:rPr sz="2200" spc="-10" dirty="0" smtClean="0">
                <a:solidFill>
                  <a:prstClr val="white"/>
                </a:solidFill>
                <a:cs typeface="Calibri"/>
              </a:rPr>
              <a:t>o</a:t>
            </a:r>
            <a:r>
              <a:rPr sz="2200" spc="-45" dirty="0" smtClean="0">
                <a:solidFill>
                  <a:prstClr val="white"/>
                </a:solidFill>
                <a:cs typeface="Calibri"/>
              </a:rPr>
              <a:t>r</a:t>
            </a:r>
            <a:r>
              <a:rPr sz="2200" spc="-10" dirty="0" smtClean="0">
                <a:solidFill>
                  <a:prstClr val="white"/>
                </a:solidFill>
                <a:cs typeface="Calibri"/>
              </a:rPr>
              <a:t>s</a:t>
            </a:r>
            <a:r>
              <a:rPr sz="2200" spc="5" dirty="0" smtClean="0">
                <a:solidFill>
                  <a:prstClr val="white"/>
                </a:solidFill>
                <a:cs typeface="Calibri"/>
              </a:rPr>
              <a:t> </a:t>
            </a:r>
            <a:r>
              <a:rPr sz="2200" spc="-4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r</a:t>
            </a:r>
            <a:r>
              <a:rPr sz="2200" spc="-15" dirty="0">
                <a:solidFill>
                  <a:prstClr val="white"/>
                </a:solidFill>
                <a:cs typeface="Calibri"/>
              </a:rPr>
              <a:t>e</a:t>
            </a:r>
            <a:r>
              <a:rPr sz="2200" dirty="0">
                <a:solidFill>
                  <a:prstClr val="white"/>
                </a:solidFill>
                <a:cs typeface="Calibri"/>
              </a:rPr>
              <a:t> </a:t>
            </a:r>
            <a:r>
              <a:rPr sz="2200" spc="-30" dirty="0">
                <a:solidFill>
                  <a:prstClr val="white"/>
                </a:solidFill>
                <a:cs typeface="Calibri"/>
              </a:rPr>
              <a:t>v</a:t>
            </a:r>
            <a:r>
              <a:rPr sz="2200" spc="-20" dirty="0">
                <a:solidFill>
                  <a:prstClr val="white"/>
                </a:solidFill>
                <a:cs typeface="Calibri"/>
              </a:rPr>
              <a:t>e</a:t>
            </a:r>
            <a:r>
              <a:rPr sz="2200" dirty="0">
                <a:solidFill>
                  <a:prstClr val="white"/>
                </a:solidFill>
                <a:cs typeface="Calibri"/>
              </a:rPr>
              <a:t>r</a:t>
            </a:r>
            <a:r>
              <a:rPr sz="2200" spc="-10" dirty="0">
                <a:solidFill>
                  <a:prstClr val="white"/>
                </a:solidFill>
                <a:cs typeface="Calibri"/>
              </a:rPr>
              <a:t>y</a:t>
            </a:r>
            <a:r>
              <a:rPr sz="2200" spc="-5" dirty="0">
                <a:solidFill>
                  <a:prstClr val="white"/>
                </a:solidFill>
                <a:cs typeface="Calibri"/>
              </a:rPr>
              <a:t> i</a:t>
            </a:r>
            <a:r>
              <a:rPr sz="2200" spc="-20" dirty="0">
                <a:solidFill>
                  <a:prstClr val="white"/>
                </a:solidFill>
                <a:cs typeface="Calibri"/>
              </a:rPr>
              <a:t>mp</a:t>
            </a:r>
            <a:r>
              <a:rPr sz="2200" spc="-10" dirty="0">
                <a:solidFill>
                  <a:prstClr val="white"/>
                </a:solidFill>
                <a:cs typeface="Calibri"/>
              </a:rPr>
              <a:t>or</a:t>
            </a:r>
            <a:r>
              <a:rPr sz="2200" spc="-40" dirty="0">
                <a:solidFill>
                  <a:prstClr val="white"/>
                </a:solidFill>
                <a:cs typeface="Calibri"/>
              </a:rPr>
              <a:t>t</a:t>
            </a:r>
            <a:r>
              <a:rPr sz="2200" spc="-15" dirty="0">
                <a:solidFill>
                  <a:prstClr val="white"/>
                </a:solidFill>
                <a:cs typeface="Calibri"/>
              </a:rPr>
              <a:t>a</a:t>
            </a:r>
            <a:r>
              <a:rPr sz="2200" spc="-40" dirty="0">
                <a:solidFill>
                  <a:prstClr val="white"/>
                </a:solidFill>
                <a:cs typeface="Calibri"/>
              </a:rPr>
              <a:t>n</a:t>
            </a:r>
            <a:r>
              <a:rPr sz="2200" spc="-10" dirty="0">
                <a:solidFill>
                  <a:prstClr val="white"/>
                </a:solidFill>
                <a:cs typeface="Calibri"/>
              </a:rPr>
              <a:t>t </a:t>
            </a:r>
            <a:r>
              <a:rPr sz="2200" spc="-40" dirty="0">
                <a:solidFill>
                  <a:prstClr val="white"/>
                </a:solidFill>
                <a:cs typeface="Calibri"/>
              </a:rPr>
              <a:t>t</a:t>
            </a:r>
            <a:r>
              <a:rPr sz="2200" spc="-15" dirty="0">
                <a:solidFill>
                  <a:prstClr val="white"/>
                </a:solidFill>
                <a:cs typeface="Calibri"/>
              </a:rPr>
              <a:t>o</a:t>
            </a:r>
            <a:r>
              <a:rPr sz="2200" spc="10" dirty="0">
                <a:solidFill>
                  <a:prstClr val="white"/>
                </a:solidFill>
                <a:cs typeface="Calibri"/>
              </a:rPr>
              <a:t> </a:t>
            </a:r>
            <a:r>
              <a:rPr sz="2200" spc="-20" dirty="0">
                <a:solidFill>
                  <a:prstClr val="white"/>
                </a:solidFill>
                <a:cs typeface="Calibri"/>
              </a:rPr>
              <a:t>eme</a:t>
            </a:r>
            <a:r>
              <a:rPr sz="2200" spc="-35" dirty="0">
                <a:solidFill>
                  <a:prstClr val="white"/>
                </a:solidFill>
                <a:cs typeface="Calibri"/>
              </a:rPr>
              <a:t>r</a:t>
            </a:r>
            <a:r>
              <a:rPr sz="2200" spc="-15" dirty="0">
                <a:solidFill>
                  <a:prstClr val="white"/>
                </a:solidFill>
                <a:cs typeface="Calibri"/>
              </a:rPr>
              <a:t>gi</a:t>
            </a:r>
            <a:r>
              <a:rPr sz="2200" spc="-20" dirty="0">
                <a:solidFill>
                  <a:prstClr val="white"/>
                </a:solidFill>
                <a:cs typeface="Calibri"/>
              </a:rPr>
              <a:t>n</a:t>
            </a:r>
            <a:r>
              <a:rPr sz="2200" spc="-15" dirty="0">
                <a:solidFill>
                  <a:prstClr val="white"/>
                </a:solidFill>
                <a:cs typeface="Calibri"/>
              </a:rPr>
              <a:t>g</a:t>
            </a:r>
            <a:r>
              <a:rPr sz="2200" spc="15" dirty="0">
                <a:solidFill>
                  <a:prstClr val="white"/>
                </a:solidFill>
                <a:cs typeface="Calibri"/>
              </a:rPr>
              <a:t> </a:t>
            </a:r>
            <a:r>
              <a:rPr sz="2200" dirty="0">
                <a:solidFill>
                  <a:prstClr val="white"/>
                </a:solidFill>
                <a:cs typeface="Calibri"/>
              </a:rPr>
              <a:t>i</a:t>
            </a:r>
            <a:r>
              <a:rPr sz="2200" spc="-10" dirty="0">
                <a:solidFill>
                  <a:prstClr val="white"/>
                </a:solidFill>
                <a:cs typeface="Calibri"/>
              </a:rPr>
              <a:t>ss</a:t>
            </a:r>
            <a:r>
              <a:rPr sz="2200" spc="-20" dirty="0">
                <a:solidFill>
                  <a:prstClr val="white"/>
                </a:solidFill>
                <a:cs typeface="Calibri"/>
              </a:rPr>
              <a:t>ue</a:t>
            </a:r>
            <a:r>
              <a:rPr sz="2200" spc="-10" dirty="0">
                <a:solidFill>
                  <a:prstClr val="white"/>
                </a:solidFill>
                <a:cs typeface="Calibri"/>
              </a:rPr>
              <a:t>s</a:t>
            </a:r>
            <a:r>
              <a:rPr sz="2200" spc="5" dirty="0">
                <a:solidFill>
                  <a:prstClr val="white"/>
                </a:solidFill>
                <a:cs typeface="Calibri"/>
              </a:rPr>
              <a:t> </a:t>
            </a:r>
            <a:r>
              <a:rPr sz="2200" spc="-10" dirty="0">
                <a:solidFill>
                  <a:prstClr val="white"/>
                </a:solidFill>
                <a:cs typeface="Calibri"/>
              </a:rPr>
              <a:t>of</a:t>
            </a:r>
            <a:r>
              <a:rPr sz="2200" spc="-5" dirty="0">
                <a:solidFill>
                  <a:prstClr val="white"/>
                </a:solidFill>
                <a:cs typeface="Calibri"/>
              </a:rPr>
              <a:t> </a:t>
            </a:r>
            <a:r>
              <a:rPr sz="2200" spc="-15" dirty="0">
                <a:solidFill>
                  <a:prstClr val="white"/>
                </a:solidFill>
                <a:cs typeface="Calibri"/>
              </a:rPr>
              <a:t>t</a:t>
            </a:r>
            <a:r>
              <a:rPr sz="2200" spc="-20" dirty="0">
                <a:solidFill>
                  <a:prstClr val="white"/>
                </a:solidFill>
                <a:cs typeface="Calibri"/>
              </a:rPr>
              <a:t>h</a:t>
            </a:r>
            <a:r>
              <a:rPr sz="2200" spc="-15" dirty="0">
                <a:solidFill>
                  <a:prstClr val="white"/>
                </a:solidFill>
                <a:cs typeface="Calibri"/>
              </a:rPr>
              <a:t>e</a:t>
            </a:r>
            <a:r>
              <a:rPr sz="2200" dirty="0">
                <a:solidFill>
                  <a:prstClr val="white"/>
                </a:solidFill>
                <a:cs typeface="Calibri"/>
              </a:rPr>
              <a:t> </a:t>
            </a:r>
            <a:r>
              <a:rPr sz="2200" spc="-10" dirty="0">
                <a:solidFill>
                  <a:prstClr val="white"/>
                </a:solidFill>
                <a:cs typeface="Calibri"/>
              </a:rPr>
              <a:t>1940s,</a:t>
            </a:r>
            <a:r>
              <a:rPr sz="2200" spc="-15" dirty="0">
                <a:solidFill>
                  <a:prstClr val="white"/>
                </a:solidFill>
                <a:cs typeface="Calibri"/>
              </a:rPr>
              <a:t> </a:t>
            </a:r>
            <a:r>
              <a:rPr sz="2200" spc="-10" dirty="0">
                <a:solidFill>
                  <a:prstClr val="white"/>
                </a:solidFill>
                <a:cs typeface="Calibri"/>
              </a:rPr>
              <a:t>1950s,</a:t>
            </a:r>
            <a:r>
              <a:rPr sz="2200" spc="-15" dirty="0">
                <a:solidFill>
                  <a:prstClr val="white"/>
                </a:solidFill>
                <a:cs typeface="Calibri"/>
              </a:rPr>
              <a:t> a</a:t>
            </a:r>
            <a:r>
              <a:rPr sz="2200" spc="-20" dirty="0">
                <a:solidFill>
                  <a:prstClr val="white"/>
                </a:solidFill>
                <a:cs typeface="Calibri"/>
              </a:rPr>
              <a:t>n</a:t>
            </a:r>
            <a:r>
              <a:rPr sz="2200" spc="-15" dirty="0">
                <a:solidFill>
                  <a:prstClr val="white"/>
                </a:solidFill>
                <a:cs typeface="Calibri"/>
              </a:rPr>
              <a:t>d</a:t>
            </a:r>
            <a:r>
              <a:rPr sz="2200" spc="-10" dirty="0">
                <a:solidFill>
                  <a:prstClr val="white"/>
                </a:solidFill>
                <a:cs typeface="Calibri"/>
              </a:rPr>
              <a:t> </a:t>
            </a:r>
            <a:r>
              <a:rPr sz="2200" spc="-15" dirty="0">
                <a:solidFill>
                  <a:prstClr val="white"/>
                </a:solidFill>
                <a:cs typeface="Calibri"/>
              </a:rPr>
              <a:t>1960s</a:t>
            </a:r>
            <a:endParaRPr sz="2200" dirty="0">
              <a:solidFill>
                <a:prstClr val="white"/>
              </a:solidFill>
              <a:cs typeface="Calibri"/>
            </a:endParaRPr>
          </a:p>
          <a:p>
            <a:pPr marL="652780" lvl="1" indent="-247015">
              <a:spcBef>
                <a:spcPts val="210"/>
              </a:spcBef>
              <a:buClr>
                <a:prstClr val="white"/>
              </a:buClr>
              <a:buSzPct val="85000"/>
              <a:buFont typeface="Wingdings 2"/>
              <a:buChar char=""/>
              <a:tabLst>
                <a:tab pos="652780" algn="l"/>
              </a:tabLst>
            </a:pPr>
            <a:r>
              <a:rPr sz="2000" b="1" spc="-5" dirty="0">
                <a:solidFill>
                  <a:prstClr val="white"/>
                </a:solidFill>
                <a:cs typeface="Calibri"/>
              </a:rPr>
              <a:t>C</a:t>
            </a:r>
            <a:r>
              <a:rPr sz="2000" b="1" dirty="0">
                <a:solidFill>
                  <a:prstClr val="white"/>
                </a:solidFill>
                <a:cs typeface="Calibri"/>
              </a:rPr>
              <a:t>o</a:t>
            </a:r>
            <a:r>
              <a:rPr sz="2000" b="1" spc="-5" dirty="0">
                <a:solidFill>
                  <a:prstClr val="white"/>
                </a:solidFill>
                <a:cs typeface="Calibri"/>
              </a:rPr>
              <a:t>l</a:t>
            </a:r>
            <a:r>
              <a:rPr sz="2000" b="1" dirty="0">
                <a:solidFill>
                  <a:prstClr val="white"/>
                </a:solidFill>
                <a:cs typeface="Calibri"/>
              </a:rPr>
              <a:t>d</a:t>
            </a:r>
            <a:r>
              <a:rPr sz="2000" b="1" spc="-15" dirty="0">
                <a:solidFill>
                  <a:prstClr val="white"/>
                </a:solidFill>
                <a:cs typeface="Calibri"/>
              </a:rPr>
              <a:t> </a:t>
            </a:r>
            <a:r>
              <a:rPr sz="2000" b="1" spc="-80" dirty="0">
                <a:solidFill>
                  <a:prstClr val="white"/>
                </a:solidFill>
                <a:cs typeface="Calibri"/>
              </a:rPr>
              <a:t>W</a:t>
            </a:r>
            <a:r>
              <a:rPr sz="2000" b="1" spc="-10" dirty="0">
                <a:solidFill>
                  <a:prstClr val="white"/>
                </a:solidFill>
                <a:cs typeface="Calibri"/>
              </a:rPr>
              <a:t>a</a:t>
            </a:r>
            <a:r>
              <a:rPr sz="2000" b="1" dirty="0">
                <a:solidFill>
                  <a:prstClr val="white"/>
                </a:solidFill>
                <a:cs typeface="Calibri"/>
              </a:rPr>
              <a:t>r &amp;</a:t>
            </a:r>
            <a:r>
              <a:rPr sz="2000" b="1" spc="-5" dirty="0">
                <a:solidFill>
                  <a:prstClr val="white"/>
                </a:solidFill>
                <a:cs typeface="Calibri"/>
              </a:rPr>
              <a:t> </a:t>
            </a:r>
            <a:r>
              <a:rPr sz="2000" b="1" dirty="0">
                <a:solidFill>
                  <a:prstClr val="white"/>
                </a:solidFill>
                <a:cs typeface="Calibri"/>
              </a:rPr>
              <a:t>Nuc</a:t>
            </a:r>
            <a:r>
              <a:rPr sz="2000" b="1" spc="-5" dirty="0">
                <a:solidFill>
                  <a:prstClr val="white"/>
                </a:solidFill>
                <a:cs typeface="Calibri"/>
              </a:rPr>
              <a:t>le</a:t>
            </a:r>
            <a:r>
              <a:rPr sz="2000" b="1" spc="-10" dirty="0">
                <a:solidFill>
                  <a:prstClr val="white"/>
                </a:solidFill>
                <a:cs typeface="Calibri"/>
              </a:rPr>
              <a:t>a</a:t>
            </a:r>
            <a:r>
              <a:rPr sz="2000" b="1" dirty="0">
                <a:solidFill>
                  <a:prstClr val="white"/>
                </a:solidFill>
                <a:cs typeface="Calibri"/>
              </a:rPr>
              <a:t>r</a:t>
            </a:r>
            <a:r>
              <a:rPr sz="2000" b="1" spc="-15" dirty="0">
                <a:solidFill>
                  <a:prstClr val="white"/>
                </a:solidFill>
                <a:cs typeface="Calibri"/>
              </a:rPr>
              <a:t> </a:t>
            </a:r>
            <a:r>
              <a:rPr sz="2000" b="1" spc="-5" dirty="0">
                <a:solidFill>
                  <a:prstClr val="white"/>
                </a:solidFill>
                <a:cs typeface="Calibri"/>
              </a:rPr>
              <a:t>Ar</a:t>
            </a:r>
            <a:r>
              <a:rPr sz="2000" b="1" dirty="0">
                <a:solidFill>
                  <a:prstClr val="white"/>
                </a:solidFill>
                <a:cs typeface="Calibri"/>
              </a:rPr>
              <a:t>ms</a:t>
            </a:r>
            <a:r>
              <a:rPr sz="2000" b="1" spc="-5" dirty="0">
                <a:solidFill>
                  <a:prstClr val="white"/>
                </a:solidFill>
                <a:cs typeface="Calibri"/>
              </a:rPr>
              <a:t> </a:t>
            </a:r>
            <a:r>
              <a:rPr sz="2000" b="1" dirty="0">
                <a:solidFill>
                  <a:prstClr val="white"/>
                </a:solidFill>
                <a:cs typeface="Calibri"/>
              </a:rPr>
              <a:t>R</a:t>
            </a:r>
            <a:r>
              <a:rPr sz="2000" b="1" spc="-10" dirty="0">
                <a:solidFill>
                  <a:prstClr val="white"/>
                </a:solidFill>
                <a:cs typeface="Calibri"/>
              </a:rPr>
              <a:t>a</a:t>
            </a:r>
            <a:r>
              <a:rPr sz="2000" b="1" dirty="0">
                <a:solidFill>
                  <a:prstClr val="white"/>
                </a:solidFill>
                <a:cs typeface="Calibri"/>
              </a:rPr>
              <a:t>ce</a:t>
            </a:r>
            <a:endParaRPr sz="2000" dirty="0">
              <a:solidFill>
                <a:prstClr val="white"/>
              </a:solidFill>
              <a:cs typeface="Calibri"/>
            </a:endParaRPr>
          </a:p>
          <a:p>
            <a:pPr marL="927100" lvl="2" indent="-247015">
              <a:spcBef>
                <a:spcPts val="225"/>
              </a:spcBef>
              <a:buClr>
                <a:prstClr val="white"/>
              </a:buClr>
              <a:buSzPct val="69444"/>
              <a:buFont typeface="Wingdings 2"/>
              <a:buChar char=""/>
              <a:tabLst>
                <a:tab pos="927100" algn="l"/>
              </a:tabLst>
            </a:pPr>
            <a:r>
              <a:rPr b="1" spc="-60" dirty="0">
                <a:solidFill>
                  <a:prstClr val="white"/>
                </a:solidFill>
                <a:cs typeface="Calibri"/>
              </a:rPr>
              <a:t>W</a:t>
            </a:r>
            <a:r>
              <a:rPr b="1" spc="5" dirty="0">
                <a:solidFill>
                  <a:prstClr val="white"/>
                </a:solidFill>
                <a:cs typeface="Calibri"/>
              </a:rPr>
              <a:t>e</a:t>
            </a:r>
            <a:r>
              <a:rPr b="1" spc="-15" dirty="0">
                <a:solidFill>
                  <a:prstClr val="white"/>
                </a:solidFill>
                <a:cs typeface="Calibri"/>
              </a:rPr>
              <a:t>a</a:t>
            </a:r>
            <a:r>
              <a:rPr b="1" spc="-5" dirty="0">
                <a:solidFill>
                  <a:prstClr val="white"/>
                </a:solidFill>
                <a:cs typeface="Calibri"/>
              </a:rPr>
              <a:t>p</a:t>
            </a:r>
            <a:r>
              <a:rPr b="1" spc="-10" dirty="0">
                <a:solidFill>
                  <a:prstClr val="white"/>
                </a:solidFill>
                <a:cs typeface="Calibri"/>
              </a:rPr>
              <a:t>o</a:t>
            </a:r>
            <a:r>
              <a:rPr b="1" spc="-5" dirty="0">
                <a:solidFill>
                  <a:prstClr val="white"/>
                </a:solidFill>
                <a:cs typeface="Calibri"/>
              </a:rPr>
              <a:t>n</a:t>
            </a:r>
            <a:r>
              <a:rPr b="1" spc="-10" dirty="0">
                <a:solidFill>
                  <a:prstClr val="white"/>
                </a:solidFill>
                <a:cs typeface="Calibri"/>
              </a:rPr>
              <a:t>s</a:t>
            </a:r>
            <a:r>
              <a:rPr b="1" spc="-60" dirty="0">
                <a:solidFill>
                  <a:prstClr val="white"/>
                </a:solidFill>
                <a:cs typeface="Calibri"/>
              </a:rPr>
              <a:t> </a:t>
            </a:r>
            <a:r>
              <a:rPr b="1" spc="-160" dirty="0">
                <a:solidFill>
                  <a:prstClr val="white"/>
                </a:solidFill>
                <a:cs typeface="Calibri"/>
              </a:rPr>
              <a:t>T</a:t>
            </a:r>
            <a:r>
              <a:rPr b="1" spc="5" dirty="0">
                <a:solidFill>
                  <a:prstClr val="white"/>
                </a:solidFill>
                <a:cs typeface="Calibri"/>
              </a:rPr>
              <a:t>e</a:t>
            </a:r>
            <a:r>
              <a:rPr b="1" spc="-35" dirty="0">
                <a:solidFill>
                  <a:prstClr val="white"/>
                </a:solidFill>
                <a:cs typeface="Calibri"/>
              </a:rPr>
              <a:t>s</a:t>
            </a:r>
            <a:r>
              <a:rPr b="1" spc="-10" dirty="0">
                <a:solidFill>
                  <a:prstClr val="white"/>
                </a:solidFill>
                <a:cs typeface="Calibri"/>
              </a:rPr>
              <a:t>ti</a:t>
            </a:r>
            <a:r>
              <a:rPr b="1" spc="-5" dirty="0">
                <a:solidFill>
                  <a:prstClr val="white"/>
                </a:solidFill>
                <a:cs typeface="Calibri"/>
              </a:rPr>
              <a:t>ng</a:t>
            </a:r>
            <a:endParaRPr dirty="0">
              <a:solidFill>
                <a:prstClr val="white"/>
              </a:solidFill>
              <a:cs typeface="Calibri"/>
            </a:endParaRPr>
          </a:p>
          <a:p>
            <a:pPr marL="1201420" lvl="3" indent="-210820">
              <a:spcBef>
                <a:spcPts val="219"/>
              </a:spcBef>
              <a:buClr>
                <a:prstClr val="white"/>
              </a:buClr>
              <a:buSzPct val="64705"/>
              <a:buFont typeface="Wingdings 2"/>
              <a:buChar char=""/>
              <a:tabLst>
                <a:tab pos="1201420" algn="l"/>
              </a:tabLst>
            </a:pPr>
            <a:r>
              <a:rPr lang="en-US" sz="1700" b="1" spc="-5" dirty="0" smtClean="0">
                <a:solidFill>
                  <a:prstClr val="white"/>
                </a:solidFill>
                <a:cs typeface="Calibri"/>
              </a:rPr>
              <a:t>Detection</a:t>
            </a:r>
            <a:endParaRPr sz="1700" dirty="0">
              <a:solidFill>
                <a:prstClr val="white"/>
              </a:solidFill>
              <a:cs typeface="Calibri"/>
            </a:endParaRPr>
          </a:p>
          <a:p>
            <a:pPr marL="1201420" lvl="3" indent="-210820">
              <a:spcBef>
                <a:spcPts val="204"/>
              </a:spcBef>
              <a:buClr>
                <a:schemeClr val="bg2">
                  <a:lumMod val="25000"/>
                </a:schemeClr>
              </a:buClr>
              <a:buSzPct val="64705"/>
              <a:buFont typeface="Wingdings 2"/>
              <a:buChar char=""/>
              <a:tabLst>
                <a:tab pos="1201420" algn="l"/>
              </a:tabLst>
            </a:pPr>
            <a:r>
              <a:rPr lang="en-US" sz="1700" b="1" spc="5" dirty="0" smtClean="0">
                <a:solidFill>
                  <a:schemeClr val="tx1">
                    <a:lumMod val="75000"/>
                    <a:lumOff val="25000"/>
                  </a:schemeClr>
                </a:solidFill>
                <a:cs typeface="Calibri"/>
              </a:rPr>
              <a:t>Safety</a:t>
            </a:r>
            <a:endParaRPr sz="1700" dirty="0">
              <a:solidFill>
                <a:schemeClr val="tx1">
                  <a:lumMod val="75000"/>
                  <a:lumOff val="25000"/>
                </a:schemeClr>
              </a:solidFill>
              <a:cs typeface="Calibri"/>
            </a:endParaRPr>
          </a:p>
          <a:p>
            <a:pPr marL="652780" lvl="1" indent="-247015">
              <a:spcBef>
                <a:spcPts val="215"/>
              </a:spcBef>
              <a:buClr>
                <a:schemeClr val="bg2">
                  <a:lumMod val="25000"/>
                </a:schemeClr>
              </a:buClr>
              <a:buSzPct val="85000"/>
              <a:buFont typeface="Wingdings 2"/>
              <a:buChar char=""/>
              <a:tabLst>
                <a:tab pos="652780" algn="l"/>
              </a:tabLst>
            </a:pP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30" dirty="0">
                <a:solidFill>
                  <a:schemeClr val="tx1">
                    <a:lumMod val="75000"/>
                    <a:lumOff val="25000"/>
                  </a:schemeClr>
                </a:solidFill>
                <a:cs typeface="Calibri"/>
              </a:rPr>
              <a:t> </a:t>
            </a:r>
            <a:r>
              <a:rPr sz="2000" b="1" spc="-5" dirty="0">
                <a:solidFill>
                  <a:schemeClr val="tx1">
                    <a:lumMod val="75000"/>
                    <a:lumOff val="25000"/>
                  </a:schemeClr>
                </a:solidFill>
                <a:cs typeface="Calibri"/>
              </a:rPr>
              <a:t>e</a:t>
            </a:r>
            <a:r>
              <a:rPr sz="2000" b="1" dirty="0">
                <a:solidFill>
                  <a:schemeClr val="tx1">
                    <a:lumMod val="75000"/>
                    <a:lumOff val="25000"/>
                  </a:schemeClr>
                </a:solidFill>
                <a:cs typeface="Calibri"/>
              </a:rPr>
              <a:t>n</a:t>
            </a:r>
            <a:r>
              <a:rPr sz="2000" b="1" spc="-5" dirty="0">
                <a:solidFill>
                  <a:schemeClr val="tx1">
                    <a:lumMod val="75000"/>
                    <a:lumOff val="25000"/>
                  </a:schemeClr>
                </a:solidFill>
                <a:cs typeface="Calibri"/>
              </a:rPr>
              <a:t>e</a:t>
            </a:r>
            <a:r>
              <a:rPr sz="2000" b="1" spc="-30" dirty="0">
                <a:solidFill>
                  <a:schemeClr val="tx1">
                    <a:lumMod val="75000"/>
                    <a:lumOff val="25000"/>
                  </a:schemeClr>
                </a:solidFill>
                <a:cs typeface="Calibri"/>
              </a:rPr>
              <a:t>r</a:t>
            </a:r>
            <a:r>
              <a:rPr sz="2000" b="1" spc="-5" dirty="0">
                <a:solidFill>
                  <a:schemeClr val="tx1">
                    <a:lumMod val="75000"/>
                    <a:lumOff val="25000"/>
                  </a:schemeClr>
                </a:solidFill>
                <a:cs typeface="Calibri"/>
              </a:rPr>
              <a:t>gy</a:t>
            </a:r>
            <a:r>
              <a:rPr sz="2000" b="1" dirty="0">
                <a:solidFill>
                  <a:schemeClr val="tx1">
                    <a:lumMod val="75000"/>
                    <a:lumOff val="25000"/>
                  </a:schemeClr>
                </a:solidFill>
                <a:cs typeface="Calibri"/>
              </a:rPr>
              <a:t>: s</a:t>
            </a:r>
            <a:r>
              <a:rPr sz="2000" b="1" spc="-20" dirty="0">
                <a:solidFill>
                  <a:schemeClr val="tx1">
                    <a:lumMod val="75000"/>
                    <a:lumOff val="25000"/>
                  </a:schemeClr>
                </a:solidFill>
                <a:cs typeface="Calibri"/>
              </a:rPr>
              <a:t>a</a:t>
            </a:r>
            <a:r>
              <a:rPr sz="2000" b="1" spc="-35" dirty="0">
                <a:solidFill>
                  <a:schemeClr val="tx1">
                    <a:lumMod val="75000"/>
                    <a:lumOff val="25000"/>
                  </a:schemeClr>
                </a:solidFill>
                <a:cs typeface="Calibri"/>
              </a:rPr>
              <a:t>f</a:t>
            </a:r>
            <a:r>
              <a:rPr sz="2000" b="1" spc="-15" dirty="0">
                <a:solidFill>
                  <a:schemeClr val="tx1">
                    <a:lumMod val="75000"/>
                    <a:lumOff val="25000"/>
                  </a:schemeClr>
                </a:solidFill>
                <a:cs typeface="Calibri"/>
              </a:rPr>
              <a:t>e</a:t>
            </a:r>
            <a:r>
              <a:rPr sz="2000" b="1" dirty="0">
                <a:solidFill>
                  <a:schemeClr val="tx1">
                    <a:lumMod val="75000"/>
                    <a:lumOff val="25000"/>
                  </a:schemeClr>
                </a:solidFill>
                <a:cs typeface="Calibri"/>
              </a:rPr>
              <a:t>ty</a:t>
            </a:r>
            <a:endParaRPr sz="2000" dirty="0">
              <a:solidFill>
                <a:schemeClr val="tx1">
                  <a:lumMod val="75000"/>
                  <a:lumOff val="25000"/>
                </a:schemeClr>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Ai</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dirty="0">
                <a:solidFill>
                  <a:schemeClr val="tx1">
                    <a:lumMod val="75000"/>
                    <a:lumOff val="25000"/>
                  </a:schemeClr>
                </a:solidFill>
                <a:cs typeface="Calibri"/>
              </a:rPr>
              <a:t>po</a:t>
            </a:r>
            <a:r>
              <a:rPr sz="2000" b="1" spc="-5" dirty="0">
                <a:solidFill>
                  <a:schemeClr val="tx1">
                    <a:lumMod val="75000"/>
                    <a:lumOff val="25000"/>
                  </a:schemeClr>
                </a:solidFill>
                <a:cs typeface="Calibri"/>
              </a:rPr>
              <a:t>ll</a:t>
            </a:r>
            <a:r>
              <a:rPr sz="2000" b="1" dirty="0">
                <a:solidFill>
                  <a:schemeClr val="tx1">
                    <a:lumMod val="75000"/>
                    <a:lumOff val="25000"/>
                  </a:schemeClr>
                </a:solidFill>
                <a:cs typeface="Calibri"/>
              </a:rPr>
              <a:t>ution</a:t>
            </a:r>
            <a:endParaRPr sz="2000" dirty="0">
              <a:solidFill>
                <a:schemeClr val="tx1">
                  <a:lumMod val="75000"/>
                  <a:lumOff val="25000"/>
                </a:schemeClr>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Cli</a:t>
            </a:r>
            <a:r>
              <a:rPr sz="2000" b="1" dirty="0">
                <a:solidFill>
                  <a:schemeClr val="tx1">
                    <a:lumMod val="75000"/>
                    <a:lumOff val="25000"/>
                  </a:schemeClr>
                </a:solidFill>
                <a:cs typeface="Calibri"/>
              </a:rPr>
              <a:t>m</a:t>
            </a:r>
            <a:r>
              <a:rPr sz="2000" b="1" spc="-30" dirty="0">
                <a:solidFill>
                  <a:schemeClr val="tx1">
                    <a:lumMod val="75000"/>
                    <a:lumOff val="25000"/>
                  </a:schemeClr>
                </a:solidFill>
                <a:cs typeface="Calibri"/>
              </a:rPr>
              <a:t>a</a:t>
            </a:r>
            <a:r>
              <a:rPr sz="2000" b="1" spc="-25" dirty="0">
                <a:solidFill>
                  <a:schemeClr val="tx1">
                    <a:lumMod val="75000"/>
                    <a:lumOff val="25000"/>
                  </a:schemeClr>
                </a:solidFill>
                <a:cs typeface="Calibri"/>
              </a:rPr>
              <a:t>t</a:t>
            </a:r>
            <a:r>
              <a:rPr sz="2000" b="1" dirty="0">
                <a:solidFill>
                  <a:schemeClr val="tx1">
                    <a:lumMod val="75000"/>
                    <a:lumOff val="25000"/>
                  </a:schemeClr>
                </a:solidFill>
                <a:cs typeface="Calibri"/>
              </a:rPr>
              <a:t>e</a:t>
            </a:r>
            <a:r>
              <a:rPr sz="2000" b="1" spc="-20" dirty="0">
                <a:solidFill>
                  <a:schemeClr val="tx1">
                    <a:lumMod val="75000"/>
                    <a:lumOff val="25000"/>
                  </a:schemeClr>
                </a:solidFill>
                <a:cs typeface="Calibri"/>
              </a:rPr>
              <a:t> </a:t>
            </a:r>
            <a:r>
              <a:rPr sz="2000" b="1" dirty="0">
                <a:solidFill>
                  <a:schemeClr val="tx1">
                    <a:lumMod val="75000"/>
                    <a:lumOff val="25000"/>
                  </a:schemeClr>
                </a:solidFill>
                <a:cs typeface="Calibri"/>
              </a:rPr>
              <a:t>ch</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n</a:t>
            </a:r>
            <a:r>
              <a:rPr sz="2000" b="1" spc="-30" dirty="0">
                <a:solidFill>
                  <a:schemeClr val="tx1">
                    <a:lumMod val="75000"/>
                    <a:lumOff val="25000"/>
                  </a:schemeClr>
                </a:solidFill>
                <a:cs typeface="Calibri"/>
              </a:rPr>
              <a:t>g</a:t>
            </a:r>
            <a:r>
              <a:rPr sz="2000" b="1" dirty="0">
                <a:solidFill>
                  <a:schemeClr val="tx1">
                    <a:lumMod val="75000"/>
                    <a:lumOff val="25000"/>
                  </a:schemeClr>
                </a:solidFill>
                <a:cs typeface="Calibri"/>
              </a:rPr>
              <a:t>e</a:t>
            </a:r>
            <a:endParaRPr sz="2000" dirty="0">
              <a:solidFill>
                <a:schemeClr val="tx1">
                  <a:lumMod val="75000"/>
                  <a:lumOff val="25000"/>
                </a:schemeClr>
              </a:solidFill>
              <a:cs typeface="Calibri"/>
            </a:endParaRPr>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5129"/>
          <a:stretch/>
        </p:blipFill>
        <p:spPr bwMode="auto">
          <a:xfrm>
            <a:off x="5248524" y="3636916"/>
            <a:ext cx="3482385" cy="211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5751209"/>
            <a:ext cx="4343400" cy="307777"/>
          </a:xfrm>
          <a:prstGeom prst="rect">
            <a:avLst/>
          </a:prstGeom>
          <a:noFill/>
        </p:spPr>
        <p:txBody>
          <a:bodyPr wrap="square" rtlCol="0">
            <a:spAutoFit/>
          </a:bodyPr>
          <a:lstStyle/>
          <a:p>
            <a:r>
              <a:rPr lang="en-US" sz="1400" i="1" dirty="0" smtClean="0">
                <a:solidFill>
                  <a:schemeClr val="bg1"/>
                </a:solidFill>
              </a:rPr>
              <a:t>1992, Bulletin of the American Meteorological Society</a:t>
            </a:r>
          </a:p>
        </p:txBody>
      </p:sp>
    </p:spTree>
    <p:extLst>
      <p:ext uri="{BB962C8B-B14F-4D97-AF65-F5344CB8AC3E}">
        <p14:creationId xmlns:p14="http://schemas.microsoft.com/office/powerpoint/2010/main" val="1166132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solidFill>
                  <a:schemeClr val="bg1">
                    <a:lumMod val="50000"/>
                  </a:schemeClr>
                </a:solidFill>
              </a:rPr>
              <a:t>ARL Overview</a:t>
            </a:r>
            <a:endParaRPr lang="en-US" sz="1800" u="sng" dirty="0">
              <a:solidFill>
                <a:schemeClr val="bg1">
                  <a:lumMod val="50000"/>
                </a:schemeClr>
              </a:solidFill>
            </a:endParaRPr>
          </a:p>
        </p:txBody>
      </p:sp>
      <p:sp>
        <p:nvSpPr>
          <p:cNvPr id="4" name="Content Placeholder 3"/>
          <p:cNvSpPr>
            <a:spLocks noGrp="1"/>
          </p:cNvSpPr>
          <p:nvPr>
            <p:ph sz="half" idx="2"/>
          </p:nvPr>
        </p:nvSpPr>
        <p:spPr>
          <a:xfrm>
            <a:off x="606425" y="1828800"/>
            <a:ext cx="4040188" cy="1112838"/>
          </a:xfrm>
        </p:spPr>
        <p:txBody>
          <a:bodyPr/>
          <a:lstStyle/>
          <a:p>
            <a:r>
              <a:rPr lang="en-US" sz="1800" dirty="0" smtClean="0">
                <a:solidFill>
                  <a:schemeClr val="bg1">
                    <a:lumMod val="50000"/>
                  </a:schemeClr>
                </a:solidFill>
              </a:rPr>
              <a:t>History</a:t>
            </a:r>
          </a:p>
          <a:p>
            <a:r>
              <a:rPr lang="en-US" sz="1800" dirty="0" smtClean="0">
                <a:solidFill>
                  <a:schemeClr val="bg1">
                    <a:lumMod val="50000"/>
                  </a:schemeClr>
                </a:solidFill>
              </a:rPr>
              <a:t>Organization</a:t>
            </a:r>
          </a:p>
          <a:p>
            <a:r>
              <a:rPr lang="en-US" sz="1800" dirty="0" smtClean="0">
                <a:solidFill>
                  <a:schemeClr val="bg1">
                    <a:lumMod val="50000"/>
                  </a:schemeClr>
                </a:solidFill>
              </a:rPr>
              <a:t>Research Areas</a:t>
            </a:r>
            <a:endParaRPr lang="en-US" sz="1800" dirty="0">
              <a:solidFill>
                <a:schemeClr val="bg1">
                  <a:lumMod val="50000"/>
                </a:schemeClr>
              </a:solidFill>
            </a:endParaRPr>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t>Relevance</a:t>
            </a:r>
            <a:endParaRPr lang="en-US" sz="1800" u="sng" dirty="0"/>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t>To DOC, NOAA, OAR</a:t>
            </a:r>
          </a:p>
          <a:p>
            <a:r>
              <a:rPr lang="en-US" sz="1800" dirty="0" smtClean="0"/>
              <a:t>To Decision-makers</a:t>
            </a:r>
          </a:p>
          <a:p>
            <a:r>
              <a:rPr lang="en-US" sz="1800" dirty="0" smtClean="0"/>
              <a:t>To Stakeholders</a:t>
            </a:r>
          </a:p>
          <a:p>
            <a:r>
              <a:rPr lang="en-US" sz="1800" dirty="0" smtClean="0"/>
              <a:t>Tech Transfer</a:t>
            </a:r>
            <a:endParaRPr lang="en-US" sz="1800" dirty="0"/>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40</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Staff and Funding</a:t>
            </a:r>
            <a:endParaRPr lang="en-US" sz="1800" u="sng" dirty="0">
              <a:solidFill>
                <a:schemeClr val="bg1">
                  <a:lumMod val="50000"/>
                </a:schemeClr>
              </a:solidFill>
            </a:endParaRPr>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Workforce</a:t>
            </a:r>
          </a:p>
          <a:p>
            <a:r>
              <a:rPr lang="en-US" sz="1800" dirty="0" smtClean="0">
                <a:solidFill>
                  <a:schemeClr val="bg1">
                    <a:lumMod val="50000"/>
                  </a:schemeClr>
                </a:solidFill>
              </a:rPr>
              <a:t>Program Funding</a:t>
            </a:r>
          </a:p>
          <a:p>
            <a:r>
              <a:rPr lang="en-US" sz="1800" dirty="0" smtClean="0">
                <a:solidFill>
                  <a:schemeClr val="bg1">
                    <a:lumMod val="50000"/>
                  </a:schemeClr>
                </a:solidFill>
              </a:rPr>
              <a:t>Facilities</a:t>
            </a:r>
            <a:endParaRPr lang="en-US" sz="1800" dirty="0">
              <a:solidFill>
                <a:schemeClr val="bg1">
                  <a:lumMod val="50000"/>
                </a:schemeClr>
              </a:solidFill>
            </a:endParaRPr>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Performance</a:t>
            </a:r>
            <a:endParaRPr lang="en-US" sz="1800" u="sng" dirty="0">
              <a:solidFill>
                <a:schemeClr val="bg1">
                  <a:lumMod val="50000"/>
                </a:schemeClr>
              </a:solidFill>
            </a:endParaRPr>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Strategic Accomplishments</a:t>
            </a:r>
          </a:p>
          <a:p>
            <a:r>
              <a:rPr lang="en-US" sz="1800" dirty="0" smtClean="0">
                <a:solidFill>
                  <a:schemeClr val="bg1">
                    <a:lumMod val="50000"/>
                  </a:schemeClr>
                </a:solidFill>
              </a:rPr>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Quality</a:t>
            </a:r>
            <a:endParaRPr lang="en-US" sz="1800" u="sng" dirty="0">
              <a:solidFill>
                <a:schemeClr val="bg1">
                  <a:lumMod val="50000"/>
                </a:schemeClr>
              </a:solidFill>
            </a:endParaRPr>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Awards</a:t>
            </a:r>
          </a:p>
          <a:p>
            <a:r>
              <a:rPr lang="en-US" sz="1800" dirty="0" smtClean="0">
                <a:solidFill>
                  <a:schemeClr val="bg1">
                    <a:lumMod val="50000"/>
                  </a:schemeClr>
                </a:solidFill>
              </a:rPr>
              <a:t>Service</a:t>
            </a:r>
          </a:p>
          <a:p>
            <a:r>
              <a:rPr lang="en-US" sz="1800" dirty="0" smtClean="0">
                <a:solidFill>
                  <a:schemeClr val="bg1">
                    <a:lumMod val="50000"/>
                  </a:schemeClr>
                </a:solidFill>
              </a:rPr>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Opportunities and Challenges</a:t>
            </a:r>
            <a:endParaRPr lang="en-US" sz="1800" u="sng" dirty="0">
              <a:solidFill>
                <a:schemeClr val="bg1">
                  <a:lumMod val="50000"/>
                </a:schemeClr>
              </a:solidFill>
            </a:endParaRPr>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Priorities</a:t>
            </a:r>
          </a:p>
          <a:p>
            <a:r>
              <a:rPr lang="en-US" sz="1800" dirty="0" smtClean="0">
                <a:solidFill>
                  <a:schemeClr val="bg1">
                    <a:lumMod val="50000"/>
                  </a:schemeClr>
                </a:solidFill>
              </a:rPr>
              <a:t>2011 Review</a:t>
            </a:r>
            <a:endParaRPr lang="en-US" sz="1800" dirty="0">
              <a:solidFill>
                <a:schemeClr val="bg1">
                  <a:lumMod val="50000"/>
                </a:schemeClr>
              </a:solidFill>
            </a:endParaRPr>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Program for the Next Two Days</a:t>
            </a:r>
            <a:endParaRPr lang="en-US" sz="1800" u="sng" dirty="0">
              <a:solidFill>
                <a:schemeClr val="bg1">
                  <a:lumMod val="50000"/>
                </a:schemeClr>
              </a:solidFill>
            </a:endParaRPr>
          </a:p>
        </p:txBody>
      </p:sp>
    </p:spTree>
    <p:extLst>
      <p:ext uri="{BB962C8B-B14F-4D97-AF65-F5344CB8AC3E}">
        <p14:creationId xmlns:p14="http://schemas.microsoft.com/office/powerpoint/2010/main" val="34602930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41</a:t>
            </a:fld>
            <a:endParaRPr lang="en-US" dirty="0"/>
          </a:p>
        </p:txBody>
      </p:sp>
      <p:sp>
        <p:nvSpPr>
          <p:cNvPr id="5" name="object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Evaluation Criterion: Relevance</a:t>
            </a:r>
            <a:endParaRPr lang="en-US" dirty="0"/>
          </a:p>
        </p:txBody>
      </p:sp>
      <p:sp>
        <p:nvSpPr>
          <p:cNvPr id="7" name="object 5"/>
          <p:cNvSpPr txBox="1"/>
          <p:nvPr/>
        </p:nvSpPr>
        <p:spPr>
          <a:xfrm>
            <a:off x="457200" y="1128117"/>
            <a:ext cx="8382000" cy="1538883"/>
          </a:xfrm>
          <a:prstGeom prst="rect">
            <a:avLst/>
          </a:prstGeom>
        </p:spPr>
        <p:txBody>
          <a:bodyPr vert="horz" wrap="square" lIns="0" tIns="0" rIns="0" bIns="0" rtlCol="0">
            <a:spAutoFit/>
          </a:bodyPr>
          <a:lstStyle/>
          <a:p>
            <a:pPr marL="342900" indent="-342900">
              <a:spcBef>
                <a:spcPts val="600"/>
              </a:spcBef>
              <a:spcAft>
                <a:spcPts val="600"/>
              </a:spcAft>
              <a:buFont typeface="Calibri" panose="020F0502020204030204" pitchFamily="34" charset="0"/>
              <a:buChar char="●"/>
            </a:pPr>
            <a:r>
              <a:rPr lang="en-US" sz="2000" dirty="0" smtClean="0">
                <a:solidFill>
                  <a:schemeClr val="bg1"/>
                </a:solidFill>
              </a:rPr>
              <a:t>A </a:t>
            </a:r>
            <a:r>
              <a:rPr lang="en-US" sz="2000" dirty="0">
                <a:solidFill>
                  <a:schemeClr val="bg1"/>
                </a:solidFill>
              </a:rPr>
              <a:t>measure of how well a specific body of research </a:t>
            </a:r>
            <a:r>
              <a:rPr lang="en-US" sz="2000" i="1" dirty="0">
                <a:solidFill>
                  <a:srgbClr val="92D050"/>
                </a:solidFill>
              </a:rPr>
              <a:t>supports NOAA’s mission</a:t>
            </a:r>
            <a:r>
              <a:rPr lang="en-US" sz="2000" dirty="0">
                <a:solidFill>
                  <a:schemeClr val="bg1"/>
                </a:solidFill>
              </a:rPr>
              <a:t> and the </a:t>
            </a:r>
            <a:r>
              <a:rPr lang="en-US" sz="2000" i="1" dirty="0">
                <a:solidFill>
                  <a:srgbClr val="92D050"/>
                </a:solidFill>
              </a:rPr>
              <a:t>needs of users and the broader </a:t>
            </a:r>
            <a:r>
              <a:rPr lang="en-US" sz="2000" i="1" dirty="0" smtClean="0">
                <a:solidFill>
                  <a:srgbClr val="92D050"/>
                </a:solidFill>
              </a:rPr>
              <a:t>society </a:t>
            </a:r>
          </a:p>
          <a:p>
            <a:pPr marL="342900" indent="-342900">
              <a:spcBef>
                <a:spcPts val="600"/>
              </a:spcBef>
              <a:spcAft>
                <a:spcPts val="600"/>
              </a:spcAft>
              <a:buFont typeface="Calibri" panose="020F0502020204030204" pitchFamily="34" charset="0"/>
              <a:buChar char="●"/>
            </a:pPr>
            <a:r>
              <a:rPr lang="en-US" sz="2000" dirty="0" smtClean="0">
                <a:solidFill>
                  <a:schemeClr val="bg1"/>
                </a:solidFill>
              </a:rPr>
              <a:t>Primarily </a:t>
            </a:r>
            <a:r>
              <a:rPr lang="en-US" sz="2000" dirty="0">
                <a:solidFill>
                  <a:schemeClr val="bg1"/>
                </a:solidFill>
              </a:rPr>
              <a:t>refers to value of R&amp;D to users beyond the scientific </a:t>
            </a:r>
            <a:r>
              <a:rPr lang="en-US" sz="2000" dirty="0" smtClean="0">
                <a:solidFill>
                  <a:schemeClr val="bg1"/>
                </a:solidFill>
              </a:rPr>
              <a:t>community </a:t>
            </a:r>
          </a:p>
          <a:p>
            <a:pPr marL="342900" indent="-342900">
              <a:spcBef>
                <a:spcPts val="600"/>
              </a:spcBef>
              <a:spcAft>
                <a:spcPts val="600"/>
              </a:spcAft>
              <a:buFont typeface="Calibri" panose="020F0502020204030204" pitchFamily="34" charset="0"/>
              <a:buChar char="●"/>
            </a:pPr>
            <a:r>
              <a:rPr lang="en-US" sz="2000" dirty="0" smtClean="0">
                <a:solidFill>
                  <a:schemeClr val="bg1"/>
                </a:solidFill>
              </a:rPr>
              <a:t>Includes </a:t>
            </a:r>
            <a:r>
              <a:rPr lang="en-US" sz="2000" dirty="0">
                <a:solidFill>
                  <a:schemeClr val="bg1"/>
                </a:solidFill>
              </a:rPr>
              <a:t>not only hypothetical value, but </a:t>
            </a:r>
            <a:r>
              <a:rPr lang="en-US" sz="2000" i="1" dirty="0">
                <a:solidFill>
                  <a:srgbClr val="92D050"/>
                </a:solidFill>
              </a:rPr>
              <a:t>actual </a:t>
            </a:r>
            <a:r>
              <a:rPr lang="en-US" sz="2000" i="1" dirty="0" smtClean="0">
                <a:solidFill>
                  <a:srgbClr val="92D050"/>
                </a:solidFill>
              </a:rPr>
              <a:t>impact </a:t>
            </a:r>
            <a:endParaRPr lang="en-US" sz="2000" i="1" dirty="0">
              <a:solidFill>
                <a:srgbClr val="92D050"/>
              </a:solidFill>
              <a:cs typeface="Arial"/>
            </a:endParaRPr>
          </a:p>
        </p:txBody>
      </p:sp>
      <p:pic>
        <p:nvPicPr>
          <p:cNvPr id="10" name="Picture 9" descr="C:\Users\HyunCheol.Kim\Documents\user\work\NAQFC\2015 CanFire\ani.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869599"/>
            <a:ext cx="5181599" cy="330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8311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42</a:t>
            </a:fld>
            <a:endParaRPr lang="en-US" dirty="0"/>
          </a:p>
        </p:txBody>
      </p:sp>
      <p:sp>
        <p:nvSpPr>
          <p:cNvPr id="4" name="Title 1"/>
          <p:cNvSpPr txBox="1">
            <a:spLocks/>
          </p:cNvSpPr>
          <p:nvPr/>
        </p:nvSpPr>
        <p:spPr>
          <a:xfrm>
            <a:off x="429126" y="152400"/>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NOAA Priorities</a:t>
            </a:r>
            <a:endParaRPr lang="en-US" dirty="0"/>
          </a:p>
        </p:txBody>
      </p:sp>
      <p:sp>
        <p:nvSpPr>
          <p:cNvPr id="5" name="Content Placeholder 2"/>
          <p:cNvSpPr txBox="1">
            <a:spLocks/>
          </p:cNvSpPr>
          <p:nvPr/>
        </p:nvSpPr>
        <p:spPr>
          <a:xfrm>
            <a:off x="429126" y="9906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775" indent="-231775">
              <a:spcBef>
                <a:spcPts val="1800"/>
              </a:spcBef>
              <a:buFont typeface="Calibri" panose="020F0502020204030204" pitchFamily="34" charset="0"/>
              <a:buChar char="●"/>
            </a:pPr>
            <a:r>
              <a:rPr lang="en-US" sz="2000" dirty="0" smtClean="0"/>
              <a:t>Provide information &amp; services to make communities more resilient</a:t>
            </a:r>
          </a:p>
          <a:p>
            <a:pPr marL="231775" indent="-231775">
              <a:spcBef>
                <a:spcPts val="1800"/>
              </a:spcBef>
              <a:buFont typeface="Calibri" panose="020F0502020204030204" pitchFamily="34" charset="0"/>
              <a:buChar char="●"/>
            </a:pPr>
            <a:r>
              <a:rPr lang="en-US" sz="2000" dirty="0" smtClean="0"/>
              <a:t>Evolve NOAA’s National Weather Service</a:t>
            </a:r>
          </a:p>
          <a:p>
            <a:pPr marL="231775" indent="-231775">
              <a:spcBef>
                <a:spcPts val="1800"/>
              </a:spcBef>
              <a:buFont typeface="Calibri" panose="020F0502020204030204" pitchFamily="34" charset="0"/>
              <a:buChar char="●"/>
            </a:pPr>
            <a:r>
              <a:rPr lang="en-US" sz="2000" dirty="0" smtClean="0"/>
              <a:t>Invest in observational infrastructure</a:t>
            </a:r>
          </a:p>
          <a:p>
            <a:pPr marL="231775" indent="-231775">
              <a:spcBef>
                <a:spcPts val="1800"/>
              </a:spcBef>
              <a:buFont typeface="Calibri" panose="020F0502020204030204" pitchFamily="34" charset="0"/>
              <a:buChar char="●"/>
            </a:pPr>
            <a:r>
              <a:rPr lang="en-US" sz="2000" dirty="0" smtClean="0"/>
              <a:t>Achieve organizational excellence</a:t>
            </a:r>
            <a:endParaRPr lang="en-US" sz="2000" dirty="0"/>
          </a:p>
        </p:txBody>
      </p:sp>
      <p:sp>
        <p:nvSpPr>
          <p:cNvPr id="6" name="TextBox 5"/>
          <p:cNvSpPr txBox="1"/>
          <p:nvPr/>
        </p:nvSpPr>
        <p:spPr>
          <a:xfrm>
            <a:off x="921944" y="5524466"/>
            <a:ext cx="2249142" cy="646331"/>
          </a:xfrm>
          <a:prstGeom prst="rect">
            <a:avLst/>
          </a:prstGeom>
          <a:noFill/>
        </p:spPr>
        <p:txBody>
          <a:bodyPr wrap="none" rtlCol="0">
            <a:spAutoFit/>
          </a:bodyPr>
          <a:lstStyle/>
          <a:p>
            <a:r>
              <a:rPr lang="en-US" i="1" dirty="0" smtClean="0">
                <a:solidFill>
                  <a:schemeClr val="bg1"/>
                </a:solidFill>
              </a:rPr>
              <a:t>NOAA Administrator </a:t>
            </a:r>
          </a:p>
          <a:p>
            <a:r>
              <a:rPr lang="en-US" i="1" dirty="0" smtClean="0">
                <a:solidFill>
                  <a:schemeClr val="bg1"/>
                </a:solidFill>
              </a:rPr>
              <a:t>Dr. Kathryn D. Sullivan</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1" y="2981325"/>
            <a:ext cx="5943599" cy="3343275"/>
          </a:xfrm>
          <a:prstGeom prst="rect">
            <a:avLst/>
          </a:prstGeom>
          <a:solidFill>
            <a:srgbClr val="556A2C">
              <a:alpha val="30000"/>
            </a:srgbClr>
          </a:solidFill>
          <a:ln>
            <a:noFill/>
          </a:ln>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995721"/>
            <a:ext cx="3166880" cy="3314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7545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43</a:t>
            </a:fld>
            <a:endParaRPr lang="en-US" dirty="0"/>
          </a:p>
        </p:txBody>
      </p:sp>
      <p:graphicFrame>
        <p:nvGraphicFramePr>
          <p:cNvPr id="4" name="object 5"/>
          <p:cNvGraphicFramePr>
            <a:graphicFrameLocks noGrp="1" noChangeAspect="1"/>
          </p:cNvGraphicFramePr>
          <p:nvPr>
            <p:extLst>
              <p:ext uri="{D42A27DB-BD31-4B8C-83A1-F6EECF244321}">
                <p14:modId xmlns:p14="http://schemas.microsoft.com/office/powerpoint/2010/main" val="2952030265"/>
              </p:ext>
            </p:extLst>
          </p:nvPr>
        </p:nvGraphicFramePr>
        <p:xfrm>
          <a:off x="1295400" y="1143000"/>
          <a:ext cx="6068350" cy="5257788"/>
        </p:xfrm>
        <a:graphic>
          <a:graphicData uri="http://schemas.openxmlformats.org/drawingml/2006/table">
            <a:tbl>
              <a:tblPr firstRow="1" bandRow="1">
                <a:tableStyleId>{2D5ABB26-0587-4C30-8999-92F81FD0307C}</a:tableStyleId>
              </a:tblPr>
              <a:tblGrid>
                <a:gridCol w="1409700"/>
                <a:gridCol w="4658650"/>
              </a:tblGrid>
              <a:tr h="360868">
                <a:tc>
                  <a:txBody>
                    <a:bodyPr/>
                    <a:lstStyle/>
                    <a:p>
                      <a:pPr marL="62230" algn="r">
                        <a:lnSpc>
                          <a:spcPct val="100000"/>
                        </a:lnSpc>
                      </a:pPr>
                      <a:r>
                        <a:rPr lang="en-US" sz="1300" b="1" dirty="0" smtClean="0">
                          <a:solidFill>
                            <a:schemeClr val="bg1"/>
                          </a:solidFill>
                          <a:latin typeface="+mn-lt"/>
                          <a:cs typeface="Arial"/>
                        </a:rPr>
                        <a:t>GOAL</a:t>
                      </a:r>
                      <a:endParaRPr sz="1300" b="1" dirty="0">
                        <a:solidFill>
                          <a:schemeClr val="bg1"/>
                        </a:solidFill>
                        <a:latin typeface="+mn-lt"/>
                        <a:cs typeface="Arial"/>
                      </a:endParaRPr>
                    </a:p>
                  </a:txBody>
                  <a:tcPr marL="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D"/>
                    </a:solidFill>
                  </a:tcPr>
                </a:tc>
                <a:tc>
                  <a:txBody>
                    <a:bodyPr/>
                    <a:lstStyle/>
                    <a:p>
                      <a:pPr marL="62230" algn="l">
                        <a:lnSpc>
                          <a:spcPct val="100000"/>
                        </a:lnSpc>
                      </a:pPr>
                      <a:r>
                        <a:rPr sz="1400" b="1" dirty="0">
                          <a:solidFill>
                            <a:srgbClr val="FFFFFF"/>
                          </a:solidFill>
                          <a:latin typeface="+mn-lt"/>
                          <a:cs typeface="Arial"/>
                        </a:rPr>
                        <a:t>O</a:t>
                      </a:r>
                      <a:r>
                        <a:rPr sz="1400" b="1" spc="-10" dirty="0">
                          <a:solidFill>
                            <a:srgbClr val="FFFFFF"/>
                          </a:solidFill>
                          <a:latin typeface="+mn-lt"/>
                          <a:cs typeface="Arial"/>
                        </a:rPr>
                        <a:t>B</a:t>
                      </a:r>
                      <a:r>
                        <a:rPr sz="1400" b="1" dirty="0">
                          <a:solidFill>
                            <a:srgbClr val="FFFFFF"/>
                          </a:solidFill>
                          <a:latin typeface="+mn-lt"/>
                          <a:cs typeface="Arial"/>
                        </a:rPr>
                        <a:t>J</a:t>
                      </a:r>
                      <a:r>
                        <a:rPr sz="1400" b="1" spc="-10" dirty="0">
                          <a:solidFill>
                            <a:srgbClr val="FFFFFF"/>
                          </a:solidFill>
                          <a:latin typeface="+mn-lt"/>
                          <a:cs typeface="Arial"/>
                        </a:rPr>
                        <a:t>EC</a:t>
                      </a:r>
                      <a:r>
                        <a:rPr sz="1400" b="1" spc="-15" dirty="0">
                          <a:solidFill>
                            <a:srgbClr val="FFFFFF"/>
                          </a:solidFill>
                          <a:latin typeface="+mn-lt"/>
                          <a:cs typeface="Arial"/>
                        </a:rPr>
                        <a:t>T</a:t>
                      </a:r>
                      <a:r>
                        <a:rPr sz="1400" b="1" dirty="0">
                          <a:solidFill>
                            <a:srgbClr val="FFFFFF"/>
                          </a:solidFill>
                          <a:latin typeface="+mn-lt"/>
                          <a:cs typeface="Arial"/>
                        </a:rPr>
                        <a:t>I</a:t>
                      </a:r>
                      <a:r>
                        <a:rPr sz="1400" b="1" spc="-5" dirty="0">
                          <a:solidFill>
                            <a:srgbClr val="FFFFFF"/>
                          </a:solidFill>
                          <a:latin typeface="+mn-lt"/>
                          <a:cs typeface="Arial"/>
                        </a:rPr>
                        <a:t>V</a:t>
                      </a:r>
                      <a:r>
                        <a:rPr sz="1400" b="1" dirty="0">
                          <a:solidFill>
                            <a:srgbClr val="FFFFFF"/>
                          </a:solidFill>
                          <a:latin typeface="+mn-lt"/>
                          <a:cs typeface="Arial"/>
                        </a:rPr>
                        <a:t>E</a:t>
                      </a:r>
                      <a:endParaRPr sz="1400" dirty="0">
                        <a:latin typeface="+mn-lt"/>
                        <a:cs typeface="Arial"/>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r>
              <a:tr h="349780">
                <a:tc rowSpan="2">
                  <a:txBody>
                    <a:bodyPr/>
                    <a:lstStyle/>
                    <a:p>
                      <a:pPr marL="62230" algn="r">
                        <a:lnSpc>
                          <a:spcPct val="100000"/>
                        </a:lnSpc>
                        <a:spcBef>
                          <a:spcPts val="95"/>
                        </a:spcBef>
                      </a:pPr>
                      <a:r>
                        <a:rPr lang="en-US" sz="1300" b="1" dirty="0" smtClean="0">
                          <a:solidFill>
                            <a:schemeClr val="bg1"/>
                          </a:solidFill>
                          <a:latin typeface="+mn-lt"/>
                          <a:cs typeface="Arial"/>
                        </a:rPr>
                        <a:t>CLIMATE ADAPTATION</a:t>
                      </a:r>
                      <a:r>
                        <a:rPr lang="en-US" sz="1300" b="1" baseline="0" dirty="0" smtClean="0">
                          <a:solidFill>
                            <a:schemeClr val="bg1"/>
                          </a:solidFill>
                          <a:latin typeface="+mn-lt"/>
                          <a:cs typeface="Arial"/>
                        </a:rPr>
                        <a:t> and MITIGATION</a:t>
                      </a:r>
                      <a:endParaRPr sz="1300" b="1" dirty="0">
                        <a:solidFill>
                          <a:schemeClr val="bg1"/>
                        </a:solidFill>
                        <a:latin typeface="+mn-lt"/>
                        <a:cs typeface="Arial"/>
                      </a:endParaRPr>
                    </a:p>
                  </a:txBody>
                  <a:tcPr marL="0" marT="0" marB="0" anchor="ctr">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62230" algn="r">
                        <a:lnSpc>
                          <a:spcPct val="100000"/>
                        </a:lnSpc>
                      </a:pPr>
                      <a:r>
                        <a:rPr sz="1100" spc="-5" dirty="0">
                          <a:latin typeface="+mn-lt"/>
                          <a:cs typeface="Arial"/>
                        </a:rPr>
                        <a:t>A</a:t>
                      </a:r>
                      <a:r>
                        <a:rPr sz="1100" dirty="0">
                          <a:latin typeface="+mn-lt"/>
                          <a:cs typeface="Arial"/>
                        </a:rPr>
                        <a:t>ssessments</a:t>
                      </a:r>
                      <a:r>
                        <a:rPr sz="1100" spc="-30" dirty="0">
                          <a:latin typeface="+mn-lt"/>
                          <a:cs typeface="Arial"/>
                        </a:rPr>
                        <a:t> </a:t>
                      </a:r>
                      <a:r>
                        <a:rPr lang="en-US" sz="1100" spc="-30" dirty="0" smtClean="0">
                          <a:latin typeface="+mn-lt"/>
                          <a:cs typeface="Arial"/>
                        </a:rPr>
                        <a:t>o</a:t>
                      </a:r>
                      <a:r>
                        <a:rPr sz="1100" dirty="0" smtClean="0">
                          <a:latin typeface="+mn-lt"/>
                          <a:cs typeface="Arial"/>
                        </a:rPr>
                        <a:t>f</a:t>
                      </a:r>
                      <a:r>
                        <a:rPr sz="1100" spc="-30" dirty="0" smtClean="0">
                          <a:latin typeface="+mn-lt"/>
                          <a:cs typeface="Arial"/>
                        </a:rPr>
                        <a:t> </a:t>
                      </a:r>
                      <a:r>
                        <a:rPr sz="1100" spc="-10" dirty="0">
                          <a:latin typeface="+mn-lt"/>
                          <a:cs typeface="Arial"/>
                        </a:rPr>
                        <a:t>C</a:t>
                      </a:r>
                      <a:r>
                        <a:rPr sz="1100" dirty="0">
                          <a:latin typeface="+mn-lt"/>
                          <a:cs typeface="Arial"/>
                        </a:rPr>
                        <a:t>ur</a:t>
                      </a:r>
                      <a:r>
                        <a:rPr sz="1100" spc="5" dirty="0">
                          <a:latin typeface="+mn-lt"/>
                          <a:cs typeface="Arial"/>
                        </a:rPr>
                        <a:t>r</a:t>
                      </a:r>
                      <a:r>
                        <a:rPr sz="1100" dirty="0">
                          <a:latin typeface="+mn-lt"/>
                          <a:cs typeface="Arial"/>
                        </a:rPr>
                        <a:t>e</a:t>
                      </a:r>
                      <a:r>
                        <a:rPr sz="1100" spc="-5" dirty="0">
                          <a:latin typeface="+mn-lt"/>
                          <a:cs typeface="Arial"/>
                        </a:rPr>
                        <a:t>n</a:t>
                      </a:r>
                      <a:r>
                        <a:rPr sz="1100" dirty="0">
                          <a:latin typeface="+mn-lt"/>
                          <a:cs typeface="Arial"/>
                        </a:rPr>
                        <a:t>t</a:t>
                      </a:r>
                      <a:r>
                        <a:rPr sz="1100" spc="-30" dirty="0">
                          <a:latin typeface="+mn-lt"/>
                          <a:cs typeface="Arial"/>
                        </a:rPr>
                        <a:t> </a:t>
                      </a:r>
                      <a:r>
                        <a:rPr lang="en-US" sz="1100" spc="-30" dirty="0" smtClean="0">
                          <a:latin typeface="+mn-lt"/>
                          <a:cs typeface="Arial"/>
                        </a:rPr>
                        <a:t>a</a:t>
                      </a:r>
                      <a:r>
                        <a:rPr sz="1100" dirty="0" smtClean="0">
                          <a:latin typeface="+mn-lt"/>
                          <a:cs typeface="Arial"/>
                        </a:rPr>
                        <a:t>nd</a:t>
                      </a:r>
                      <a:r>
                        <a:rPr sz="1100" spc="-10" dirty="0" smtClean="0">
                          <a:latin typeface="+mn-lt"/>
                          <a:cs typeface="Arial"/>
                        </a:rPr>
                        <a:t> </a:t>
                      </a:r>
                      <a:r>
                        <a:rPr sz="1100" dirty="0">
                          <a:latin typeface="+mn-lt"/>
                          <a:cs typeface="Arial"/>
                        </a:rPr>
                        <a:t>F</a:t>
                      </a:r>
                      <a:r>
                        <a:rPr sz="1100" spc="-5" dirty="0">
                          <a:latin typeface="+mn-lt"/>
                          <a:cs typeface="Arial"/>
                        </a:rPr>
                        <a:t>u</a:t>
                      </a:r>
                      <a:r>
                        <a:rPr sz="1100" dirty="0">
                          <a:latin typeface="+mn-lt"/>
                          <a:cs typeface="Arial"/>
                        </a:rPr>
                        <a:t>ture</a:t>
                      </a:r>
                      <a:r>
                        <a:rPr sz="1100" spc="-20" dirty="0">
                          <a:latin typeface="+mn-lt"/>
                          <a:cs typeface="Arial"/>
                        </a:rPr>
                        <a:t> </a:t>
                      </a:r>
                      <a:r>
                        <a:rPr sz="1100" spc="-5" dirty="0">
                          <a:latin typeface="+mn-lt"/>
                          <a:cs typeface="Arial"/>
                        </a:rPr>
                        <a:t>S</a:t>
                      </a:r>
                      <a:r>
                        <a:rPr sz="1100" dirty="0">
                          <a:latin typeface="+mn-lt"/>
                          <a:cs typeface="Arial"/>
                        </a:rPr>
                        <a:t>tates</a:t>
                      </a:r>
                      <a:r>
                        <a:rPr sz="1100" spc="-30" dirty="0">
                          <a:latin typeface="+mn-lt"/>
                          <a:cs typeface="Arial"/>
                        </a:rPr>
                        <a:t> </a:t>
                      </a:r>
                      <a:r>
                        <a:rPr lang="en-US" sz="1100" spc="-30" dirty="0" smtClean="0">
                          <a:latin typeface="+mn-lt"/>
                          <a:cs typeface="Arial"/>
                        </a:rPr>
                        <a:t>of</a:t>
                      </a:r>
                      <a:r>
                        <a:rPr sz="1100" spc="-30" dirty="0" smtClean="0">
                          <a:latin typeface="+mn-lt"/>
                          <a:cs typeface="Arial"/>
                        </a:rPr>
                        <a:t> </a:t>
                      </a:r>
                      <a:r>
                        <a:rPr lang="en-US" sz="1100" spc="-30" dirty="0" smtClean="0">
                          <a:latin typeface="+mn-lt"/>
                          <a:cs typeface="Arial"/>
                        </a:rPr>
                        <a:t>t</a:t>
                      </a:r>
                      <a:r>
                        <a:rPr sz="1100" dirty="0" smtClean="0">
                          <a:latin typeface="+mn-lt"/>
                          <a:cs typeface="Arial"/>
                        </a:rPr>
                        <a:t>he</a:t>
                      </a:r>
                      <a:r>
                        <a:rPr sz="1100" spc="-10" dirty="0" smtClean="0">
                          <a:latin typeface="+mn-lt"/>
                          <a:cs typeface="Arial"/>
                        </a:rPr>
                        <a:t> </a:t>
                      </a:r>
                      <a:r>
                        <a:rPr sz="1100" spc="-10" dirty="0">
                          <a:latin typeface="+mn-lt"/>
                          <a:cs typeface="Arial"/>
                        </a:rPr>
                        <a:t>Cli</a:t>
                      </a:r>
                      <a:r>
                        <a:rPr sz="1100" dirty="0">
                          <a:latin typeface="+mn-lt"/>
                          <a:cs typeface="Arial"/>
                        </a:rPr>
                        <a:t>mate</a:t>
                      </a:r>
                      <a:r>
                        <a:rPr sz="1100" spc="-5" dirty="0">
                          <a:latin typeface="+mn-lt"/>
                          <a:cs typeface="Arial"/>
                        </a:rPr>
                        <a:t> S</a:t>
                      </a:r>
                      <a:r>
                        <a:rPr sz="1100" spc="-15" dirty="0">
                          <a:latin typeface="+mn-lt"/>
                          <a:cs typeface="Arial"/>
                        </a:rPr>
                        <a:t>y</a:t>
                      </a:r>
                      <a:r>
                        <a:rPr sz="1100" dirty="0">
                          <a:latin typeface="+mn-lt"/>
                          <a:cs typeface="Arial"/>
                        </a:rPr>
                        <a:t>stem</a:t>
                      </a:r>
                      <a:r>
                        <a:rPr sz="1100" spc="-20" dirty="0">
                          <a:latin typeface="+mn-lt"/>
                          <a:cs typeface="Arial"/>
                        </a:rPr>
                        <a:t> </a:t>
                      </a:r>
                      <a:r>
                        <a:rPr lang="en-US" sz="1100" spc="-20" dirty="0" smtClean="0">
                          <a:latin typeface="+mn-lt"/>
                          <a:cs typeface="Arial"/>
                        </a:rPr>
                        <a:t>t</a:t>
                      </a:r>
                      <a:r>
                        <a:rPr sz="1100" dirty="0" smtClean="0">
                          <a:latin typeface="+mn-lt"/>
                          <a:cs typeface="Arial"/>
                        </a:rPr>
                        <a:t>h</a:t>
                      </a:r>
                      <a:r>
                        <a:rPr sz="1100" spc="-5" dirty="0" smtClean="0">
                          <a:latin typeface="+mn-lt"/>
                          <a:cs typeface="Arial"/>
                        </a:rPr>
                        <a:t>a</a:t>
                      </a:r>
                      <a:r>
                        <a:rPr sz="1100" dirty="0" smtClean="0">
                          <a:latin typeface="+mn-lt"/>
                          <a:cs typeface="Arial"/>
                        </a:rPr>
                        <a:t>t</a:t>
                      </a:r>
                      <a:r>
                        <a:rPr lang="en-US" sz="1100" dirty="0" smtClean="0">
                          <a:latin typeface="+mn-lt"/>
                          <a:cs typeface="Arial"/>
                        </a:rPr>
                        <a:t> </a:t>
                      </a:r>
                      <a:r>
                        <a:rPr sz="1100" dirty="0" smtClean="0">
                          <a:latin typeface="+mn-lt"/>
                          <a:cs typeface="Arial"/>
                        </a:rPr>
                        <a:t>Id</a:t>
                      </a:r>
                      <a:r>
                        <a:rPr sz="1100" spc="-5" dirty="0" smtClean="0">
                          <a:latin typeface="+mn-lt"/>
                          <a:cs typeface="Arial"/>
                        </a:rPr>
                        <a:t>e</a:t>
                      </a:r>
                      <a:r>
                        <a:rPr sz="1100" dirty="0" smtClean="0">
                          <a:latin typeface="+mn-lt"/>
                          <a:cs typeface="Arial"/>
                        </a:rPr>
                        <a:t>ntify</a:t>
                      </a:r>
                      <a:r>
                        <a:rPr sz="1100" spc="-40" dirty="0" smtClean="0">
                          <a:latin typeface="+mn-lt"/>
                          <a:cs typeface="Arial"/>
                        </a:rPr>
                        <a:t> </a:t>
                      </a:r>
                      <a:endParaRPr lang="en-US" sz="1100" spc="-40" dirty="0" smtClean="0">
                        <a:latin typeface="+mn-lt"/>
                        <a:cs typeface="Arial"/>
                      </a:endParaRPr>
                    </a:p>
                    <a:p>
                      <a:pPr marL="62230" algn="r">
                        <a:lnSpc>
                          <a:spcPct val="100000"/>
                        </a:lnSpc>
                      </a:pPr>
                      <a:r>
                        <a:rPr sz="1100" spc="-5" dirty="0" smtClean="0">
                          <a:latin typeface="+mn-lt"/>
                          <a:cs typeface="Arial"/>
                        </a:rPr>
                        <a:t>P</a:t>
                      </a:r>
                      <a:r>
                        <a:rPr sz="1100" dirty="0" smtClean="0">
                          <a:latin typeface="+mn-lt"/>
                          <a:cs typeface="Arial"/>
                        </a:rPr>
                        <a:t>otent</a:t>
                      </a:r>
                      <a:r>
                        <a:rPr sz="1100" spc="-10" dirty="0" smtClean="0">
                          <a:latin typeface="+mn-lt"/>
                          <a:cs typeface="Arial"/>
                        </a:rPr>
                        <a:t>i</a:t>
                      </a:r>
                      <a:r>
                        <a:rPr sz="1100" dirty="0" smtClean="0">
                          <a:latin typeface="+mn-lt"/>
                          <a:cs typeface="Arial"/>
                        </a:rPr>
                        <a:t>al</a:t>
                      </a:r>
                      <a:r>
                        <a:rPr lang="en-US" sz="1100" dirty="0" smtClean="0">
                          <a:latin typeface="+mn-lt"/>
                          <a:cs typeface="Arial"/>
                        </a:rPr>
                        <a:t> </a:t>
                      </a:r>
                      <a:r>
                        <a:rPr sz="1100" dirty="0" smtClean="0">
                          <a:latin typeface="+mn-lt"/>
                          <a:cs typeface="Arial"/>
                        </a:rPr>
                        <a:t>Imp</a:t>
                      </a:r>
                      <a:r>
                        <a:rPr sz="1100" spc="-5" dirty="0" smtClean="0">
                          <a:latin typeface="+mn-lt"/>
                          <a:cs typeface="Arial"/>
                        </a:rPr>
                        <a:t>a</a:t>
                      </a:r>
                      <a:r>
                        <a:rPr sz="1100" dirty="0" smtClean="0">
                          <a:latin typeface="+mn-lt"/>
                          <a:cs typeface="Arial"/>
                        </a:rPr>
                        <a:t>cts</a:t>
                      </a:r>
                      <a:r>
                        <a:rPr sz="1100" spc="-45" dirty="0" smtClean="0">
                          <a:latin typeface="+mn-lt"/>
                          <a:cs typeface="Arial"/>
                        </a:rPr>
                        <a:t> </a:t>
                      </a:r>
                      <a:r>
                        <a:rPr lang="en-US" sz="1100" spc="-45" dirty="0" smtClean="0">
                          <a:latin typeface="+mn-lt"/>
                          <a:cs typeface="Arial"/>
                        </a:rPr>
                        <a:t>a</a:t>
                      </a:r>
                      <a:r>
                        <a:rPr sz="1100" dirty="0" smtClean="0">
                          <a:latin typeface="+mn-lt"/>
                          <a:cs typeface="Arial"/>
                        </a:rPr>
                        <a:t>nd</a:t>
                      </a:r>
                      <a:r>
                        <a:rPr sz="1100" spc="-15" dirty="0" smtClean="0">
                          <a:latin typeface="+mn-lt"/>
                          <a:cs typeface="Arial"/>
                        </a:rPr>
                        <a:t> </a:t>
                      </a:r>
                      <a:r>
                        <a:rPr sz="1100" dirty="0">
                          <a:latin typeface="+mn-lt"/>
                          <a:cs typeface="Arial"/>
                        </a:rPr>
                        <a:t>In</a:t>
                      </a:r>
                      <a:r>
                        <a:rPr sz="1100" spc="10" dirty="0">
                          <a:latin typeface="+mn-lt"/>
                          <a:cs typeface="Arial"/>
                        </a:rPr>
                        <a:t>f</a:t>
                      </a:r>
                      <a:r>
                        <a:rPr sz="1100" dirty="0">
                          <a:latin typeface="+mn-lt"/>
                          <a:cs typeface="Arial"/>
                        </a:rPr>
                        <a:t>orm</a:t>
                      </a:r>
                      <a:r>
                        <a:rPr sz="1100" spc="-55" dirty="0">
                          <a:latin typeface="+mn-lt"/>
                          <a:cs typeface="Arial"/>
                        </a:rPr>
                        <a:t> </a:t>
                      </a:r>
                      <a:r>
                        <a:rPr sz="1100" spc="-10" dirty="0">
                          <a:latin typeface="+mn-lt"/>
                          <a:cs typeface="Arial"/>
                        </a:rPr>
                        <a:t>S</a:t>
                      </a:r>
                      <a:r>
                        <a:rPr sz="1100" dirty="0">
                          <a:latin typeface="+mn-lt"/>
                          <a:cs typeface="Arial"/>
                        </a:rPr>
                        <a:t>c</a:t>
                      </a:r>
                      <a:r>
                        <a:rPr sz="1100" spc="-10" dirty="0">
                          <a:latin typeface="+mn-lt"/>
                          <a:cs typeface="Arial"/>
                        </a:rPr>
                        <a:t>i</a:t>
                      </a:r>
                      <a:r>
                        <a:rPr sz="1100" dirty="0">
                          <a:latin typeface="+mn-lt"/>
                          <a:cs typeface="Arial"/>
                        </a:rPr>
                        <a:t>e</a:t>
                      </a:r>
                      <a:r>
                        <a:rPr sz="1100" spc="-10" dirty="0">
                          <a:latin typeface="+mn-lt"/>
                          <a:cs typeface="Arial"/>
                        </a:rPr>
                        <a:t>n</a:t>
                      </a:r>
                      <a:r>
                        <a:rPr sz="1100" dirty="0">
                          <a:latin typeface="+mn-lt"/>
                          <a:cs typeface="Arial"/>
                        </a:rPr>
                        <a:t>c</a:t>
                      </a:r>
                      <a:r>
                        <a:rPr sz="1100" spc="-5" dirty="0">
                          <a:latin typeface="+mn-lt"/>
                          <a:cs typeface="Arial"/>
                        </a:rPr>
                        <a:t>e</a:t>
                      </a:r>
                      <a:r>
                        <a:rPr sz="1100" dirty="0">
                          <a:latin typeface="+mn-lt"/>
                          <a:cs typeface="Arial"/>
                        </a:rPr>
                        <a:t>,</a:t>
                      </a:r>
                      <a:r>
                        <a:rPr sz="1100" spc="-5" dirty="0">
                          <a:latin typeface="+mn-lt"/>
                          <a:cs typeface="Arial"/>
                        </a:rPr>
                        <a:t> </a:t>
                      </a:r>
                      <a:r>
                        <a:rPr sz="1100" spc="-10" dirty="0">
                          <a:latin typeface="+mn-lt"/>
                          <a:cs typeface="Arial"/>
                        </a:rPr>
                        <a:t>S</a:t>
                      </a:r>
                      <a:r>
                        <a:rPr sz="1100" dirty="0">
                          <a:latin typeface="+mn-lt"/>
                          <a:cs typeface="Arial"/>
                        </a:rPr>
                        <a:t>er</a:t>
                      </a:r>
                      <a:r>
                        <a:rPr sz="1100" spc="-15" dirty="0">
                          <a:latin typeface="+mn-lt"/>
                          <a:cs typeface="Arial"/>
                        </a:rPr>
                        <a:t>v</a:t>
                      </a:r>
                      <a:r>
                        <a:rPr sz="1100" spc="-10" dirty="0">
                          <a:latin typeface="+mn-lt"/>
                          <a:cs typeface="Arial"/>
                        </a:rPr>
                        <a:t>i</a:t>
                      </a:r>
                      <a:r>
                        <a:rPr sz="1100" dirty="0">
                          <a:latin typeface="+mn-lt"/>
                          <a:cs typeface="Arial"/>
                        </a:rPr>
                        <a:t>c</a:t>
                      </a:r>
                      <a:r>
                        <a:rPr sz="1100" spc="-5" dirty="0">
                          <a:latin typeface="+mn-lt"/>
                          <a:cs typeface="Arial"/>
                        </a:rPr>
                        <a:t>e</a:t>
                      </a:r>
                      <a:r>
                        <a:rPr sz="1100" dirty="0">
                          <a:latin typeface="+mn-lt"/>
                          <a:cs typeface="Arial"/>
                        </a:rPr>
                        <a:t>,</a:t>
                      </a:r>
                      <a:r>
                        <a:rPr sz="1100" spc="-5" dirty="0">
                          <a:latin typeface="+mn-lt"/>
                          <a:cs typeface="Arial"/>
                        </a:rPr>
                        <a:t> </a:t>
                      </a:r>
                      <a:r>
                        <a:rPr lang="en-US" sz="1100" spc="-5" dirty="0" smtClean="0">
                          <a:latin typeface="+mn-lt"/>
                          <a:cs typeface="Arial"/>
                        </a:rPr>
                        <a:t>a</a:t>
                      </a:r>
                      <a:r>
                        <a:rPr sz="1100" dirty="0" smtClean="0">
                          <a:latin typeface="+mn-lt"/>
                          <a:cs typeface="Arial"/>
                        </a:rPr>
                        <a:t>nd</a:t>
                      </a:r>
                      <a:r>
                        <a:rPr sz="1100" spc="-5" dirty="0" smtClean="0">
                          <a:latin typeface="+mn-lt"/>
                          <a:cs typeface="Arial"/>
                        </a:rPr>
                        <a:t> </a:t>
                      </a:r>
                      <a:r>
                        <a:rPr sz="1100" spc="-10" dirty="0">
                          <a:latin typeface="+mn-lt"/>
                          <a:cs typeface="Arial"/>
                        </a:rPr>
                        <a:t>S</a:t>
                      </a:r>
                      <a:r>
                        <a:rPr sz="1100" dirty="0">
                          <a:latin typeface="+mn-lt"/>
                          <a:cs typeface="Arial"/>
                        </a:rPr>
                        <a:t>te</a:t>
                      </a:r>
                      <a:r>
                        <a:rPr sz="1100" spc="-25" dirty="0">
                          <a:latin typeface="+mn-lt"/>
                          <a:cs typeface="Arial"/>
                        </a:rPr>
                        <a:t>w</a:t>
                      </a:r>
                      <a:r>
                        <a:rPr sz="1100" dirty="0">
                          <a:latin typeface="+mn-lt"/>
                          <a:cs typeface="Arial"/>
                        </a:rPr>
                        <a:t>ard</a:t>
                      </a:r>
                      <a:r>
                        <a:rPr sz="1100" spc="-5" dirty="0">
                          <a:latin typeface="+mn-lt"/>
                          <a:cs typeface="Arial"/>
                        </a:rPr>
                        <a:t>s</a:t>
                      </a:r>
                      <a:r>
                        <a:rPr sz="1100" dirty="0">
                          <a:latin typeface="+mn-lt"/>
                          <a:cs typeface="Arial"/>
                        </a:rPr>
                        <a:t>h</a:t>
                      </a:r>
                      <a:r>
                        <a:rPr sz="1100" spc="-10" dirty="0">
                          <a:latin typeface="+mn-lt"/>
                          <a:cs typeface="Arial"/>
                        </a:rPr>
                        <a:t>i</a:t>
                      </a:r>
                      <a:r>
                        <a:rPr sz="1100" dirty="0">
                          <a:latin typeface="+mn-lt"/>
                          <a:cs typeface="Arial"/>
                        </a:rPr>
                        <a:t>p </a:t>
                      </a:r>
                      <a:r>
                        <a:rPr sz="1100" spc="-10" dirty="0">
                          <a:latin typeface="+mn-lt"/>
                          <a:cs typeface="Arial"/>
                        </a:rPr>
                        <a:t>D</a:t>
                      </a:r>
                      <a:r>
                        <a:rPr sz="1100" dirty="0">
                          <a:latin typeface="+mn-lt"/>
                          <a:cs typeface="Arial"/>
                        </a:rPr>
                        <a:t>e</a:t>
                      </a:r>
                      <a:r>
                        <a:rPr sz="1100" spc="-5" dirty="0">
                          <a:latin typeface="+mn-lt"/>
                          <a:cs typeface="Arial"/>
                        </a:rPr>
                        <a:t>c</a:t>
                      </a:r>
                      <a:r>
                        <a:rPr sz="1100" spc="-10" dirty="0">
                          <a:latin typeface="+mn-lt"/>
                          <a:cs typeface="Arial"/>
                        </a:rPr>
                        <a:t>i</a:t>
                      </a:r>
                      <a:r>
                        <a:rPr sz="1100" dirty="0">
                          <a:latin typeface="+mn-lt"/>
                          <a:cs typeface="Arial"/>
                        </a:rPr>
                        <a:t>s</a:t>
                      </a:r>
                      <a:r>
                        <a:rPr sz="1100" spc="-10" dirty="0">
                          <a:latin typeface="+mn-lt"/>
                          <a:cs typeface="Arial"/>
                        </a:rPr>
                        <a:t>i</a:t>
                      </a:r>
                      <a:r>
                        <a:rPr sz="1100" dirty="0">
                          <a:latin typeface="+mn-lt"/>
                          <a:cs typeface="Arial"/>
                        </a:rPr>
                        <a:t>o</a:t>
                      </a:r>
                      <a:r>
                        <a:rPr sz="1100" spc="-10" dirty="0">
                          <a:latin typeface="+mn-lt"/>
                          <a:cs typeface="Arial"/>
                        </a:rPr>
                        <a:t>n</a:t>
                      </a:r>
                      <a:r>
                        <a:rPr sz="1100" dirty="0">
                          <a:latin typeface="+mn-lt"/>
                          <a:cs typeface="Arial"/>
                        </a:rPr>
                        <a:t>s</a:t>
                      </a:r>
                    </a:p>
                  </a:txBody>
                  <a:tcPr marL="0" marR="45720" marT="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ECF4"/>
                    </a:solidFill>
                  </a:tcPr>
                </a:tc>
              </a:tr>
              <a:tr h="349780">
                <a:tc vMerge="1">
                  <a:txBody>
                    <a:bodyPr/>
                    <a:lstStyle/>
                    <a:p>
                      <a:endParaRPr lang="en-US"/>
                    </a:p>
                  </a:txBody>
                  <a:tcPr/>
                </a:tc>
                <a:tc>
                  <a:txBody>
                    <a:bodyPr/>
                    <a:lstStyle/>
                    <a:p>
                      <a:pPr marL="62230" algn="r">
                        <a:lnSpc>
                          <a:spcPct val="100000"/>
                        </a:lnSpc>
                      </a:pPr>
                      <a:r>
                        <a:rPr lang="en-US" sz="1100" dirty="0" smtClean="0">
                          <a:latin typeface="+mn-lt"/>
                          <a:cs typeface="Arial"/>
                        </a:rPr>
                        <a:t>A Climate-Literate Public that Understands its Vulnerabilities</a:t>
                      </a:r>
                    </a:p>
                    <a:p>
                      <a:pPr marL="62230" algn="r">
                        <a:lnSpc>
                          <a:spcPct val="100000"/>
                        </a:lnSpc>
                      </a:pPr>
                      <a:r>
                        <a:rPr lang="en-US" sz="1100" dirty="0" smtClean="0">
                          <a:latin typeface="+mn-lt"/>
                          <a:cs typeface="Arial"/>
                        </a:rPr>
                        <a:t>to</a:t>
                      </a:r>
                      <a:r>
                        <a:rPr lang="en-US" sz="1100" baseline="0" dirty="0" smtClean="0">
                          <a:latin typeface="+mn-lt"/>
                          <a:cs typeface="Arial"/>
                        </a:rPr>
                        <a:t> a Changing Climate and Makes Informed Decisions</a:t>
                      </a:r>
                      <a:r>
                        <a:rPr lang="en-US" sz="1100" dirty="0" smtClean="0">
                          <a:latin typeface="+mn-lt"/>
                          <a:cs typeface="Arial"/>
                        </a:rPr>
                        <a:t> </a:t>
                      </a:r>
                      <a:endParaRPr sz="1100" dirty="0">
                        <a:latin typeface="+mn-lt"/>
                        <a:cs typeface="Arial"/>
                      </a:endParaRP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0D7E8"/>
                    </a:solidFill>
                  </a:tcPr>
                </a:tc>
              </a:tr>
              <a:tr h="349780">
                <a:tc rowSpan="4">
                  <a:txBody>
                    <a:bodyPr/>
                    <a:lstStyle/>
                    <a:p>
                      <a:pPr marL="62230" algn="r">
                        <a:lnSpc>
                          <a:spcPct val="100000"/>
                        </a:lnSpc>
                      </a:pPr>
                      <a:r>
                        <a:rPr lang="en-US" sz="1300" b="1" dirty="0" smtClean="0">
                          <a:solidFill>
                            <a:schemeClr val="bg1"/>
                          </a:solidFill>
                          <a:latin typeface="+mn-lt"/>
                          <a:cs typeface="Arial"/>
                        </a:rPr>
                        <a:t>WEATHER</a:t>
                      </a:r>
                      <a:r>
                        <a:rPr lang="en-US" sz="1300" b="1" baseline="0" dirty="0" smtClean="0">
                          <a:solidFill>
                            <a:schemeClr val="bg1"/>
                          </a:solidFill>
                          <a:latin typeface="+mn-lt"/>
                          <a:cs typeface="Arial"/>
                        </a:rPr>
                        <a:t>-READY NATION</a:t>
                      </a:r>
                      <a:endParaRPr sz="1300" b="1" dirty="0">
                        <a:solidFill>
                          <a:schemeClr val="bg1"/>
                        </a:solidFill>
                        <a:latin typeface="+mn-lt"/>
                        <a:cs typeface="Arial"/>
                      </a:endParaRPr>
                    </a:p>
                  </a:txBody>
                  <a:tcPr marL="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62230" algn="r">
                        <a:lnSpc>
                          <a:spcPct val="100000"/>
                        </a:lnSpc>
                      </a:pPr>
                      <a:r>
                        <a:rPr sz="1100" spc="-10" dirty="0">
                          <a:latin typeface="+mn-lt"/>
                          <a:cs typeface="Arial"/>
                        </a:rPr>
                        <a:t>R</a:t>
                      </a:r>
                      <a:r>
                        <a:rPr sz="1100" dirty="0">
                          <a:latin typeface="+mn-lt"/>
                          <a:cs typeface="Arial"/>
                        </a:rPr>
                        <a:t>e</a:t>
                      </a:r>
                      <a:r>
                        <a:rPr sz="1100" spc="-5" dirty="0">
                          <a:latin typeface="+mn-lt"/>
                          <a:cs typeface="Arial"/>
                        </a:rPr>
                        <a:t>d</a:t>
                      </a:r>
                      <a:r>
                        <a:rPr sz="1100" dirty="0">
                          <a:latin typeface="+mn-lt"/>
                          <a:cs typeface="Arial"/>
                        </a:rPr>
                        <a:t>uc</a:t>
                      </a:r>
                      <a:r>
                        <a:rPr sz="1100" spc="-5" dirty="0">
                          <a:latin typeface="+mn-lt"/>
                          <a:cs typeface="Arial"/>
                        </a:rPr>
                        <a:t>e</a:t>
                      </a:r>
                      <a:r>
                        <a:rPr sz="1100" dirty="0">
                          <a:latin typeface="+mn-lt"/>
                          <a:cs typeface="Arial"/>
                        </a:rPr>
                        <a:t>d Loss</a:t>
                      </a:r>
                      <a:r>
                        <a:rPr sz="1100" spc="-20" dirty="0">
                          <a:latin typeface="+mn-lt"/>
                          <a:cs typeface="Arial"/>
                        </a:rPr>
                        <a:t> </a:t>
                      </a:r>
                      <a:r>
                        <a:rPr lang="en-US" sz="1100" spc="-20" dirty="0" smtClean="0">
                          <a:latin typeface="+mn-lt"/>
                          <a:cs typeface="Arial"/>
                        </a:rPr>
                        <a:t>of</a:t>
                      </a:r>
                      <a:r>
                        <a:rPr sz="1100" spc="-30" dirty="0" smtClean="0">
                          <a:latin typeface="+mn-lt"/>
                          <a:cs typeface="Arial"/>
                        </a:rPr>
                        <a:t> </a:t>
                      </a:r>
                      <a:r>
                        <a:rPr sz="1100" dirty="0">
                          <a:latin typeface="+mn-lt"/>
                          <a:cs typeface="Arial"/>
                        </a:rPr>
                        <a:t>L</a:t>
                      </a:r>
                      <a:r>
                        <a:rPr sz="1100" spc="-10" dirty="0">
                          <a:latin typeface="+mn-lt"/>
                          <a:cs typeface="Arial"/>
                        </a:rPr>
                        <a:t>i</a:t>
                      </a:r>
                      <a:r>
                        <a:rPr sz="1100" spc="15" dirty="0">
                          <a:latin typeface="+mn-lt"/>
                          <a:cs typeface="Arial"/>
                        </a:rPr>
                        <a:t>f</a:t>
                      </a:r>
                      <a:r>
                        <a:rPr sz="1100" dirty="0">
                          <a:latin typeface="+mn-lt"/>
                          <a:cs typeface="Arial"/>
                        </a:rPr>
                        <a:t>e</a:t>
                      </a:r>
                      <a:r>
                        <a:rPr sz="1100" spc="-20" dirty="0">
                          <a:latin typeface="+mn-lt"/>
                          <a:cs typeface="Arial"/>
                        </a:rPr>
                        <a:t> </a:t>
                      </a:r>
                      <a:r>
                        <a:rPr lang="en-US" sz="1100" spc="-20" dirty="0" smtClean="0">
                          <a:latin typeface="+mn-lt"/>
                          <a:cs typeface="Arial"/>
                        </a:rPr>
                        <a:t>and</a:t>
                      </a:r>
                      <a:r>
                        <a:rPr sz="1100" dirty="0" smtClean="0">
                          <a:latin typeface="+mn-lt"/>
                          <a:cs typeface="Arial"/>
                        </a:rPr>
                        <a:t> </a:t>
                      </a:r>
                      <a:r>
                        <a:rPr sz="1100" spc="-10" dirty="0">
                          <a:latin typeface="+mn-lt"/>
                          <a:cs typeface="Arial"/>
                        </a:rPr>
                        <a:t>Di</a:t>
                      </a:r>
                      <a:r>
                        <a:rPr sz="1100" dirty="0">
                          <a:latin typeface="+mn-lt"/>
                          <a:cs typeface="Arial"/>
                        </a:rPr>
                        <a:t>sru</a:t>
                      </a:r>
                      <a:r>
                        <a:rPr sz="1100" spc="-5" dirty="0">
                          <a:latin typeface="+mn-lt"/>
                          <a:cs typeface="Arial"/>
                        </a:rPr>
                        <a:t>p</a:t>
                      </a:r>
                      <a:r>
                        <a:rPr sz="1100" dirty="0">
                          <a:latin typeface="+mn-lt"/>
                          <a:cs typeface="Arial"/>
                        </a:rPr>
                        <a:t>t</a:t>
                      </a:r>
                      <a:r>
                        <a:rPr sz="1100" spc="-10" dirty="0">
                          <a:latin typeface="+mn-lt"/>
                          <a:cs typeface="Arial"/>
                        </a:rPr>
                        <a:t>i</a:t>
                      </a:r>
                      <a:r>
                        <a:rPr sz="1100" dirty="0">
                          <a:latin typeface="+mn-lt"/>
                          <a:cs typeface="Arial"/>
                        </a:rPr>
                        <a:t>on</a:t>
                      </a:r>
                      <a:r>
                        <a:rPr sz="1100" spc="-10" dirty="0">
                          <a:latin typeface="+mn-lt"/>
                          <a:cs typeface="Arial"/>
                        </a:rPr>
                        <a:t> </a:t>
                      </a:r>
                      <a:r>
                        <a:rPr lang="en-US" sz="1100" spc="-10" dirty="0" smtClean="0">
                          <a:latin typeface="+mn-lt"/>
                          <a:cs typeface="Arial"/>
                        </a:rPr>
                        <a:t>from</a:t>
                      </a:r>
                      <a:r>
                        <a:rPr sz="1100" spc="-15" dirty="0" smtClean="0">
                          <a:latin typeface="+mn-lt"/>
                          <a:cs typeface="Arial"/>
                        </a:rPr>
                        <a:t> </a:t>
                      </a:r>
                      <a:r>
                        <a:rPr sz="1100" spc="-10" dirty="0">
                          <a:latin typeface="+mn-lt"/>
                          <a:cs typeface="Arial"/>
                        </a:rPr>
                        <a:t>Hi</a:t>
                      </a:r>
                      <a:r>
                        <a:rPr sz="1100" spc="5" dirty="0">
                          <a:latin typeface="+mn-lt"/>
                          <a:cs typeface="Arial"/>
                        </a:rPr>
                        <a:t>g</a:t>
                      </a:r>
                      <a:r>
                        <a:rPr sz="1100" spc="10" dirty="0">
                          <a:latin typeface="+mn-lt"/>
                          <a:cs typeface="Arial"/>
                        </a:rPr>
                        <a:t>h</a:t>
                      </a:r>
                      <a:r>
                        <a:rPr sz="1100" dirty="0">
                          <a:latin typeface="+mn-lt"/>
                          <a:cs typeface="Arial"/>
                        </a:rPr>
                        <a:t>-</a:t>
                      </a:r>
                      <a:r>
                        <a:rPr sz="1100" spc="-10" dirty="0">
                          <a:latin typeface="+mn-lt"/>
                          <a:cs typeface="Arial"/>
                        </a:rPr>
                        <a:t>i</a:t>
                      </a:r>
                      <a:r>
                        <a:rPr sz="1100" dirty="0">
                          <a:latin typeface="+mn-lt"/>
                          <a:cs typeface="Arial"/>
                        </a:rPr>
                        <a:t>mp</a:t>
                      </a:r>
                      <a:r>
                        <a:rPr sz="1100" spc="-5" dirty="0">
                          <a:latin typeface="+mn-lt"/>
                          <a:cs typeface="Arial"/>
                        </a:rPr>
                        <a:t>a</a:t>
                      </a:r>
                      <a:r>
                        <a:rPr sz="1100" dirty="0">
                          <a:latin typeface="+mn-lt"/>
                          <a:cs typeface="Arial"/>
                        </a:rPr>
                        <a:t>ct</a:t>
                      </a:r>
                      <a:r>
                        <a:rPr sz="1100" spc="-30" dirty="0">
                          <a:latin typeface="+mn-lt"/>
                          <a:cs typeface="Arial"/>
                        </a:rPr>
                        <a:t> </a:t>
                      </a:r>
                      <a:r>
                        <a:rPr sz="1100" spc="-5" dirty="0">
                          <a:latin typeface="+mn-lt"/>
                          <a:cs typeface="Arial"/>
                        </a:rPr>
                        <a:t>E</a:t>
                      </a:r>
                      <a:r>
                        <a:rPr sz="1100" spc="-15" dirty="0">
                          <a:latin typeface="+mn-lt"/>
                          <a:cs typeface="Arial"/>
                        </a:rPr>
                        <a:t>v</a:t>
                      </a:r>
                      <a:r>
                        <a:rPr sz="1100" dirty="0">
                          <a:latin typeface="+mn-lt"/>
                          <a:cs typeface="Arial"/>
                        </a:rPr>
                        <a:t>e</a:t>
                      </a:r>
                      <a:r>
                        <a:rPr sz="1100" spc="-5" dirty="0">
                          <a:latin typeface="+mn-lt"/>
                          <a:cs typeface="Arial"/>
                        </a:rPr>
                        <a:t>n</a:t>
                      </a:r>
                      <a:r>
                        <a:rPr sz="1100" dirty="0">
                          <a:latin typeface="+mn-lt"/>
                          <a:cs typeface="Arial"/>
                        </a:rPr>
                        <a:t>ts</a:t>
                      </a: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CF4"/>
                    </a:solidFill>
                  </a:tcPr>
                </a:tc>
              </a:tr>
              <a:tr h="349780">
                <a:tc vMerge="1">
                  <a:txBody>
                    <a:bodyPr/>
                    <a:lstStyle/>
                    <a:p>
                      <a:pPr marL="62230" algn="l">
                        <a:lnSpc>
                          <a:spcPct val="100000"/>
                        </a:lnSpc>
                      </a:pPr>
                      <a:endParaRPr sz="1200" dirty="0">
                        <a:latin typeface="Arial"/>
                        <a:cs typeface="Arial"/>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2230" algn="r">
                        <a:lnSpc>
                          <a:spcPct val="100000"/>
                        </a:lnSpc>
                      </a:pPr>
                      <a:r>
                        <a:rPr sz="1100" dirty="0">
                          <a:latin typeface="+mn-lt"/>
                          <a:cs typeface="Arial"/>
                        </a:rPr>
                        <a:t>Impro</a:t>
                      </a:r>
                      <a:r>
                        <a:rPr sz="1100" spc="-15" dirty="0">
                          <a:latin typeface="+mn-lt"/>
                          <a:cs typeface="Arial"/>
                        </a:rPr>
                        <a:t>v</a:t>
                      </a:r>
                      <a:r>
                        <a:rPr sz="1100" dirty="0">
                          <a:latin typeface="+mn-lt"/>
                          <a:cs typeface="Arial"/>
                        </a:rPr>
                        <a:t>ed</a:t>
                      </a:r>
                      <a:r>
                        <a:rPr sz="1100" spc="-35" dirty="0">
                          <a:latin typeface="+mn-lt"/>
                          <a:cs typeface="Arial"/>
                        </a:rPr>
                        <a:t> </a:t>
                      </a:r>
                      <a:r>
                        <a:rPr sz="1100" spc="5" dirty="0">
                          <a:latin typeface="+mn-lt"/>
                          <a:cs typeface="Arial"/>
                        </a:rPr>
                        <a:t>T</a:t>
                      </a:r>
                      <a:r>
                        <a:rPr sz="1100" dirty="0">
                          <a:latin typeface="+mn-lt"/>
                          <a:cs typeface="Arial"/>
                        </a:rPr>
                        <a:t>ra</a:t>
                      </a:r>
                      <a:r>
                        <a:rPr sz="1100" spc="-5" dirty="0">
                          <a:latin typeface="+mn-lt"/>
                          <a:cs typeface="Arial"/>
                        </a:rPr>
                        <a:t>n</a:t>
                      </a:r>
                      <a:r>
                        <a:rPr sz="1100" dirty="0">
                          <a:latin typeface="+mn-lt"/>
                          <a:cs typeface="Arial"/>
                        </a:rPr>
                        <a:t>sp</a:t>
                      </a:r>
                      <a:r>
                        <a:rPr sz="1100" spc="-5" dirty="0">
                          <a:latin typeface="+mn-lt"/>
                          <a:cs typeface="Arial"/>
                        </a:rPr>
                        <a:t>o</a:t>
                      </a:r>
                      <a:r>
                        <a:rPr sz="1100" dirty="0">
                          <a:latin typeface="+mn-lt"/>
                          <a:cs typeface="Arial"/>
                        </a:rPr>
                        <a:t>rta</a:t>
                      </a:r>
                      <a:r>
                        <a:rPr sz="1100" spc="-10" dirty="0">
                          <a:latin typeface="+mn-lt"/>
                          <a:cs typeface="Arial"/>
                        </a:rPr>
                        <a:t>ti</a:t>
                      </a:r>
                      <a:r>
                        <a:rPr sz="1100" dirty="0">
                          <a:latin typeface="+mn-lt"/>
                          <a:cs typeface="Arial"/>
                        </a:rPr>
                        <a:t>on</a:t>
                      </a:r>
                      <a:r>
                        <a:rPr sz="1100" spc="-35" dirty="0">
                          <a:latin typeface="+mn-lt"/>
                          <a:cs typeface="Arial"/>
                        </a:rPr>
                        <a:t> </a:t>
                      </a:r>
                      <a:r>
                        <a:rPr sz="1100" spc="-5" dirty="0">
                          <a:latin typeface="+mn-lt"/>
                          <a:cs typeface="Arial"/>
                        </a:rPr>
                        <a:t>E</a:t>
                      </a:r>
                      <a:r>
                        <a:rPr sz="1100" spc="15" dirty="0">
                          <a:latin typeface="+mn-lt"/>
                          <a:cs typeface="Arial"/>
                        </a:rPr>
                        <a:t>f</a:t>
                      </a:r>
                      <a:r>
                        <a:rPr sz="1100" dirty="0">
                          <a:latin typeface="+mn-lt"/>
                          <a:cs typeface="Arial"/>
                        </a:rPr>
                        <a:t>f</a:t>
                      </a:r>
                      <a:r>
                        <a:rPr sz="1100" spc="-10" dirty="0">
                          <a:latin typeface="+mn-lt"/>
                          <a:cs typeface="Arial"/>
                        </a:rPr>
                        <a:t>i</a:t>
                      </a:r>
                      <a:r>
                        <a:rPr sz="1100" dirty="0">
                          <a:latin typeface="+mn-lt"/>
                          <a:cs typeface="Arial"/>
                        </a:rPr>
                        <a:t>c</a:t>
                      </a:r>
                      <a:r>
                        <a:rPr sz="1100" spc="-10" dirty="0">
                          <a:latin typeface="+mn-lt"/>
                          <a:cs typeface="Arial"/>
                        </a:rPr>
                        <a:t>i</a:t>
                      </a:r>
                      <a:r>
                        <a:rPr sz="1100" dirty="0">
                          <a:latin typeface="+mn-lt"/>
                          <a:cs typeface="Arial"/>
                        </a:rPr>
                        <a:t>e</a:t>
                      </a:r>
                      <a:r>
                        <a:rPr sz="1100" spc="-5" dirty="0">
                          <a:latin typeface="+mn-lt"/>
                          <a:cs typeface="Arial"/>
                        </a:rPr>
                        <a:t>n</a:t>
                      </a:r>
                      <a:r>
                        <a:rPr sz="1100" dirty="0">
                          <a:latin typeface="+mn-lt"/>
                          <a:cs typeface="Arial"/>
                        </a:rPr>
                        <a:t>cy</a:t>
                      </a:r>
                      <a:r>
                        <a:rPr sz="1100" spc="-20" dirty="0">
                          <a:latin typeface="+mn-lt"/>
                          <a:cs typeface="Arial"/>
                        </a:rPr>
                        <a:t> </a:t>
                      </a:r>
                      <a:r>
                        <a:rPr lang="en-US" sz="1100" spc="-20" dirty="0" smtClean="0">
                          <a:latin typeface="+mn-lt"/>
                          <a:cs typeface="Arial"/>
                        </a:rPr>
                        <a:t>and</a:t>
                      </a:r>
                      <a:r>
                        <a:rPr sz="1100" spc="-10" dirty="0" smtClean="0">
                          <a:latin typeface="+mn-lt"/>
                          <a:cs typeface="Arial"/>
                        </a:rPr>
                        <a:t> </a:t>
                      </a:r>
                      <a:r>
                        <a:rPr sz="1100" spc="-5" dirty="0">
                          <a:latin typeface="+mn-lt"/>
                          <a:cs typeface="Arial"/>
                        </a:rPr>
                        <a:t>S</a:t>
                      </a:r>
                      <a:r>
                        <a:rPr sz="1100" dirty="0">
                          <a:latin typeface="+mn-lt"/>
                          <a:cs typeface="Arial"/>
                        </a:rPr>
                        <a:t>a</a:t>
                      </a:r>
                      <a:r>
                        <a:rPr sz="1100" spc="10" dirty="0">
                          <a:latin typeface="+mn-lt"/>
                          <a:cs typeface="Arial"/>
                        </a:rPr>
                        <a:t>f</a:t>
                      </a:r>
                      <a:r>
                        <a:rPr sz="1100" dirty="0">
                          <a:latin typeface="+mn-lt"/>
                          <a:cs typeface="Arial"/>
                        </a:rPr>
                        <a:t>ety</a:t>
                      </a:r>
                    </a:p>
                  </a:txBody>
                  <a:tcPr marL="0" marR="4572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r>
              <a:tr h="349780">
                <a:tc vMerge="1">
                  <a:txBody>
                    <a:bodyPr/>
                    <a:lstStyle/>
                    <a:p>
                      <a:pPr marL="62230" algn="l">
                        <a:lnSpc>
                          <a:spcPct val="100000"/>
                        </a:lnSpc>
                      </a:pPr>
                      <a:endParaRPr sz="1200" dirty="0">
                        <a:latin typeface="Arial"/>
                        <a:cs typeface="Arial"/>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c>
                  <a:txBody>
                    <a:bodyPr/>
                    <a:lstStyle/>
                    <a:p>
                      <a:pPr marL="62230" algn="r">
                        <a:lnSpc>
                          <a:spcPct val="100000"/>
                        </a:lnSpc>
                      </a:pPr>
                      <a:r>
                        <a:rPr sz="1100" spc="-10" dirty="0">
                          <a:latin typeface="+mn-lt"/>
                          <a:cs typeface="Arial"/>
                        </a:rPr>
                        <a:t>H</a:t>
                      </a:r>
                      <a:r>
                        <a:rPr sz="1100" dirty="0">
                          <a:latin typeface="+mn-lt"/>
                          <a:cs typeface="Arial"/>
                        </a:rPr>
                        <a:t>e</a:t>
                      </a:r>
                      <a:r>
                        <a:rPr sz="1100" spc="-5" dirty="0">
                          <a:latin typeface="+mn-lt"/>
                          <a:cs typeface="Arial"/>
                        </a:rPr>
                        <a:t>a</a:t>
                      </a:r>
                      <a:r>
                        <a:rPr sz="1100" spc="-10" dirty="0">
                          <a:latin typeface="+mn-lt"/>
                          <a:cs typeface="Arial"/>
                        </a:rPr>
                        <a:t>l</a:t>
                      </a:r>
                      <a:r>
                        <a:rPr sz="1100" dirty="0">
                          <a:latin typeface="+mn-lt"/>
                          <a:cs typeface="Arial"/>
                        </a:rPr>
                        <a:t>thy</a:t>
                      </a:r>
                      <a:r>
                        <a:rPr sz="1100" spc="-10" dirty="0">
                          <a:latin typeface="+mn-lt"/>
                          <a:cs typeface="Arial"/>
                        </a:rPr>
                        <a:t> </a:t>
                      </a:r>
                      <a:r>
                        <a:rPr sz="1100" spc="-5" dirty="0">
                          <a:latin typeface="+mn-lt"/>
                          <a:cs typeface="Arial"/>
                        </a:rPr>
                        <a:t>P</a:t>
                      </a:r>
                      <a:r>
                        <a:rPr sz="1100" dirty="0">
                          <a:latin typeface="+mn-lt"/>
                          <a:cs typeface="Arial"/>
                        </a:rPr>
                        <a:t>e</a:t>
                      </a:r>
                      <a:r>
                        <a:rPr sz="1100" spc="-5" dirty="0">
                          <a:latin typeface="+mn-lt"/>
                          <a:cs typeface="Arial"/>
                        </a:rPr>
                        <a:t>o</a:t>
                      </a:r>
                      <a:r>
                        <a:rPr sz="1100" dirty="0">
                          <a:latin typeface="+mn-lt"/>
                          <a:cs typeface="Arial"/>
                        </a:rPr>
                        <a:t>p</a:t>
                      </a:r>
                      <a:r>
                        <a:rPr sz="1100" spc="-10" dirty="0">
                          <a:latin typeface="+mn-lt"/>
                          <a:cs typeface="Arial"/>
                        </a:rPr>
                        <a:t>l</a:t>
                      </a:r>
                      <a:r>
                        <a:rPr sz="1100" dirty="0">
                          <a:latin typeface="+mn-lt"/>
                          <a:cs typeface="Arial"/>
                        </a:rPr>
                        <a:t>e</a:t>
                      </a:r>
                      <a:r>
                        <a:rPr sz="1100" spc="15" dirty="0">
                          <a:latin typeface="+mn-lt"/>
                          <a:cs typeface="Arial"/>
                        </a:rPr>
                        <a:t> </a:t>
                      </a:r>
                      <a:r>
                        <a:rPr lang="en-US" sz="1100" spc="15" dirty="0" smtClean="0">
                          <a:latin typeface="+mn-lt"/>
                          <a:cs typeface="Arial"/>
                        </a:rPr>
                        <a:t>and</a:t>
                      </a:r>
                      <a:r>
                        <a:rPr sz="1100" spc="-10" dirty="0" smtClean="0">
                          <a:latin typeface="+mn-lt"/>
                          <a:cs typeface="Arial"/>
                        </a:rPr>
                        <a:t> </a:t>
                      </a:r>
                      <a:r>
                        <a:rPr sz="1100" spc="-10" dirty="0">
                          <a:latin typeface="+mn-lt"/>
                          <a:cs typeface="Arial"/>
                        </a:rPr>
                        <a:t>C</a:t>
                      </a:r>
                      <a:r>
                        <a:rPr sz="1100" dirty="0">
                          <a:latin typeface="+mn-lt"/>
                          <a:cs typeface="Arial"/>
                        </a:rPr>
                        <a:t>om</a:t>
                      </a:r>
                      <a:r>
                        <a:rPr sz="1100" spc="5" dirty="0">
                          <a:latin typeface="+mn-lt"/>
                          <a:cs typeface="Arial"/>
                        </a:rPr>
                        <a:t>m</a:t>
                      </a:r>
                      <a:r>
                        <a:rPr sz="1100" dirty="0">
                          <a:latin typeface="+mn-lt"/>
                          <a:cs typeface="Arial"/>
                        </a:rPr>
                        <a:t>u</a:t>
                      </a:r>
                      <a:r>
                        <a:rPr sz="1100" spc="-5" dirty="0">
                          <a:latin typeface="+mn-lt"/>
                          <a:cs typeface="Arial"/>
                        </a:rPr>
                        <a:t>n</a:t>
                      </a:r>
                      <a:r>
                        <a:rPr sz="1100" spc="-10" dirty="0">
                          <a:latin typeface="+mn-lt"/>
                          <a:cs typeface="Arial"/>
                        </a:rPr>
                        <a:t>i</a:t>
                      </a:r>
                      <a:r>
                        <a:rPr sz="1100" dirty="0">
                          <a:latin typeface="+mn-lt"/>
                          <a:cs typeface="Arial"/>
                        </a:rPr>
                        <a:t>t</a:t>
                      </a:r>
                      <a:r>
                        <a:rPr sz="1100" spc="-10" dirty="0">
                          <a:latin typeface="+mn-lt"/>
                          <a:cs typeface="Arial"/>
                        </a:rPr>
                        <a:t>i</a:t>
                      </a:r>
                      <a:r>
                        <a:rPr sz="1100" dirty="0">
                          <a:latin typeface="+mn-lt"/>
                          <a:cs typeface="Arial"/>
                        </a:rPr>
                        <a:t>es</a:t>
                      </a:r>
                      <a:r>
                        <a:rPr sz="1100" spc="-10" dirty="0">
                          <a:latin typeface="+mn-lt"/>
                          <a:cs typeface="Arial"/>
                        </a:rPr>
                        <a:t> </a:t>
                      </a:r>
                      <a:r>
                        <a:rPr lang="en-US" sz="1100" spc="-10" dirty="0" smtClean="0">
                          <a:latin typeface="+mn-lt"/>
                          <a:cs typeface="Arial"/>
                        </a:rPr>
                        <a:t>by</a:t>
                      </a:r>
                      <a:r>
                        <a:rPr sz="1100" spc="-10" dirty="0" smtClean="0">
                          <a:latin typeface="+mn-lt"/>
                          <a:cs typeface="Arial"/>
                        </a:rPr>
                        <a:t> </a:t>
                      </a:r>
                      <a:r>
                        <a:rPr sz="1100" dirty="0">
                          <a:latin typeface="+mn-lt"/>
                          <a:cs typeface="Arial"/>
                        </a:rPr>
                        <a:t>Impro</a:t>
                      </a:r>
                      <a:r>
                        <a:rPr sz="1100" spc="-15" dirty="0">
                          <a:latin typeface="+mn-lt"/>
                          <a:cs typeface="Arial"/>
                        </a:rPr>
                        <a:t>v</a:t>
                      </a:r>
                      <a:r>
                        <a:rPr sz="1100" spc="-10" dirty="0">
                          <a:latin typeface="+mn-lt"/>
                          <a:cs typeface="Arial"/>
                        </a:rPr>
                        <a:t>i</a:t>
                      </a:r>
                      <a:r>
                        <a:rPr sz="1100" dirty="0">
                          <a:latin typeface="+mn-lt"/>
                          <a:cs typeface="Arial"/>
                        </a:rPr>
                        <a:t>ng</a:t>
                      </a:r>
                      <a:r>
                        <a:rPr sz="1100" spc="-25" dirty="0">
                          <a:latin typeface="+mn-lt"/>
                          <a:cs typeface="Arial"/>
                        </a:rPr>
                        <a:t> </a:t>
                      </a:r>
                      <a:endParaRPr lang="en-US" sz="1100" spc="-25" dirty="0" smtClean="0">
                        <a:latin typeface="+mn-lt"/>
                        <a:cs typeface="Arial"/>
                      </a:endParaRPr>
                    </a:p>
                    <a:p>
                      <a:pPr marL="62230" algn="r">
                        <a:lnSpc>
                          <a:spcPct val="100000"/>
                        </a:lnSpc>
                      </a:pPr>
                      <a:r>
                        <a:rPr sz="1100" spc="-5" dirty="0" smtClean="0">
                          <a:latin typeface="+mn-lt"/>
                          <a:cs typeface="Arial"/>
                        </a:rPr>
                        <a:t>A</a:t>
                      </a:r>
                      <a:r>
                        <a:rPr sz="1100" spc="-10" dirty="0" smtClean="0">
                          <a:latin typeface="+mn-lt"/>
                          <a:cs typeface="Arial"/>
                        </a:rPr>
                        <a:t>i</a:t>
                      </a:r>
                      <a:r>
                        <a:rPr sz="1100" dirty="0" smtClean="0">
                          <a:latin typeface="+mn-lt"/>
                          <a:cs typeface="Arial"/>
                        </a:rPr>
                        <a:t>r</a:t>
                      </a:r>
                      <a:r>
                        <a:rPr sz="1100" spc="5" dirty="0" smtClean="0">
                          <a:latin typeface="+mn-lt"/>
                          <a:cs typeface="Arial"/>
                        </a:rPr>
                        <a:t> </a:t>
                      </a:r>
                      <a:r>
                        <a:rPr lang="en-US" sz="1100" spc="5" dirty="0" smtClean="0">
                          <a:latin typeface="+mn-lt"/>
                          <a:cs typeface="Arial"/>
                        </a:rPr>
                        <a:t>and</a:t>
                      </a:r>
                      <a:r>
                        <a:rPr sz="1100" spc="-10" dirty="0" smtClean="0">
                          <a:latin typeface="+mn-lt"/>
                          <a:cs typeface="Arial"/>
                        </a:rPr>
                        <a:t> </a:t>
                      </a:r>
                      <a:r>
                        <a:rPr sz="1100" spc="35" dirty="0">
                          <a:latin typeface="+mn-lt"/>
                          <a:cs typeface="Arial"/>
                        </a:rPr>
                        <a:t>W</a:t>
                      </a:r>
                      <a:r>
                        <a:rPr sz="1100" dirty="0">
                          <a:latin typeface="+mn-lt"/>
                          <a:cs typeface="Arial"/>
                        </a:rPr>
                        <a:t>a</a:t>
                      </a:r>
                      <a:r>
                        <a:rPr sz="1100" spc="-10" dirty="0">
                          <a:latin typeface="+mn-lt"/>
                          <a:cs typeface="Arial"/>
                        </a:rPr>
                        <a:t>t</a:t>
                      </a:r>
                      <a:r>
                        <a:rPr sz="1100" dirty="0">
                          <a:latin typeface="+mn-lt"/>
                          <a:cs typeface="Arial"/>
                        </a:rPr>
                        <a:t>er</a:t>
                      </a:r>
                      <a:r>
                        <a:rPr sz="1100" spc="-55" dirty="0">
                          <a:latin typeface="+mn-lt"/>
                          <a:cs typeface="Arial"/>
                        </a:rPr>
                        <a:t> </a:t>
                      </a:r>
                      <a:r>
                        <a:rPr sz="1100" dirty="0">
                          <a:latin typeface="+mn-lt"/>
                          <a:cs typeface="Arial"/>
                        </a:rPr>
                        <a:t>Qu</a:t>
                      </a:r>
                      <a:r>
                        <a:rPr sz="1100" spc="-5" dirty="0">
                          <a:latin typeface="+mn-lt"/>
                          <a:cs typeface="Arial"/>
                        </a:rPr>
                        <a:t>a</a:t>
                      </a:r>
                      <a:r>
                        <a:rPr sz="1100" spc="-10" dirty="0">
                          <a:latin typeface="+mn-lt"/>
                          <a:cs typeface="Arial"/>
                        </a:rPr>
                        <a:t>li</a:t>
                      </a:r>
                      <a:r>
                        <a:rPr sz="1100" dirty="0">
                          <a:latin typeface="+mn-lt"/>
                          <a:cs typeface="Arial"/>
                        </a:rPr>
                        <a:t>ty</a:t>
                      </a:r>
                      <a:r>
                        <a:rPr sz="1100" spc="-20" dirty="0">
                          <a:latin typeface="+mn-lt"/>
                          <a:cs typeface="Arial"/>
                        </a:rPr>
                        <a:t> </a:t>
                      </a:r>
                      <a:r>
                        <a:rPr sz="1100" spc="-5" dirty="0">
                          <a:latin typeface="+mn-lt"/>
                          <a:cs typeface="Arial"/>
                        </a:rPr>
                        <a:t>S</a:t>
                      </a:r>
                      <a:r>
                        <a:rPr sz="1100" dirty="0">
                          <a:latin typeface="+mn-lt"/>
                          <a:cs typeface="Arial"/>
                        </a:rPr>
                        <a:t>er</a:t>
                      </a:r>
                      <a:r>
                        <a:rPr sz="1100" spc="-10" dirty="0">
                          <a:latin typeface="+mn-lt"/>
                          <a:cs typeface="Arial"/>
                        </a:rPr>
                        <a:t>vi</a:t>
                      </a:r>
                      <a:r>
                        <a:rPr sz="1100" dirty="0">
                          <a:latin typeface="+mn-lt"/>
                          <a:cs typeface="Arial"/>
                        </a:rPr>
                        <a:t>ces</a:t>
                      </a:r>
                    </a:p>
                  </a:txBody>
                  <a:tcPr marL="0" marR="4572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r>
              <a:tr h="349780">
                <a:tc vMerge="1">
                  <a:txBody>
                    <a:bodyPr/>
                    <a:lstStyle/>
                    <a:p>
                      <a:endParaRPr lang="en-US"/>
                    </a:p>
                  </a:txBody>
                  <a:tcPr/>
                </a:tc>
                <a:tc>
                  <a:txBody>
                    <a:bodyPr/>
                    <a:lstStyle/>
                    <a:p>
                      <a:pPr marL="62230" algn="r">
                        <a:lnSpc>
                          <a:spcPct val="100000"/>
                        </a:lnSpc>
                      </a:pPr>
                      <a:r>
                        <a:rPr lang="en-US" sz="1100" dirty="0" smtClean="0">
                          <a:latin typeface="+mn-lt"/>
                          <a:cs typeface="Arial"/>
                        </a:rPr>
                        <a:t>A More</a:t>
                      </a:r>
                      <a:r>
                        <a:rPr lang="en-US" sz="1100" baseline="0" dirty="0" smtClean="0">
                          <a:latin typeface="+mn-lt"/>
                          <a:cs typeface="Arial"/>
                        </a:rPr>
                        <a:t> Productive and Efficient Economy Through Environmental </a:t>
                      </a:r>
                    </a:p>
                    <a:p>
                      <a:pPr marL="62230" algn="r">
                        <a:lnSpc>
                          <a:spcPct val="100000"/>
                        </a:lnSpc>
                      </a:pPr>
                      <a:r>
                        <a:rPr lang="en-US" sz="1100" baseline="0" dirty="0" smtClean="0">
                          <a:latin typeface="+mn-lt"/>
                          <a:cs typeface="Arial"/>
                        </a:rPr>
                        <a:t>Information Relevant to Key Sectors of the U.S. Economy</a:t>
                      </a:r>
                      <a:endParaRPr sz="1100" dirty="0">
                        <a:latin typeface="+mn-lt"/>
                        <a:cs typeface="Arial"/>
                      </a:endParaRP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0D7E8"/>
                    </a:solidFill>
                  </a:tcPr>
                </a:tc>
              </a:tr>
              <a:tr h="349780">
                <a:tc rowSpan="3">
                  <a:txBody>
                    <a:bodyPr/>
                    <a:lstStyle/>
                    <a:p>
                      <a:pPr marL="62230" algn="r">
                        <a:lnSpc>
                          <a:spcPct val="100000"/>
                        </a:lnSpc>
                      </a:pPr>
                      <a:r>
                        <a:rPr lang="en-US" sz="1300" b="1" dirty="0" smtClean="0">
                          <a:solidFill>
                            <a:schemeClr val="bg1"/>
                          </a:solidFill>
                          <a:latin typeface="+mn-lt"/>
                          <a:cs typeface="Arial"/>
                        </a:rPr>
                        <a:t>SCIENCE</a:t>
                      </a:r>
                      <a:r>
                        <a:rPr lang="en-US" sz="1300" b="1" baseline="0" dirty="0" smtClean="0">
                          <a:solidFill>
                            <a:schemeClr val="bg1"/>
                          </a:solidFill>
                          <a:latin typeface="+mn-lt"/>
                          <a:cs typeface="Arial"/>
                        </a:rPr>
                        <a:t> &amp; TECHNOLOGY ENTERPRISE</a:t>
                      </a:r>
                      <a:endParaRPr sz="1300" b="1" dirty="0">
                        <a:solidFill>
                          <a:schemeClr val="bg1"/>
                        </a:solidFill>
                        <a:latin typeface="+mn-lt"/>
                        <a:cs typeface="Arial"/>
                      </a:endParaRPr>
                    </a:p>
                  </a:txBody>
                  <a:tcPr marL="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62230" algn="r">
                        <a:lnSpc>
                          <a:spcPct val="100000"/>
                        </a:lnSpc>
                      </a:pPr>
                      <a:r>
                        <a:rPr sz="1100" dirty="0">
                          <a:latin typeface="+mn-lt"/>
                          <a:cs typeface="Arial"/>
                        </a:rPr>
                        <a:t>A</a:t>
                      </a:r>
                      <a:r>
                        <a:rPr sz="1100" spc="-10" dirty="0">
                          <a:latin typeface="+mn-lt"/>
                          <a:cs typeface="Arial"/>
                        </a:rPr>
                        <a:t> H</a:t>
                      </a:r>
                      <a:r>
                        <a:rPr sz="1100" dirty="0">
                          <a:latin typeface="+mn-lt"/>
                          <a:cs typeface="Arial"/>
                        </a:rPr>
                        <a:t>o</a:t>
                      </a:r>
                      <a:r>
                        <a:rPr sz="1100" spc="-10" dirty="0">
                          <a:latin typeface="+mn-lt"/>
                          <a:cs typeface="Arial"/>
                        </a:rPr>
                        <a:t>li</a:t>
                      </a:r>
                      <a:r>
                        <a:rPr sz="1100" dirty="0">
                          <a:latin typeface="+mn-lt"/>
                          <a:cs typeface="Arial"/>
                        </a:rPr>
                        <a:t>st</a:t>
                      </a:r>
                      <a:r>
                        <a:rPr sz="1100" spc="-10" dirty="0">
                          <a:latin typeface="+mn-lt"/>
                          <a:cs typeface="Arial"/>
                        </a:rPr>
                        <a:t>i</a:t>
                      </a:r>
                      <a:r>
                        <a:rPr sz="1100" dirty="0">
                          <a:latin typeface="+mn-lt"/>
                          <a:cs typeface="Arial"/>
                        </a:rPr>
                        <a:t>c</a:t>
                      </a:r>
                      <a:r>
                        <a:rPr sz="1100" spc="15" dirty="0">
                          <a:latin typeface="+mn-lt"/>
                          <a:cs typeface="Arial"/>
                        </a:rPr>
                        <a:t> </a:t>
                      </a:r>
                      <a:r>
                        <a:rPr sz="1100" spc="-10" dirty="0">
                          <a:latin typeface="+mn-lt"/>
                          <a:cs typeface="Arial"/>
                        </a:rPr>
                        <a:t>U</a:t>
                      </a:r>
                      <a:r>
                        <a:rPr sz="1100" dirty="0">
                          <a:latin typeface="+mn-lt"/>
                          <a:cs typeface="Arial"/>
                        </a:rPr>
                        <a:t>n</a:t>
                      </a:r>
                      <a:r>
                        <a:rPr sz="1100" spc="-5" dirty="0">
                          <a:latin typeface="+mn-lt"/>
                          <a:cs typeface="Arial"/>
                        </a:rPr>
                        <a:t>d</a:t>
                      </a:r>
                      <a:r>
                        <a:rPr sz="1100" dirty="0">
                          <a:latin typeface="+mn-lt"/>
                          <a:cs typeface="Arial"/>
                        </a:rPr>
                        <a:t>ers</a:t>
                      </a:r>
                      <a:r>
                        <a:rPr sz="1100" spc="5" dirty="0">
                          <a:latin typeface="+mn-lt"/>
                          <a:cs typeface="Arial"/>
                        </a:rPr>
                        <a:t>t</a:t>
                      </a:r>
                      <a:r>
                        <a:rPr sz="1100" dirty="0">
                          <a:latin typeface="+mn-lt"/>
                          <a:cs typeface="Arial"/>
                        </a:rPr>
                        <a:t>a</a:t>
                      </a:r>
                      <a:r>
                        <a:rPr sz="1100" spc="-5" dirty="0">
                          <a:latin typeface="+mn-lt"/>
                          <a:cs typeface="Arial"/>
                        </a:rPr>
                        <a:t>n</a:t>
                      </a:r>
                      <a:r>
                        <a:rPr sz="1100" dirty="0">
                          <a:latin typeface="+mn-lt"/>
                          <a:cs typeface="Arial"/>
                        </a:rPr>
                        <a:t>d</a:t>
                      </a:r>
                      <a:r>
                        <a:rPr sz="1100" spc="-10" dirty="0">
                          <a:latin typeface="+mn-lt"/>
                          <a:cs typeface="Arial"/>
                        </a:rPr>
                        <a:t>i</a:t>
                      </a:r>
                      <a:r>
                        <a:rPr sz="1100" dirty="0">
                          <a:latin typeface="+mn-lt"/>
                          <a:cs typeface="Arial"/>
                        </a:rPr>
                        <a:t>ng</a:t>
                      </a:r>
                      <a:r>
                        <a:rPr sz="1100" spc="-10" dirty="0">
                          <a:latin typeface="+mn-lt"/>
                          <a:cs typeface="Arial"/>
                        </a:rPr>
                        <a:t> </a:t>
                      </a:r>
                      <a:r>
                        <a:rPr lang="en-US" sz="1100" spc="-10" dirty="0" smtClean="0">
                          <a:latin typeface="+mn-lt"/>
                          <a:cs typeface="Arial"/>
                        </a:rPr>
                        <a:t>of</a:t>
                      </a:r>
                      <a:r>
                        <a:rPr sz="1100" spc="-30" dirty="0" smtClean="0">
                          <a:latin typeface="+mn-lt"/>
                          <a:cs typeface="Arial"/>
                        </a:rPr>
                        <a:t> </a:t>
                      </a:r>
                      <a:r>
                        <a:rPr lang="en-US" sz="1100" spc="-30" dirty="0" smtClean="0">
                          <a:latin typeface="+mn-lt"/>
                          <a:cs typeface="Arial"/>
                        </a:rPr>
                        <a:t>t</a:t>
                      </a:r>
                      <a:r>
                        <a:rPr sz="1100" dirty="0" smtClean="0">
                          <a:latin typeface="+mn-lt"/>
                          <a:cs typeface="Arial"/>
                        </a:rPr>
                        <a:t>he</a:t>
                      </a:r>
                      <a:r>
                        <a:rPr sz="1100" spc="-25" dirty="0" smtClean="0">
                          <a:latin typeface="+mn-lt"/>
                          <a:cs typeface="Arial"/>
                        </a:rPr>
                        <a:t> </a:t>
                      </a:r>
                      <a:r>
                        <a:rPr sz="1100" spc="-5" dirty="0">
                          <a:latin typeface="+mn-lt"/>
                          <a:cs typeface="Arial"/>
                        </a:rPr>
                        <a:t>E</a:t>
                      </a:r>
                      <a:r>
                        <a:rPr sz="1100" dirty="0">
                          <a:latin typeface="+mn-lt"/>
                          <a:cs typeface="Arial"/>
                        </a:rPr>
                        <a:t>ar</a:t>
                      </a:r>
                      <a:r>
                        <a:rPr sz="1100" spc="5" dirty="0">
                          <a:latin typeface="+mn-lt"/>
                          <a:cs typeface="Arial"/>
                        </a:rPr>
                        <a:t>t</a:t>
                      </a:r>
                      <a:r>
                        <a:rPr sz="1100" dirty="0">
                          <a:latin typeface="+mn-lt"/>
                          <a:cs typeface="Arial"/>
                        </a:rPr>
                        <a:t>h</a:t>
                      </a:r>
                      <a:r>
                        <a:rPr sz="1100" spc="-20" dirty="0">
                          <a:latin typeface="+mn-lt"/>
                          <a:cs typeface="Arial"/>
                        </a:rPr>
                        <a:t> </a:t>
                      </a:r>
                      <a:r>
                        <a:rPr sz="1100" spc="-5" dirty="0">
                          <a:latin typeface="+mn-lt"/>
                          <a:cs typeface="Arial"/>
                        </a:rPr>
                        <a:t>S</a:t>
                      </a:r>
                      <a:r>
                        <a:rPr sz="1100" spc="-15" dirty="0">
                          <a:latin typeface="+mn-lt"/>
                          <a:cs typeface="Arial"/>
                        </a:rPr>
                        <a:t>y</a:t>
                      </a:r>
                      <a:r>
                        <a:rPr sz="1100" dirty="0">
                          <a:latin typeface="+mn-lt"/>
                          <a:cs typeface="Arial"/>
                        </a:rPr>
                        <a:t>stem</a:t>
                      </a:r>
                      <a:r>
                        <a:rPr sz="1100" spc="-20" dirty="0">
                          <a:latin typeface="+mn-lt"/>
                          <a:cs typeface="Arial"/>
                        </a:rPr>
                        <a:t> </a:t>
                      </a:r>
                      <a:r>
                        <a:rPr sz="1100" spc="5" dirty="0">
                          <a:latin typeface="+mn-lt"/>
                          <a:cs typeface="Arial"/>
                        </a:rPr>
                        <a:t>T</a:t>
                      </a:r>
                      <a:r>
                        <a:rPr sz="1100" dirty="0">
                          <a:latin typeface="+mn-lt"/>
                          <a:cs typeface="Arial"/>
                        </a:rPr>
                        <a:t>hrou</a:t>
                      </a:r>
                      <a:r>
                        <a:rPr sz="1100" spc="5" dirty="0">
                          <a:latin typeface="+mn-lt"/>
                          <a:cs typeface="Arial"/>
                        </a:rPr>
                        <a:t>g</a:t>
                      </a:r>
                      <a:r>
                        <a:rPr sz="1100" dirty="0">
                          <a:latin typeface="+mn-lt"/>
                          <a:cs typeface="Arial"/>
                        </a:rPr>
                        <a:t>h</a:t>
                      </a:r>
                      <a:r>
                        <a:rPr sz="1100" spc="-35" dirty="0">
                          <a:latin typeface="+mn-lt"/>
                          <a:cs typeface="Arial"/>
                        </a:rPr>
                        <a:t> </a:t>
                      </a:r>
                      <a:r>
                        <a:rPr sz="1100" spc="-10" dirty="0">
                          <a:latin typeface="+mn-lt"/>
                          <a:cs typeface="Arial"/>
                        </a:rPr>
                        <a:t>R</a:t>
                      </a:r>
                      <a:r>
                        <a:rPr sz="1100" dirty="0">
                          <a:latin typeface="+mn-lt"/>
                          <a:cs typeface="Arial"/>
                        </a:rPr>
                        <a:t>es</a:t>
                      </a:r>
                      <a:r>
                        <a:rPr sz="1100" spc="-5" dirty="0">
                          <a:latin typeface="+mn-lt"/>
                          <a:cs typeface="Arial"/>
                        </a:rPr>
                        <a:t>e</a:t>
                      </a:r>
                      <a:r>
                        <a:rPr sz="1100" dirty="0">
                          <a:latin typeface="+mn-lt"/>
                          <a:cs typeface="Arial"/>
                        </a:rPr>
                        <a:t>arch</a:t>
                      </a: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CF4"/>
                    </a:solidFill>
                  </a:tcPr>
                </a:tc>
              </a:tr>
              <a:tr h="349780">
                <a:tc vMerge="1">
                  <a:txBody>
                    <a:bodyPr/>
                    <a:lstStyle/>
                    <a:p>
                      <a:pPr marL="62230" algn="l">
                        <a:lnSpc>
                          <a:spcPct val="100000"/>
                        </a:lnSpc>
                      </a:pPr>
                      <a:endParaRPr sz="1200" dirty="0">
                        <a:latin typeface="Arial"/>
                        <a:cs typeface="Arial"/>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c>
                  <a:txBody>
                    <a:bodyPr/>
                    <a:lstStyle/>
                    <a:p>
                      <a:pPr marL="62230" algn="r">
                        <a:lnSpc>
                          <a:spcPct val="100000"/>
                        </a:lnSpc>
                      </a:pPr>
                      <a:r>
                        <a:rPr sz="1100" spc="-5" dirty="0">
                          <a:latin typeface="+mn-lt"/>
                          <a:cs typeface="Arial"/>
                        </a:rPr>
                        <a:t>A</a:t>
                      </a:r>
                      <a:r>
                        <a:rPr sz="1100" dirty="0">
                          <a:latin typeface="+mn-lt"/>
                          <a:cs typeface="Arial"/>
                        </a:rPr>
                        <a:t>ccurate</a:t>
                      </a:r>
                      <a:r>
                        <a:rPr sz="1100" spc="-35" dirty="0">
                          <a:latin typeface="+mn-lt"/>
                          <a:cs typeface="Arial"/>
                        </a:rPr>
                        <a:t> </a:t>
                      </a:r>
                      <a:r>
                        <a:rPr lang="en-US" sz="1100" spc="-35" dirty="0" smtClean="0">
                          <a:latin typeface="+mn-lt"/>
                          <a:cs typeface="Arial"/>
                        </a:rPr>
                        <a:t>a</a:t>
                      </a:r>
                      <a:r>
                        <a:rPr sz="1100" dirty="0" smtClean="0">
                          <a:latin typeface="+mn-lt"/>
                          <a:cs typeface="Arial"/>
                        </a:rPr>
                        <a:t>nd </a:t>
                      </a:r>
                      <a:r>
                        <a:rPr sz="1100" spc="-10" dirty="0">
                          <a:latin typeface="+mn-lt"/>
                          <a:cs typeface="Arial"/>
                        </a:rPr>
                        <a:t>R</a:t>
                      </a:r>
                      <a:r>
                        <a:rPr sz="1100" dirty="0">
                          <a:latin typeface="+mn-lt"/>
                          <a:cs typeface="Arial"/>
                        </a:rPr>
                        <a:t>e</a:t>
                      </a:r>
                      <a:r>
                        <a:rPr sz="1100" spc="-10" dirty="0">
                          <a:latin typeface="+mn-lt"/>
                          <a:cs typeface="Arial"/>
                        </a:rPr>
                        <a:t>li</a:t>
                      </a:r>
                      <a:r>
                        <a:rPr sz="1100" dirty="0">
                          <a:latin typeface="+mn-lt"/>
                          <a:cs typeface="Arial"/>
                        </a:rPr>
                        <a:t>a</a:t>
                      </a:r>
                      <a:r>
                        <a:rPr sz="1100" spc="-5" dirty="0">
                          <a:latin typeface="+mn-lt"/>
                          <a:cs typeface="Arial"/>
                        </a:rPr>
                        <a:t>b</a:t>
                      </a:r>
                      <a:r>
                        <a:rPr sz="1100" spc="-10" dirty="0">
                          <a:latin typeface="+mn-lt"/>
                          <a:cs typeface="Arial"/>
                        </a:rPr>
                        <a:t>l</a:t>
                      </a:r>
                      <a:r>
                        <a:rPr sz="1100" dirty="0">
                          <a:latin typeface="+mn-lt"/>
                          <a:cs typeface="Arial"/>
                        </a:rPr>
                        <a:t>e</a:t>
                      </a:r>
                      <a:r>
                        <a:rPr sz="1100" spc="25" dirty="0">
                          <a:latin typeface="+mn-lt"/>
                          <a:cs typeface="Arial"/>
                        </a:rPr>
                        <a:t> </a:t>
                      </a:r>
                      <a:r>
                        <a:rPr sz="1100" spc="-10" dirty="0">
                          <a:latin typeface="+mn-lt"/>
                          <a:cs typeface="Arial"/>
                        </a:rPr>
                        <a:t>D</a:t>
                      </a:r>
                      <a:r>
                        <a:rPr sz="1100" dirty="0">
                          <a:latin typeface="+mn-lt"/>
                          <a:cs typeface="Arial"/>
                        </a:rPr>
                        <a:t>ata</a:t>
                      </a:r>
                      <a:r>
                        <a:rPr sz="1100" spc="-5" dirty="0">
                          <a:latin typeface="+mn-lt"/>
                          <a:cs typeface="Arial"/>
                        </a:rPr>
                        <a:t> </a:t>
                      </a:r>
                      <a:r>
                        <a:rPr lang="en-US" sz="1100" spc="-5" dirty="0" smtClean="0">
                          <a:latin typeface="+mn-lt"/>
                          <a:cs typeface="Arial"/>
                        </a:rPr>
                        <a:t>f</a:t>
                      </a:r>
                      <a:r>
                        <a:rPr sz="1100" dirty="0" smtClean="0">
                          <a:latin typeface="+mn-lt"/>
                          <a:cs typeface="Arial"/>
                        </a:rPr>
                        <a:t>rom</a:t>
                      </a:r>
                      <a:r>
                        <a:rPr sz="1100" spc="-15" dirty="0" smtClean="0">
                          <a:latin typeface="+mn-lt"/>
                          <a:cs typeface="Arial"/>
                        </a:rPr>
                        <a:t> </a:t>
                      </a:r>
                      <a:r>
                        <a:rPr sz="1100" spc="-5" dirty="0">
                          <a:latin typeface="+mn-lt"/>
                          <a:cs typeface="Arial"/>
                        </a:rPr>
                        <a:t>S</a:t>
                      </a:r>
                      <a:r>
                        <a:rPr sz="1100" dirty="0">
                          <a:latin typeface="+mn-lt"/>
                          <a:cs typeface="Arial"/>
                        </a:rPr>
                        <a:t>usta</a:t>
                      </a:r>
                      <a:r>
                        <a:rPr sz="1100" spc="-5" dirty="0">
                          <a:latin typeface="+mn-lt"/>
                          <a:cs typeface="Arial"/>
                        </a:rPr>
                        <a:t>i</a:t>
                      </a:r>
                      <a:r>
                        <a:rPr sz="1100" dirty="0">
                          <a:latin typeface="+mn-lt"/>
                          <a:cs typeface="Arial"/>
                        </a:rPr>
                        <a:t>n</a:t>
                      </a:r>
                      <a:r>
                        <a:rPr sz="1100" spc="-5" dirty="0">
                          <a:latin typeface="+mn-lt"/>
                          <a:cs typeface="Arial"/>
                        </a:rPr>
                        <a:t>e</a:t>
                      </a:r>
                      <a:r>
                        <a:rPr sz="1100" dirty="0">
                          <a:latin typeface="+mn-lt"/>
                          <a:cs typeface="Arial"/>
                        </a:rPr>
                        <a:t>d</a:t>
                      </a:r>
                      <a:r>
                        <a:rPr sz="1100" spc="-10" dirty="0">
                          <a:latin typeface="+mn-lt"/>
                          <a:cs typeface="Arial"/>
                        </a:rPr>
                        <a:t> </a:t>
                      </a:r>
                      <a:endParaRPr lang="en-US" sz="1100" spc="-10" dirty="0" smtClean="0">
                        <a:latin typeface="+mn-lt"/>
                        <a:cs typeface="Arial"/>
                      </a:endParaRPr>
                    </a:p>
                    <a:p>
                      <a:pPr marL="62230" algn="r">
                        <a:lnSpc>
                          <a:spcPct val="100000"/>
                        </a:lnSpc>
                      </a:pPr>
                      <a:r>
                        <a:rPr lang="en-US" sz="1100" spc="-10" dirty="0" smtClean="0">
                          <a:latin typeface="+mn-lt"/>
                          <a:cs typeface="Arial"/>
                        </a:rPr>
                        <a:t>a</a:t>
                      </a:r>
                      <a:r>
                        <a:rPr sz="1100" dirty="0" smtClean="0">
                          <a:latin typeface="+mn-lt"/>
                          <a:cs typeface="Arial"/>
                        </a:rPr>
                        <a:t>nd </a:t>
                      </a:r>
                      <a:r>
                        <a:rPr sz="1100" dirty="0">
                          <a:latin typeface="+mn-lt"/>
                          <a:cs typeface="Arial"/>
                        </a:rPr>
                        <a:t>Inte</a:t>
                      </a:r>
                      <a:r>
                        <a:rPr sz="1100" spc="10" dirty="0">
                          <a:latin typeface="+mn-lt"/>
                          <a:cs typeface="Arial"/>
                        </a:rPr>
                        <a:t>g</a:t>
                      </a:r>
                      <a:r>
                        <a:rPr sz="1100" spc="-10" dirty="0">
                          <a:latin typeface="+mn-lt"/>
                          <a:cs typeface="Arial"/>
                        </a:rPr>
                        <a:t>r</a:t>
                      </a:r>
                      <a:r>
                        <a:rPr sz="1100" dirty="0">
                          <a:latin typeface="+mn-lt"/>
                          <a:cs typeface="Arial"/>
                        </a:rPr>
                        <a:t>a</a:t>
                      </a:r>
                      <a:r>
                        <a:rPr sz="1100" spc="-10" dirty="0">
                          <a:latin typeface="+mn-lt"/>
                          <a:cs typeface="Arial"/>
                        </a:rPr>
                        <a:t>t</a:t>
                      </a:r>
                      <a:r>
                        <a:rPr sz="1100" dirty="0">
                          <a:latin typeface="+mn-lt"/>
                          <a:cs typeface="Arial"/>
                        </a:rPr>
                        <a:t>ed</a:t>
                      </a:r>
                      <a:r>
                        <a:rPr sz="1100" spc="-50" dirty="0">
                          <a:latin typeface="+mn-lt"/>
                          <a:cs typeface="Arial"/>
                        </a:rPr>
                        <a:t> </a:t>
                      </a:r>
                      <a:r>
                        <a:rPr sz="1100" spc="-5" dirty="0">
                          <a:latin typeface="+mn-lt"/>
                          <a:cs typeface="Arial"/>
                        </a:rPr>
                        <a:t>E</a:t>
                      </a:r>
                      <a:r>
                        <a:rPr sz="1100" dirty="0">
                          <a:latin typeface="+mn-lt"/>
                          <a:cs typeface="Arial"/>
                        </a:rPr>
                        <a:t>ar</a:t>
                      </a:r>
                      <a:r>
                        <a:rPr sz="1100" spc="5" dirty="0">
                          <a:latin typeface="+mn-lt"/>
                          <a:cs typeface="Arial"/>
                        </a:rPr>
                        <a:t>t</a:t>
                      </a:r>
                      <a:r>
                        <a:rPr sz="1100" dirty="0">
                          <a:latin typeface="+mn-lt"/>
                          <a:cs typeface="Arial"/>
                        </a:rPr>
                        <a:t>h</a:t>
                      </a:r>
                      <a:r>
                        <a:rPr sz="1100" spc="-20" dirty="0">
                          <a:latin typeface="+mn-lt"/>
                          <a:cs typeface="Arial"/>
                        </a:rPr>
                        <a:t> </a:t>
                      </a:r>
                      <a:r>
                        <a:rPr sz="1100" dirty="0">
                          <a:latin typeface="+mn-lt"/>
                          <a:cs typeface="Arial"/>
                        </a:rPr>
                        <a:t>Obs</a:t>
                      </a:r>
                      <a:r>
                        <a:rPr sz="1100" spc="-5" dirty="0">
                          <a:latin typeface="+mn-lt"/>
                          <a:cs typeface="Arial"/>
                        </a:rPr>
                        <a:t>e</a:t>
                      </a:r>
                      <a:r>
                        <a:rPr sz="1100" dirty="0">
                          <a:latin typeface="+mn-lt"/>
                          <a:cs typeface="Arial"/>
                        </a:rPr>
                        <a:t>r</a:t>
                      </a:r>
                      <a:r>
                        <a:rPr sz="1100" spc="-15" dirty="0">
                          <a:latin typeface="+mn-lt"/>
                          <a:cs typeface="Arial"/>
                        </a:rPr>
                        <a:t>v</a:t>
                      </a:r>
                      <a:r>
                        <a:rPr sz="1100" spc="-10" dirty="0">
                          <a:latin typeface="+mn-lt"/>
                          <a:cs typeface="Arial"/>
                        </a:rPr>
                        <a:t>i</a:t>
                      </a:r>
                      <a:r>
                        <a:rPr sz="1100" dirty="0">
                          <a:latin typeface="+mn-lt"/>
                          <a:cs typeface="Arial"/>
                        </a:rPr>
                        <a:t>ng</a:t>
                      </a:r>
                      <a:r>
                        <a:rPr sz="1100" spc="-25" dirty="0">
                          <a:latin typeface="+mn-lt"/>
                          <a:cs typeface="Arial"/>
                        </a:rPr>
                        <a:t> </a:t>
                      </a:r>
                      <a:r>
                        <a:rPr sz="1100" spc="-5" dirty="0">
                          <a:latin typeface="+mn-lt"/>
                          <a:cs typeface="Arial"/>
                        </a:rPr>
                        <a:t>S</a:t>
                      </a:r>
                      <a:r>
                        <a:rPr sz="1100" spc="-15" dirty="0">
                          <a:latin typeface="+mn-lt"/>
                          <a:cs typeface="Arial"/>
                        </a:rPr>
                        <a:t>y</a:t>
                      </a:r>
                      <a:r>
                        <a:rPr sz="1100" dirty="0">
                          <a:latin typeface="+mn-lt"/>
                          <a:cs typeface="Arial"/>
                        </a:rPr>
                        <a:t>stems</a:t>
                      </a:r>
                    </a:p>
                  </a:txBody>
                  <a:tcPr marL="0" marR="4572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r>
              <a:tr h="349780">
                <a:tc vMerge="1">
                  <a:txBody>
                    <a:bodyPr/>
                    <a:lstStyle/>
                    <a:p>
                      <a:pPr marL="62230" algn="l">
                        <a:lnSpc>
                          <a:spcPct val="100000"/>
                        </a:lnSpc>
                      </a:pPr>
                      <a:endParaRPr sz="1200" dirty="0">
                        <a:latin typeface="Arial"/>
                        <a:cs typeface="Arial"/>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c>
                  <a:txBody>
                    <a:bodyPr/>
                    <a:lstStyle/>
                    <a:p>
                      <a:pPr marL="62230" algn="r">
                        <a:lnSpc>
                          <a:spcPct val="100000"/>
                        </a:lnSpc>
                      </a:pPr>
                      <a:r>
                        <a:rPr sz="1100" spc="-5" dirty="0">
                          <a:latin typeface="+mn-lt"/>
                          <a:cs typeface="Arial"/>
                        </a:rPr>
                        <a:t>A</a:t>
                      </a:r>
                      <a:r>
                        <a:rPr sz="1100" dirty="0">
                          <a:latin typeface="+mn-lt"/>
                          <a:cs typeface="Arial"/>
                        </a:rPr>
                        <a:t>n</a:t>
                      </a:r>
                      <a:r>
                        <a:rPr sz="1100" spc="-10" dirty="0">
                          <a:latin typeface="+mn-lt"/>
                          <a:cs typeface="Arial"/>
                        </a:rPr>
                        <a:t> </a:t>
                      </a:r>
                      <a:r>
                        <a:rPr sz="1100" dirty="0">
                          <a:latin typeface="+mn-lt"/>
                          <a:cs typeface="Arial"/>
                        </a:rPr>
                        <a:t>Inte</a:t>
                      </a:r>
                      <a:r>
                        <a:rPr sz="1100" spc="10" dirty="0">
                          <a:latin typeface="+mn-lt"/>
                          <a:cs typeface="Arial"/>
                        </a:rPr>
                        <a:t>g</a:t>
                      </a:r>
                      <a:r>
                        <a:rPr sz="1100" dirty="0">
                          <a:latin typeface="+mn-lt"/>
                          <a:cs typeface="Arial"/>
                        </a:rPr>
                        <a:t>ra</a:t>
                      </a:r>
                      <a:r>
                        <a:rPr sz="1100" spc="-10" dirty="0">
                          <a:latin typeface="+mn-lt"/>
                          <a:cs typeface="Arial"/>
                        </a:rPr>
                        <a:t>t</a:t>
                      </a:r>
                      <a:r>
                        <a:rPr sz="1100" dirty="0">
                          <a:latin typeface="+mn-lt"/>
                          <a:cs typeface="Arial"/>
                        </a:rPr>
                        <a:t>ed</a:t>
                      </a:r>
                      <a:r>
                        <a:rPr sz="1100" spc="-50" dirty="0">
                          <a:latin typeface="+mn-lt"/>
                          <a:cs typeface="Arial"/>
                        </a:rPr>
                        <a:t> </a:t>
                      </a:r>
                      <a:r>
                        <a:rPr sz="1100" spc="-5" dirty="0">
                          <a:latin typeface="+mn-lt"/>
                          <a:cs typeface="Arial"/>
                        </a:rPr>
                        <a:t>E</a:t>
                      </a:r>
                      <a:r>
                        <a:rPr sz="1100" dirty="0">
                          <a:latin typeface="+mn-lt"/>
                          <a:cs typeface="Arial"/>
                        </a:rPr>
                        <a:t>n</a:t>
                      </a:r>
                      <a:r>
                        <a:rPr sz="1100" spc="-15" dirty="0">
                          <a:latin typeface="+mn-lt"/>
                          <a:cs typeface="Arial"/>
                        </a:rPr>
                        <a:t>v</a:t>
                      </a:r>
                      <a:r>
                        <a:rPr sz="1100" spc="-10" dirty="0">
                          <a:latin typeface="+mn-lt"/>
                          <a:cs typeface="Arial"/>
                        </a:rPr>
                        <a:t>i</a:t>
                      </a:r>
                      <a:r>
                        <a:rPr sz="1100" dirty="0">
                          <a:latin typeface="+mn-lt"/>
                          <a:cs typeface="Arial"/>
                        </a:rPr>
                        <a:t>ro</a:t>
                      </a:r>
                      <a:r>
                        <a:rPr sz="1100" spc="-5" dirty="0">
                          <a:latin typeface="+mn-lt"/>
                          <a:cs typeface="Arial"/>
                        </a:rPr>
                        <a:t>n</a:t>
                      </a:r>
                      <a:r>
                        <a:rPr sz="1100" dirty="0">
                          <a:latin typeface="+mn-lt"/>
                          <a:cs typeface="Arial"/>
                        </a:rPr>
                        <a:t>me</a:t>
                      </a:r>
                      <a:r>
                        <a:rPr sz="1100" spc="-5" dirty="0">
                          <a:latin typeface="+mn-lt"/>
                          <a:cs typeface="Arial"/>
                        </a:rPr>
                        <a:t>n</a:t>
                      </a:r>
                      <a:r>
                        <a:rPr sz="1100" dirty="0">
                          <a:latin typeface="+mn-lt"/>
                          <a:cs typeface="Arial"/>
                        </a:rPr>
                        <a:t>tal</a:t>
                      </a:r>
                      <a:r>
                        <a:rPr sz="1100" spc="-15" dirty="0">
                          <a:latin typeface="+mn-lt"/>
                          <a:cs typeface="Arial"/>
                        </a:rPr>
                        <a:t> </a:t>
                      </a:r>
                      <a:r>
                        <a:rPr sz="1100" spc="-20" dirty="0">
                          <a:latin typeface="+mn-lt"/>
                          <a:cs typeface="Arial"/>
                        </a:rPr>
                        <a:t>M</a:t>
                      </a:r>
                      <a:r>
                        <a:rPr sz="1100" dirty="0">
                          <a:latin typeface="+mn-lt"/>
                          <a:cs typeface="Arial"/>
                        </a:rPr>
                        <a:t>o</a:t>
                      </a:r>
                      <a:r>
                        <a:rPr sz="1100" spc="-5" dirty="0">
                          <a:latin typeface="+mn-lt"/>
                          <a:cs typeface="Arial"/>
                        </a:rPr>
                        <a:t>d</a:t>
                      </a:r>
                      <a:r>
                        <a:rPr sz="1100" dirty="0">
                          <a:latin typeface="+mn-lt"/>
                          <a:cs typeface="Arial"/>
                        </a:rPr>
                        <a:t>e</a:t>
                      </a:r>
                      <a:r>
                        <a:rPr sz="1100" spc="-10" dirty="0">
                          <a:latin typeface="+mn-lt"/>
                          <a:cs typeface="Arial"/>
                        </a:rPr>
                        <a:t>li</a:t>
                      </a:r>
                      <a:r>
                        <a:rPr sz="1100" dirty="0">
                          <a:latin typeface="+mn-lt"/>
                          <a:cs typeface="Arial"/>
                        </a:rPr>
                        <a:t>ng</a:t>
                      </a:r>
                      <a:r>
                        <a:rPr sz="1100" spc="20" dirty="0">
                          <a:latin typeface="+mn-lt"/>
                          <a:cs typeface="Arial"/>
                        </a:rPr>
                        <a:t> </a:t>
                      </a:r>
                      <a:r>
                        <a:rPr sz="1100" spc="-5" dirty="0">
                          <a:latin typeface="+mn-lt"/>
                          <a:cs typeface="Arial"/>
                        </a:rPr>
                        <a:t>S</a:t>
                      </a:r>
                      <a:r>
                        <a:rPr sz="1100" spc="-15" dirty="0">
                          <a:latin typeface="+mn-lt"/>
                          <a:cs typeface="Arial"/>
                        </a:rPr>
                        <a:t>y</a:t>
                      </a:r>
                      <a:r>
                        <a:rPr sz="1100" dirty="0">
                          <a:latin typeface="+mn-lt"/>
                          <a:cs typeface="Arial"/>
                        </a:rPr>
                        <a:t>stem</a:t>
                      </a:r>
                    </a:p>
                  </a:txBody>
                  <a:tcPr marL="0" marR="45720" marT="0"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r>
              <a:tr h="349780">
                <a:tc rowSpan="3">
                  <a:txBody>
                    <a:bodyPr/>
                    <a:lstStyle/>
                    <a:p>
                      <a:pPr marL="62230" algn="r">
                        <a:lnSpc>
                          <a:spcPct val="100000"/>
                        </a:lnSpc>
                      </a:pPr>
                      <a:r>
                        <a:rPr lang="en-US" sz="1300" b="1" dirty="0" smtClean="0">
                          <a:solidFill>
                            <a:schemeClr val="bg1"/>
                          </a:solidFill>
                          <a:latin typeface="+mn-lt"/>
                          <a:cs typeface="Arial"/>
                        </a:rPr>
                        <a:t>ENGAGEMENT ENTERPRISE</a:t>
                      </a:r>
                      <a:endParaRPr sz="1300" b="1" dirty="0">
                        <a:solidFill>
                          <a:schemeClr val="bg1"/>
                        </a:solidFill>
                        <a:latin typeface="+mn-lt"/>
                        <a:cs typeface="Arial"/>
                      </a:endParaRPr>
                    </a:p>
                  </a:txBody>
                  <a:tcPr marL="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62230" algn="r">
                        <a:lnSpc>
                          <a:spcPct val="100000"/>
                        </a:lnSpc>
                      </a:pPr>
                      <a:r>
                        <a:rPr lang="en-US" sz="1100" dirty="0" smtClean="0">
                          <a:latin typeface="+mn-lt"/>
                          <a:cs typeface="Arial"/>
                        </a:rPr>
                        <a:t>An Engaged and Educated Public</a:t>
                      </a:r>
                      <a:r>
                        <a:rPr lang="en-US" sz="1100" baseline="0" dirty="0" smtClean="0">
                          <a:latin typeface="+mn-lt"/>
                          <a:cs typeface="Arial"/>
                        </a:rPr>
                        <a:t> with an Improved Capacity </a:t>
                      </a:r>
                    </a:p>
                    <a:p>
                      <a:pPr marL="62230" algn="r">
                        <a:lnSpc>
                          <a:spcPct val="100000"/>
                        </a:lnSpc>
                      </a:pPr>
                      <a:r>
                        <a:rPr lang="en-US" sz="1100" baseline="0" dirty="0" smtClean="0">
                          <a:latin typeface="+mn-lt"/>
                          <a:cs typeface="Arial"/>
                        </a:rPr>
                        <a:t>to Make Scientifically Informed Environmental Decisions</a:t>
                      </a:r>
                      <a:endParaRPr sz="1100" dirty="0">
                        <a:latin typeface="+mn-lt"/>
                        <a:cs typeface="Arial"/>
                      </a:endParaRP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vMerge="1">
                  <a:txBody>
                    <a:bodyPr/>
                    <a:lstStyle/>
                    <a:p>
                      <a:endParaRPr lang="en-US"/>
                    </a:p>
                  </a:txBody>
                  <a:tcPr/>
                </a:tc>
                <a:tc>
                  <a:txBody>
                    <a:bodyPr/>
                    <a:lstStyle/>
                    <a:p>
                      <a:pPr marL="62230" algn="r">
                        <a:lnSpc>
                          <a:spcPct val="100000"/>
                        </a:lnSpc>
                      </a:pPr>
                      <a:r>
                        <a:rPr sz="1100" dirty="0">
                          <a:latin typeface="+mn-lt"/>
                          <a:cs typeface="Arial"/>
                        </a:rPr>
                        <a:t>Inte</a:t>
                      </a:r>
                      <a:r>
                        <a:rPr sz="1100" spc="10" dirty="0">
                          <a:latin typeface="+mn-lt"/>
                          <a:cs typeface="Arial"/>
                        </a:rPr>
                        <a:t>g</a:t>
                      </a:r>
                      <a:r>
                        <a:rPr sz="1100" spc="-10" dirty="0">
                          <a:latin typeface="+mn-lt"/>
                          <a:cs typeface="Arial"/>
                        </a:rPr>
                        <a:t>r</a:t>
                      </a:r>
                      <a:r>
                        <a:rPr sz="1100" dirty="0">
                          <a:latin typeface="+mn-lt"/>
                          <a:cs typeface="Arial"/>
                        </a:rPr>
                        <a:t>a</a:t>
                      </a:r>
                      <a:r>
                        <a:rPr sz="1100" spc="-10" dirty="0">
                          <a:latin typeface="+mn-lt"/>
                          <a:cs typeface="Arial"/>
                        </a:rPr>
                        <a:t>t</a:t>
                      </a:r>
                      <a:r>
                        <a:rPr sz="1100" dirty="0">
                          <a:latin typeface="+mn-lt"/>
                          <a:cs typeface="Arial"/>
                        </a:rPr>
                        <a:t>ed</a:t>
                      </a:r>
                      <a:r>
                        <a:rPr sz="1100" spc="-50" dirty="0">
                          <a:latin typeface="+mn-lt"/>
                          <a:cs typeface="Arial"/>
                        </a:rPr>
                        <a:t> </a:t>
                      </a:r>
                      <a:r>
                        <a:rPr sz="1100" spc="-5" dirty="0">
                          <a:latin typeface="+mn-lt"/>
                          <a:cs typeface="Arial"/>
                        </a:rPr>
                        <a:t>S</a:t>
                      </a:r>
                      <a:r>
                        <a:rPr sz="1100" dirty="0">
                          <a:latin typeface="+mn-lt"/>
                          <a:cs typeface="Arial"/>
                        </a:rPr>
                        <a:t>er</a:t>
                      </a:r>
                      <a:r>
                        <a:rPr sz="1100" spc="-10" dirty="0">
                          <a:latin typeface="+mn-lt"/>
                          <a:cs typeface="Arial"/>
                        </a:rPr>
                        <a:t>vi</a:t>
                      </a:r>
                      <a:r>
                        <a:rPr sz="1100" dirty="0">
                          <a:latin typeface="+mn-lt"/>
                          <a:cs typeface="Arial"/>
                        </a:rPr>
                        <a:t>ces</a:t>
                      </a:r>
                      <a:r>
                        <a:rPr sz="1100" spc="15" dirty="0">
                          <a:latin typeface="+mn-lt"/>
                          <a:cs typeface="Arial"/>
                        </a:rPr>
                        <a:t> </a:t>
                      </a:r>
                      <a:r>
                        <a:rPr sz="1100" spc="-20" dirty="0">
                          <a:latin typeface="+mn-lt"/>
                          <a:cs typeface="Arial"/>
                        </a:rPr>
                        <a:t>M</a:t>
                      </a:r>
                      <a:r>
                        <a:rPr sz="1100" dirty="0">
                          <a:latin typeface="+mn-lt"/>
                          <a:cs typeface="Arial"/>
                        </a:rPr>
                        <a:t>e</a:t>
                      </a:r>
                      <a:r>
                        <a:rPr sz="1100" spc="-5" dirty="0">
                          <a:latin typeface="+mn-lt"/>
                          <a:cs typeface="Arial"/>
                        </a:rPr>
                        <a:t>e</a:t>
                      </a:r>
                      <a:r>
                        <a:rPr sz="1100" dirty="0">
                          <a:latin typeface="+mn-lt"/>
                          <a:cs typeface="Arial"/>
                        </a:rPr>
                        <a:t>t</a:t>
                      </a:r>
                      <a:r>
                        <a:rPr sz="1100" spc="-10" dirty="0">
                          <a:latin typeface="+mn-lt"/>
                          <a:cs typeface="Arial"/>
                        </a:rPr>
                        <a:t>i</a:t>
                      </a:r>
                      <a:r>
                        <a:rPr sz="1100" dirty="0">
                          <a:latin typeface="+mn-lt"/>
                          <a:cs typeface="Arial"/>
                        </a:rPr>
                        <a:t>ng </a:t>
                      </a:r>
                      <a:r>
                        <a:rPr lang="en-US" sz="1100" dirty="0" smtClean="0">
                          <a:latin typeface="+mn-lt"/>
                          <a:cs typeface="Arial"/>
                        </a:rPr>
                        <a:t>t</a:t>
                      </a:r>
                      <a:r>
                        <a:rPr sz="1100" dirty="0" smtClean="0">
                          <a:latin typeface="+mn-lt"/>
                          <a:cs typeface="Arial"/>
                        </a:rPr>
                        <a:t>he</a:t>
                      </a:r>
                      <a:r>
                        <a:rPr sz="1100" spc="-25" dirty="0" smtClean="0">
                          <a:latin typeface="+mn-lt"/>
                          <a:cs typeface="Arial"/>
                        </a:rPr>
                        <a:t> </a:t>
                      </a:r>
                      <a:r>
                        <a:rPr sz="1100" spc="-5" dirty="0">
                          <a:latin typeface="+mn-lt"/>
                          <a:cs typeface="Arial"/>
                        </a:rPr>
                        <a:t>E</a:t>
                      </a:r>
                      <a:r>
                        <a:rPr sz="1100" spc="-15" dirty="0">
                          <a:latin typeface="+mn-lt"/>
                          <a:cs typeface="Arial"/>
                        </a:rPr>
                        <a:t>v</a:t>
                      </a:r>
                      <a:r>
                        <a:rPr sz="1100" dirty="0">
                          <a:latin typeface="+mn-lt"/>
                          <a:cs typeface="Arial"/>
                        </a:rPr>
                        <a:t>o</a:t>
                      </a:r>
                      <a:r>
                        <a:rPr sz="1100" spc="-10" dirty="0">
                          <a:latin typeface="+mn-lt"/>
                          <a:cs typeface="Arial"/>
                        </a:rPr>
                        <a:t>l</a:t>
                      </a:r>
                      <a:r>
                        <a:rPr sz="1100" spc="-15" dirty="0">
                          <a:latin typeface="+mn-lt"/>
                          <a:cs typeface="Arial"/>
                        </a:rPr>
                        <a:t>v</a:t>
                      </a:r>
                      <a:r>
                        <a:rPr sz="1100" spc="-10" dirty="0">
                          <a:latin typeface="+mn-lt"/>
                          <a:cs typeface="Arial"/>
                        </a:rPr>
                        <a:t>i</a:t>
                      </a:r>
                      <a:r>
                        <a:rPr sz="1100" dirty="0">
                          <a:latin typeface="+mn-lt"/>
                          <a:cs typeface="Arial"/>
                        </a:rPr>
                        <a:t>ng</a:t>
                      </a:r>
                      <a:r>
                        <a:rPr sz="1100" spc="35" dirty="0">
                          <a:latin typeface="+mn-lt"/>
                          <a:cs typeface="Arial"/>
                        </a:rPr>
                        <a:t> </a:t>
                      </a:r>
                      <a:endParaRPr lang="en-US" sz="1100" spc="35" dirty="0" smtClean="0">
                        <a:latin typeface="+mn-lt"/>
                        <a:cs typeface="Arial"/>
                      </a:endParaRPr>
                    </a:p>
                    <a:p>
                      <a:pPr marL="62230" algn="r">
                        <a:lnSpc>
                          <a:spcPct val="100000"/>
                        </a:lnSpc>
                      </a:pPr>
                      <a:r>
                        <a:rPr sz="1100" spc="-10" dirty="0" smtClean="0">
                          <a:latin typeface="+mn-lt"/>
                          <a:cs typeface="Arial"/>
                        </a:rPr>
                        <a:t>D</a:t>
                      </a:r>
                      <a:r>
                        <a:rPr sz="1100" dirty="0" smtClean="0">
                          <a:latin typeface="+mn-lt"/>
                          <a:cs typeface="Arial"/>
                        </a:rPr>
                        <a:t>emands</a:t>
                      </a:r>
                      <a:r>
                        <a:rPr sz="1100" spc="-10" dirty="0" smtClean="0">
                          <a:latin typeface="+mn-lt"/>
                          <a:cs typeface="Arial"/>
                        </a:rPr>
                        <a:t> </a:t>
                      </a:r>
                      <a:r>
                        <a:rPr lang="en-US" sz="1100" spc="-10" dirty="0" smtClean="0">
                          <a:latin typeface="+mn-lt"/>
                          <a:cs typeface="Arial"/>
                        </a:rPr>
                        <a:t>o</a:t>
                      </a:r>
                      <a:r>
                        <a:rPr sz="1100" dirty="0" smtClean="0">
                          <a:latin typeface="+mn-lt"/>
                          <a:cs typeface="Arial"/>
                        </a:rPr>
                        <a:t>f</a:t>
                      </a:r>
                      <a:r>
                        <a:rPr sz="1100" spc="-40" dirty="0" smtClean="0">
                          <a:latin typeface="+mn-lt"/>
                          <a:cs typeface="Arial"/>
                        </a:rPr>
                        <a:t> </a:t>
                      </a:r>
                      <a:r>
                        <a:rPr sz="1100" spc="-10" dirty="0">
                          <a:latin typeface="+mn-lt"/>
                          <a:cs typeface="Arial"/>
                        </a:rPr>
                        <a:t>R</a:t>
                      </a:r>
                      <a:r>
                        <a:rPr sz="1100" dirty="0">
                          <a:latin typeface="+mn-lt"/>
                          <a:cs typeface="Arial"/>
                        </a:rPr>
                        <a:t>e</a:t>
                      </a:r>
                      <a:r>
                        <a:rPr sz="1100" spc="5" dirty="0">
                          <a:latin typeface="+mn-lt"/>
                          <a:cs typeface="Arial"/>
                        </a:rPr>
                        <a:t>g</a:t>
                      </a:r>
                      <a:r>
                        <a:rPr sz="1100" spc="-10" dirty="0">
                          <a:latin typeface="+mn-lt"/>
                          <a:cs typeface="Arial"/>
                        </a:rPr>
                        <a:t>i</a:t>
                      </a:r>
                      <a:r>
                        <a:rPr sz="1100" dirty="0">
                          <a:latin typeface="+mn-lt"/>
                          <a:cs typeface="Arial"/>
                        </a:rPr>
                        <a:t>o</a:t>
                      </a:r>
                      <a:r>
                        <a:rPr sz="1100" spc="-5" dirty="0">
                          <a:latin typeface="+mn-lt"/>
                          <a:cs typeface="Arial"/>
                        </a:rPr>
                        <a:t>n</a:t>
                      </a:r>
                      <a:r>
                        <a:rPr sz="1100" dirty="0">
                          <a:latin typeface="+mn-lt"/>
                          <a:cs typeface="Arial"/>
                        </a:rPr>
                        <a:t>al</a:t>
                      </a:r>
                      <a:r>
                        <a:rPr sz="1100" spc="10" dirty="0">
                          <a:latin typeface="+mn-lt"/>
                          <a:cs typeface="Arial"/>
                        </a:rPr>
                        <a:t> </a:t>
                      </a:r>
                      <a:r>
                        <a:rPr sz="1100" spc="-5" dirty="0">
                          <a:latin typeface="+mn-lt"/>
                          <a:cs typeface="Arial"/>
                        </a:rPr>
                        <a:t>S</a:t>
                      </a:r>
                      <a:r>
                        <a:rPr sz="1100" dirty="0">
                          <a:latin typeface="+mn-lt"/>
                          <a:cs typeface="Arial"/>
                        </a:rPr>
                        <a:t>ta</a:t>
                      </a:r>
                      <a:r>
                        <a:rPr sz="1100" spc="5" dirty="0">
                          <a:latin typeface="+mn-lt"/>
                          <a:cs typeface="Arial"/>
                        </a:rPr>
                        <a:t>k</a:t>
                      </a:r>
                      <a:r>
                        <a:rPr sz="1100" dirty="0">
                          <a:latin typeface="+mn-lt"/>
                          <a:cs typeface="Arial"/>
                        </a:rPr>
                        <a:t>e</a:t>
                      </a:r>
                      <a:r>
                        <a:rPr sz="1100" spc="-5" dirty="0">
                          <a:latin typeface="+mn-lt"/>
                          <a:cs typeface="Arial"/>
                        </a:rPr>
                        <a:t>h</a:t>
                      </a:r>
                      <a:r>
                        <a:rPr sz="1100" dirty="0">
                          <a:latin typeface="+mn-lt"/>
                          <a:cs typeface="Arial"/>
                        </a:rPr>
                        <a:t>o</a:t>
                      </a:r>
                      <a:r>
                        <a:rPr sz="1100" spc="-10" dirty="0">
                          <a:latin typeface="+mn-lt"/>
                          <a:cs typeface="Arial"/>
                        </a:rPr>
                        <a:t>l</a:t>
                      </a:r>
                      <a:r>
                        <a:rPr sz="1100" dirty="0">
                          <a:latin typeface="+mn-lt"/>
                          <a:cs typeface="Arial"/>
                        </a:rPr>
                        <a:t>d</a:t>
                      </a:r>
                      <a:r>
                        <a:rPr sz="1100" spc="-5" dirty="0">
                          <a:latin typeface="+mn-lt"/>
                          <a:cs typeface="Arial"/>
                        </a:rPr>
                        <a:t>e</a:t>
                      </a:r>
                      <a:r>
                        <a:rPr sz="1100" dirty="0">
                          <a:latin typeface="+mn-lt"/>
                          <a:cs typeface="Arial"/>
                        </a:rPr>
                        <a:t>rs</a:t>
                      </a: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vMerge="1">
                  <a:txBody>
                    <a:bodyPr/>
                    <a:lstStyle/>
                    <a:p>
                      <a:endParaRPr lang="en-US"/>
                    </a:p>
                  </a:txBody>
                  <a:tcPr/>
                </a:tc>
                <a:tc>
                  <a:txBody>
                    <a:bodyPr/>
                    <a:lstStyle/>
                    <a:p>
                      <a:pPr marL="62230" algn="r">
                        <a:lnSpc>
                          <a:spcPct val="100000"/>
                        </a:lnSpc>
                      </a:pPr>
                      <a:r>
                        <a:rPr lang="en-US" sz="1100" dirty="0" smtClean="0">
                          <a:latin typeface="+mn-lt"/>
                          <a:cs typeface="Arial"/>
                        </a:rPr>
                        <a:t>Full and Effective Use of International Partnerships</a:t>
                      </a:r>
                      <a:r>
                        <a:rPr lang="en-US" sz="1100" baseline="0" dirty="0" smtClean="0">
                          <a:latin typeface="+mn-lt"/>
                          <a:cs typeface="Arial"/>
                        </a:rPr>
                        <a:t> and Policy </a:t>
                      </a:r>
                    </a:p>
                    <a:p>
                      <a:pPr marL="62230" algn="r">
                        <a:lnSpc>
                          <a:spcPct val="100000"/>
                        </a:lnSpc>
                      </a:pPr>
                      <a:r>
                        <a:rPr lang="en-US" sz="1100" baseline="0" dirty="0" smtClean="0">
                          <a:latin typeface="+mn-lt"/>
                          <a:cs typeface="Arial"/>
                        </a:rPr>
                        <a:t>Leadership to Achieve NOAA’s Mission Objectives</a:t>
                      </a:r>
                      <a:endParaRPr sz="1100" dirty="0">
                        <a:latin typeface="+mn-lt"/>
                        <a:cs typeface="Arial"/>
                      </a:endParaRP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rowSpan="2">
                  <a:txBody>
                    <a:bodyPr/>
                    <a:lstStyle/>
                    <a:p>
                      <a:pPr marL="62230" algn="r">
                        <a:lnSpc>
                          <a:spcPct val="100000"/>
                        </a:lnSpc>
                      </a:pPr>
                      <a:r>
                        <a:rPr lang="en-US" sz="1300" b="1" dirty="0" smtClean="0">
                          <a:solidFill>
                            <a:schemeClr val="bg1"/>
                          </a:solidFill>
                          <a:latin typeface="+mn-lt"/>
                          <a:cs typeface="Arial"/>
                        </a:rPr>
                        <a:t>ORGANIZATION &amp; ADMINISTRATION</a:t>
                      </a:r>
                      <a:r>
                        <a:rPr lang="en-US" sz="1300" b="1" baseline="0" dirty="0" smtClean="0">
                          <a:solidFill>
                            <a:schemeClr val="bg1"/>
                          </a:solidFill>
                          <a:latin typeface="+mn-lt"/>
                          <a:cs typeface="Arial"/>
                        </a:rPr>
                        <a:t> ENTERPRISE</a:t>
                      </a:r>
                      <a:endParaRPr sz="1300" b="1" dirty="0">
                        <a:solidFill>
                          <a:schemeClr val="bg1"/>
                        </a:solidFill>
                        <a:latin typeface="+mn-lt"/>
                        <a:cs typeface="Arial"/>
                      </a:endParaRPr>
                    </a:p>
                  </a:txBody>
                  <a:tcPr marL="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62230" algn="r">
                        <a:lnSpc>
                          <a:spcPct val="100000"/>
                        </a:lnSpc>
                      </a:pPr>
                      <a:r>
                        <a:rPr sz="1100" spc="-10" dirty="0">
                          <a:latin typeface="+mn-lt"/>
                          <a:cs typeface="Arial"/>
                        </a:rPr>
                        <a:t>Di</a:t>
                      </a:r>
                      <a:r>
                        <a:rPr sz="1100" spc="-15" dirty="0">
                          <a:latin typeface="+mn-lt"/>
                          <a:cs typeface="Arial"/>
                        </a:rPr>
                        <a:t>v</a:t>
                      </a:r>
                      <a:r>
                        <a:rPr sz="1100" dirty="0">
                          <a:latin typeface="+mn-lt"/>
                          <a:cs typeface="Arial"/>
                        </a:rPr>
                        <a:t>erse</a:t>
                      </a:r>
                      <a:r>
                        <a:rPr sz="1100" spc="5" dirty="0">
                          <a:latin typeface="+mn-lt"/>
                          <a:cs typeface="Arial"/>
                        </a:rPr>
                        <a:t> </a:t>
                      </a:r>
                      <a:r>
                        <a:rPr lang="en-US" sz="1100" spc="5" dirty="0" smtClean="0">
                          <a:latin typeface="+mn-lt"/>
                          <a:cs typeface="Arial"/>
                        </a:rPr>
                        <a:t>a</a:t>
                      </a:r>
                      <a:r>
                        <a:rPr sz="1100" dirty="0" smtClean="0">
                          <a:latin typeface="+mn-lt"/>
                          <a:cs typeface="Arial"/>
                        </a:rPr>
                        <a:t>nd </a:t>
                      </a:r>
                      <a:r>
                        <a:rPr sz="1100" spc="-10" dirty="0">
                          <a:latin typeface="+mn-lt"/>
                          <a:cs typeface="Arial"/>
                        </a:rPr>
                        <a:t>C</a:t>
                      </a:r>
                      <a:r>
                        <a:rPr sz="1100" dirty="0">
                          <a:latin typeface="+mn-lt"/>
                          <a:cs typeface="Arial"/>
                        </a:rPr>
                        <a:t>o</a:t>
                      </a:r>
                      <a:r>
                        <a:rPr sz="1100" spc="-5" dirty="0">
                          <a:latin typeface="+mn-lt"/>
                          <a:cs typeface="Arial"/>
                        </a:rPr>
                        <a:t>n</a:t>
                      </a:r>
                      <a:r>
                        <a:rPr sz="1100" dirty="0">
                          <a:latin typeface="+mn-lt"/>
                          <a:cs typeface="Arial"/>
                        </a:rPr>
                        <a:t>sta</a:t>
                      </a:r>
                      <a:r>
                        <a:rPr sz="1100" spc="-5" dirty="0">
                          <a:latin typeface="+mn-lt"/>
                          <a:cs typeface="Arial"/>
                        </a:rPr>
                        <a:t>n</a:t>
                      </a:r>
                      <a:r>
                        <a:rPr sz="1100" dirty="0">
                          <a:latin typeface="+mn-lt"/>
                          <a:cs typeface="Arial"/>
                        </a:rPr>
                        <a:t>t</a:t>
                      </a:r>
                      <a:r>
                        <a:rPr sz="1100" spc="-10" dirty="0">
                          <a:latin typeface="+mn-lt"/>
                          <a:cs typeface="Arial"/>
                        </a:rPr>
                        <a:t>l</a:t>
                      </a:r>
                      <a:r>
                        <a:rPr sz="1100" dirty="0">
                          <a:latin typeface="+mn-lt"/>
                          <a:cs typeface="Arial"/>
                        </a:rPr>
                        <a:t>y</a:t>
                      </a:r>
                      <a:r>
                        <a:rPr sz="1100" spc="-20" dirty="0">
                          <a:latin typeface="+mn-lt"/>
                          <a:cs typeface="Arial"/>
                        </a:rPr>
                        <a:t> </a:t>
                      </a:r>
                      <a:r>
                        <a:rPr sz="1100" spc="-5" dirty="0">
                          <a:latin typeface="+mn-lt"/>
                          <a:cs typeface="Arial"/>
                        </a:rPr>
                        <a:t>E</a:t>
                      </a:r>
                      <a:r>
                        <a:rPr sz="1100" spc="-15" dirty="0">
                          <a:latin typeface="+mn-lt"/>
                          <a:cs typeface="Arial"/>
                        </a:rPr>
                        <a:t>v</a:t>
                      </a:r>
                      <a:r>
                        <a:rPr sz="1100" dirty="0">
                          <a:latin typeface="+mn-lt"/>
                          <a:cs typeface="Arial"/>
                        </a:rPr>
                        <a:t>o</a:t>
                      </a:r>
                      <a:r>
                        <a:rPr sz="1100" spc="-10" dirty="0">
                          <a:latin typeface="+mn-lt"/>
                          <a:cs typeface="Arial"/>
                        </a:rPr>
                        <a:t>l</a:t>
                      </a:r>
                      <a:r>
                        <a:rPr sz="1100" spc="-15" dirty="0">
                          <a:latin typeface="+mn-lt"/>
                          <a:cs typeface="Arial"/>
                        </a:rPr>
                        <a:t>v</a:t>
                      </a:r>
                      <a:r>
                        <a:rPr sz="1100" spc="-10" dirty="0">
                          <a:latin typeface="+mn-lt"/>
                          <a:cs typeface="Arial"/>
                        </a:rPr>
                        <a:t>i</a:t>
                      </a:r>
                      <a:r>
                        <a:rPr sz="1100" dirty="0">
                          <a:latin typeface="+mn-lt"/>
                          <a:cs typeface="Arial"/>
                        </a:rPr>
                        <a:t>ng</a:t>
                      </a:r>
                      <a:r>
                        <a:rPr sz="1100" spc="35" dirty="0">
                          <a:latin typeface="+mn-lt"/>
                          <a:cs typeface="Arial"/>
                        </a:rPr>
                        <a:t> </a:t>
                      </a:r>
                      <a:r>
                        <a:rPr sz="1100" spc="-10" dirty="0">
                          <a:latin typeface="+mn-lt"/>
                          <a:cs typeface="Arial"/>
                        </a:rPr>
                        <a:t>C</a:t>
                      </a:r>
                      <a:r>
                        <a:rPr sz="1100" dirty="0">
                          <a:latin typeface="+mn-lt"/>
                          <a:cs typeface="Arial"/>
                        </a:rPr>
                        <a:t>a</a:t>
                      </a:r>
                      <a:r>
                        <a:rPr sz="1100" spc="-5" dirty="0">
                          <a:latin typeface="+mn-lt"/>
                          <a:cs typeface="Arial"/>
                        </a:rPr>
                        <a:t>p</a:t>
                      </a:r>
                      <a:r>
                        <a:rPr sz="1100" dirty="0">
                          <a:latin typeface="+mn-lt"/>
                          <a:cs typeface="Arial"/>
                        </a:rPr>
                        <a:t>a</a:t>
                      </a:r>
                      <a:r>
                        <a:rPr sz="1100" spc="-5" dirty="0">
                          <a:latin typeface="+mn-lt"/>
                          <a:cs typeface="Arial"/>
                        </a:rPr>
                        <a:t>b</a:t>
                      </a:r>
                      <a:r>
                        <a:rPr sz="1100" spc="-10" dirty="0">
                          <a:latin typeface="+mn-lt"/>
                          <a:cs typeface="Arial"/>
                        </a:rPr>
                        <a:t>ili</a:t>
                      </a:r>
                      <a:r>
                        <a:rPr sz="1100" dirty="0">
                          <a:latin typeface="+mn-lt"/>
                          <a:cs typeface="Arial"/>
                        </a:rPr>
                        <a:t>t</a:t>
                      </a:r>
                      <a:r>
                        <a:rPr sz="1100" spc="-10" dirty="0">
                          <a:latin typeface="+mn-lt"/>
                          <a:cs typeface="Arial"/>
                        </a:rPr>
                        <a:t>i</a:t>
                      </a:r>
                      <a:r>
                        <a:rPr sz="1100" dirty="0">
                          <a:latin typeface="+mn-lt"/>
                          <a:cs typeface="Arial"/>
                        </a:rPr>
                        <a:t>es</a:t>
                      </a:r>
                      <a:r>
                        <a:rPr sz="1100" spc="25" dirty="0">
                          <a:latin typeface="+mn-lt"/>
                          <a:cs typeface="Arial"/>
                        </a:rPr>
                        <a:t> </a:t>
                      </a:r>
                      <a:r>
                        <a:rPr lang="en-US" sz="1100" spc="25" dirty="0" smtClean="0">
                          <a:latin typeface="+mn-lt"/>
                          <a:cs typeface="Arial"/>
                        </a:rPr>
                        <a:t>i</a:t>
                      </a:r>
                      <a:r>
                        <a:rPr sz="1100" dirty="0" smtClean="0">
                          <a:latin typeface="+mn-lt"/>
                          <a:cs typeface="Arial"/>
                        </a:rPr>
                        <a:t>n</a:t>
                      </a:r>
                      <a:r>
                        <a:rPr sz="1100" spc="-20" dirty="0" smtClean="0">
                          <a:latin typeface="+mn-lt"/>
                          <a:cs typeface="Arial"/>
                        </a:rPr>
                        <a:t> </a:t>
                      </a:r>
                      <a:r>
                        <a:rPr sz="1100" spc="-10" dirty="0">
                          <a:latin typeface="+mn-lt"/>
                          <a:cs typeface="Arial"/>
                        </a:rPr>
                        <a:t>N</a:t>
                      </a:r>
                      <a:r>
                        <a:rPr sz="1100" dirty="0">
                          <a:latin typeface="+mn-lt"/>
                          <a:cs typeface="Arial"/>
                        </a:rPr>
                        <a:t>O</a:t>
                      </a:r>
                      <a:r>
                        <a:rPr sz="1100" spc="-5" dirty="0">
                          <a:latin typeface="+mn-lt"/>
                          <a:cs typeface="Arial"/>
                        </a:rPr>
                        <a:t>AA</a:t>
                      </a:r>
                      <a:r>
                        <a:rPr sz="1100" dirty="0">
                          <a:latin typeface="+mn-lt"/>
                          <a:cs typeface="Arial"/>
                        </a:rPr>
                        <a:t>'s</a:t>
                      </a:r>
                      <a:r>
                        <a:rPr sz="1100" spc="-10" dirty="0">
                          <a:latin typeface="+mn-lt"/>
                          <a:cs typeface="Arial"/>
                        </a:rPr>
                        <a:t> </a:t>
                      </a:r>
                      <a:r>
                        <a:rPr sz="1100" spc="35" dirty="0">
                          <a:latin typeface="+mn-lt"/>
                          <a:cs typeface="Arial"/>
                        </a:rPr>
                        <a:t>W</a:t>
                      </a:r>
                      <a:r>
                        <a:rPr sz="1100" dirty="0">
                          <a:latin typeface="+mn-lt"/>
                          <a:cs typeface="Arial"/>
                        </a:rPr>
                        <a:t>o</a:t>
                      </a:r>
                      <a:r>
                        <a:rPr sz="1100" spc="-10" dirty="0">
                          <a:latin typeface="+mn-lt"/>
                          <a:cs typeface="Arial"/>
                        </a:rPr>
                        <a:t>r</a:t>
                      </a:r>
                      <a:r>
                        <a:rPr sz="1100" dirty="0">
                          <a:latin typeface="+mn-lt"/>
                          <a:cs typeface="Arial"/>
                        </a:rPr>
                        <a:t>k</a:t>
                      </a:r>
                      <a:r>
                        <a:rPr sz="1100" spc="-10" dirty="0">
                          <a:latin typeface="+mn-lt"/>
                          <a:cs typeface="Arial"/>
                        </a:rPr>
                        <a:t>f</a:t>
                      </a:r>
                      <a:r>
                        <a:rPr sz="1100" dirty="0">
                          <a:latin typeface="+mn-lt"/>
                          <a:cs typeface="Arial"/>
                        </a:rPr>
                        <a:t>o</a:t>
                      </a:r>
                      <a:r>
                        <a:rPr sz="1100" spc="-10" dirty="0">
                          <a:latin typeface="+mn-lt"/>
                          <a:cs typeface="Arial"/>
                        </a:rPr>
                        <a:t>r</a:t>
                      </a:r>
                      <a:r>
                        <a:rPr sz="1100" dirty="0">
                          <a:latin typeface="+mn-lt"/>
                          <a:cs typeface="Arial"/>
                        </a:rPr>
                        <a:t>ce</a:t>
                      </a: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CF4"/>
                    </a:solidFill>
                  </a:tcPr>
                </a:tc>
              </a:tr>
              <a:tr h="349780">
                <a:tc vMerge="1">
                  <a:txBody>
                    <a:bodyPr/>
                    <a:lstStyle/>
                    <a:p>
                      <a:pPr marL="62230" algn="l">
                        <a:lnSpc>
                          <a:spcPct val="100000"/>
                        </a:lnSpc>
                      </a:pPr>
                      <a:endParaRPr sz="1200" dirty="0">
                        <a:latin typeface="Arial"/>
                        <a:cs typeface="Arial"/>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CF4"/>
                    </a:solidFill>
                  </a:tcPr>
                </a:tc>
                <a:tc>
                  <a:txBody>
                    <a:bodyPr/>
                    <a:lstStyle/>
                    <a:p>
                      <a:pPr marL="62230" algn="r">
                        <a:lnSpc>
                          <a:spcPct val="100000"/>
                        </a:lnSpc>
                      </a:pPr>
                      <a:r>
                        <a:rPr sz="1100" dirty="0">
                          <a:latin typeface="+mn-lt"/>
                          <a:cs typeface="Arial"/>
                        </a:rPr>
                        <a:t>A</a:t>
                      </a:r>
                      <a:r>
                        <a:rPr sz="1100" spc="-15" dirty="0">
                          <a:latin typeface="+mn-lt"/>
                          <a:cs typeface="Arial"/>
                        </a:rPr>
                        <a:t> </a:t>
                      </a:r>
                      <a:r>
                        <a:rPr sz="1100" spc="-5" dirty="0">
                          <a:latin typeface="+mn-lt"/>
                          <a:cs typeface="Arial"/>
                        </a:rPr>
                        <a:t>M</a:t>
                      </a:r>
                      <a:r>
                        <a:rPr sz="1100" dirty="0">
                          <a:latin typeface="+mn-lt"/>
                          <a:cs typeface="Arial"/>
                        </a:rPr>
                        <a:t>odern</a:t>
                      </a:r>
                      <a:r>
                        <a:rPr sz="1100" spc="-55" dirty="0">
                          <a:latin typeface="+mn-lt"/>
                          <a:cs typeface="Arial"/>
                        </a:rPr>
                        <a:t> </a:t>
                      </a:r>
                      <a:r>
                        <a:rPr sz="1100" dirty="0">
                          <a:latin typeface="+mn-lt"/>
                          <a:cs typeface="Arial"/>
                        </a:rPr>
                        <a:t>IT</a:t>
                      </a:r>
                      <a:r>
                        <a:rPr sz="1100" spc="-25" dirty="0">
                          <a:latin typeface="+mn-lt"/>
                          <a:cs typeface="Arial"/>
                        </a:rPr>
                        <a:t> </a:t>
                      </a:r>
                      <a:r>
                        <a:rPr sz="1100" dirty="0">
                          <a:latin typeface="+mn-lt"/>
                          <a:cs typeface="Arial"/>
                        </a:rPr>
                        <a:t>In</a:t>
                      </a:r>
                      <a:r>
                        <a:rPr sz="1100" spc="10" dirty="0">
                          <a:latin typeface="+mn-lt"/>
                          <a:cs typeface="Arial"/>
                        </a:rPr>
                        <a:t>f</a:t>
                      </a:r>
                      <a:r>
                        <a:rPr sz="1100" spc="-10" dirty="0">
                          <a:latin typeface="+mn-lt"/>
                          <a:cs typeface="Arial"/>
                        </a:rPr>
                        <a:t>r</a:t>
                      </a:r>
                      <a:r>
                        <a:rPr sz="1100" dirty="0">
                          <a:latin typeface="+mn-lt"/>
                          <a:cs typeface="Arial"/>
                        </a:rPr>
                        <a:t>as</a:t>
                      </a:r>
                      <a:r>
                        <a:rPr sz="1100" spc="-10" dirty="0">
                          <a:latin typeface="+mn-lt"/>
                          <a:cs typeface="Arial"/>
                        </a:rPr>
                        <a:t>t</a:t>
                      </a:r>
                      <a:r>
                        <a:rPr sz="1100" dirty="0">
                          <a:latin typeface="+mn-lt"/>
                          <a:cs typeface="Arial"/>
                        </a:rPr>
                        <a:t>ru</a:t>
                      </a:r>
                      <a:r>
                        <a:rPr sz="1100" spc="-15" dirty="0">
                          <a:latin typeface="+mn-lt"/>
                          <a:cs typeface="Arial"/>
                        </a:rPr>
                        <a:t>c</a:t>
                      </a:r>
                      <a:r>
                        <a:rPr sz="1100" spc="-10" dirty="0">
                          <a:latin typeface="+mn-lt"/>
                          <a:cs typeface="Arial"/>
                        </a:rPr>
                        <a:t>t</a:t>
                      </a:r>
                      <a:r>
                        <a:rPr sz="1100" dirty="0">
                          <a:latin typeface="+mn-lt"/>
                          <a:cs typeface="Arial"/>
                        </a:rPr>
                        <a:t>ure</a:t>
                      </a:r>
                      <a:r>
                        <a:rPr sz="1100" spc="-45" dirty="0">
                          <a:latin typeface="+mn-lt"/>
                          <a:cs typeface="Arial"/>
                        </a:rPr>
                        <a:t> </a:t>
                      </a:r>
                      <a:r>
                        <a:rPr lang="en-US" sz="1100" spc="-45" dirty="0" smtClean="0">
                          <a:latin typeface="+mn-lt"/>
                          <a:cs typeface="Arial"/>
                        </a:rPr>
                        <a:t>f</a:t>
                      </a:r>
                      <a:r>
                        <a:rPr sz="1100" spc="-5" dirty="0" smtClean="0">
                          <a:latin typeface="+mn-lt"/>
                          <a:cs typeface="Arial"/>
                        </a:rPr>
                        <a:t>o</a:t>
                      </a:r>
                      <a:r>
                        <a:rPr sz="1100" dirty="0" smtClean="0">
                          <a:latin typeface="+mn-lt"/>
                          <a:cs typeface="Arial"/>
                        </a:rPr>
                        <a:t>r</a:t>
                      </a:r>
                      <a:r>
                        <a:rPr sz="1100" spc="-15" dirty="0" smtClean="0">
                          <a:latin typeface="+mn-lt"/>
                          <a:cs typeface="Arial"/>
                        </a:rPr>
                        <a:t> </a:t>
                      </a:r>
                      <a:r>
                        <a:rPr lang="en-US" sz="1100" spc="-15" dirty="0" smtClean="0">
                          <a:latin typeface="+mn-lt"/>
                          <a:cs typeface="Arial"/>
                        </a:rPr>
                        <a:t>a</a:t>
                      </a:r>
                      <a:r>
                        <a:rPr sz="1100" dirty="0" smtClean="0">
                          <a:latin typeface="+mn-lt"/>
                          <a:cs typeface="Arial"/>
                        </a:rPr>
                        <a:t> </a:t>
                      </a:r>
                      <a:r>
                        <a:rPr sz="1100" spc="-5" dirty="0">
                          <a:latin typeface="+mn-lt"/>
                          <a:cs typeface="Arial"/>
                        </a:rPr>
                        <a:t>S</a:t>
                      </a:r>
                      <a:r>
                        <a:rPr sz="1100" dirty="0">
                          <a:latin typeface="+mn-lt"/>
                          <a:cs typeface="Arial"/>
                        </a:rPr>
                        <a:t>c</a:t>
                      </a:r>
                      <a:r>
                        <a:rPr sz="1100" spc="-10" dirty="0">
                          <a:latin typeface="+mn-lt"/>
                          <a:cs typeface="Arial"/>
                        </a:rPr>
                        <a:t>i</a:t>
                      </a:r>
                      <a:r>
                        <a:rPr sz="1100" dirty="0">
                          <a:latin typeface="+mn-lt"/>
                          <a:cs typeface="Arial"/>
                        </a:rPr>
                        <a:t>e</a:t>
                      </a:r>
                      <a:r>
                        <a:rPr sz="1100" spc="-5" dirty="0">
                          <a:latin typeface="+mn-lt"/>
                          <a:cs typeface="Arial"/>
                        </a:rPr>
                        <a:t>n</a:t>
                      </a:r>
                      <a:r>
                        <a:rPr sz="1100" dirty="0">
                          <a:latin typeface="+mn-lt"/>
                          <a:cs typeface="Arial"/>
                        </a:rPr>
                        <a:t>t</a:t>
                      </a:r>
                      <a:r>
                        <a:rPr sz="1100" spc="-10" dirty="0">
                          <a:latin typeface="+mn-lt"/>
                          <a:cs typeface="Arial"/>
                        </a:rPr>
                        <a:t>i</a:t>
                      </a:r>
                      <a:r>
                        <a:rPr sz="1100" spc="15" dirty="0">
                          <a:latin typeface="+mn-lt"/>
                          <a:cs typeface="Arial"/>
                        </a:rPr>
                        <a:t>f</a:t>
                      </a:r>
                      <a:r>
                        <a:rPr sz="1100" spc="-10" dirty="0">
                          <a:latin typeface="+mn-lt"/>
                          <a:cs typeface="Arial"/>
                        </a:rPr>
                        <a:t>i</a:t>
                      </a:r>
                      <a:r>
                        <a:rPr sz="1100" dirty="0">
                          <a:latin typeface="+mn-lt"/>
                          <a:cs typeface="Arial"/>
                        </a:rPr>
                        <a:t>c</a:t>
                      </a:r>
                      <a:r>
                        <a:rPr sz="1100" spc="-20" dirty="0">
                          <a:latin typeface="+mn-lt"/>
                          <a:cs typeface="Arial"/>
                        </a:rPr>
                        <a:t> </a:t>
                      </a:r>
                      <a:r>
                        <a:rPr sz="1100" spc="-5" dirty="0">
                          <a:latin typeface="+mn-lt"/>
                          <a:cs typeface="Arial"/>
                        </a:rPr>
                        <a:t>E</a:t>
                      </a:r>
                      <a:r>
                        <a:rPr sz="1100" dirty="0">
                          <a:latin typeface="+mn-lt"/>
                          <a:cs typeface="Arial"/>
                        </a:rPr>
                        <a:t>nterprise</a:t>
                      </a:r>
                    </a:p>
                  </a:txBody>
                  <a:tcPr marL="0" marR="457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bl>
          </a:graphicData>
        </a:graphic>
      </p:graphicFrame>
      <p:sp>
        <p:nvSpPr>
          <p:cNvPr id="5" name="Title 8"/>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600" dirty="0" smtClean="0"/>
              <a:t>Relevance:  NOAA’s Strategic Plan</a:t>
            </a:r>
            <a:endParaRPr lang="en-US" sz="3600" dirty="0"/>
          </a:p>
        </p:txBody>
      </p:sp>
      <p:sp>
        <p:nvSpPr>
          <p:cNvPr id="6" name="TextBox 5"/>
          <p:cNvSpPr txBox="1"/>
          <p:nvPr/>
        </p:nvSpPr>
        <p:spPr>
          <a:xfrm>
            <a:off x="7308937" y="629433"/>
            <a:ext cx="2133600" cy="523220"/>
          </a:xfrm>
          <a:prstGeom prst="rect">
            <a:avLst/>
          </a:prstGeom>
          <a:noFill/>
        </p:spPr>
        <p:txBody>
          <a:bodyPr wrap="square" rtlCol="0">
            <a:spAutoFit/>
          </a:bodyPr>
          <a:lstStyle/>
          <a:p>
            <a:r>
              <a:rPr lang="en-US" sz="1400" b="1" dirty="0" smtClean="0">
                <a:solidFill>
                  <a:srgbClr val="92D050"/>
                </a:solidFill>
              </a:rPr>
              <a:t>1: </a:t>
            </a:r>
            <a:r>
              <a:rPr lang="en-US" sz="1400" b="1" i="1" dirty="0" smtClean="0">
                <a:solidFill>
                  <a:srgbClr val="92D050"/>
                </a:solidFill>
              </a:rPr>
              <a:t>primary</a:t>
            </a:r>
            <a:r>
              <a:rPr lang="en-US" sz="1400" b="1" dirty="0" smtClean="0">
                <a:solidFill>
                  <a:srgbClr val="92D050"/>
                </a:solidFill>
              </a:rPr>
              <a:t> partner  </a:t>
            </a:r>
          </a:p>
          <a:p>
            <a:r>
              <a:rPr lang="en-US" sz="1400" b="1" dirty="0" smtClean="0">
                <a:solidFill>
                  <a:srgbClr val="92D050"/>
                </a:solidFill>
              </a:rPr>
              <a:t>2: </a:t>
            </a:r>
            <a:r>
              <a:rPr lang="en-US" sz="1400" b="1" i="1" dirty="0" smtClean="0">
                <a:solidFill>
                  <a:srgbClr val="92D050"/>
                </a:solidFill>
              </a:rPr>
              <a:t>contributing</a:t>
            </a:r>
            <a:r>
              <a:rPr lang="en-US" sz="1400" b="1" dirty="0" smtClean="0">
                <a:solidFill>
                  <a:srgbClr val="92D050"/>
                </a:solidFill>
              </a:rPr>
              <a:t> partner</a:t>
            </a:r>
          </a:p>
        </p:txBody>
      </p:sp>
      <p:graphicFrame>
        <p:nvGraphicFramePr>
          <p:cNvPr id="8" name="object 5"/>
          <p:cNvGraphicFramePr>
            <a:graphicFrameLocks noGrp="1" noChangeAspect="1"/>
          </p:cNvGraphicFramePr>
          <p:nvPr>
            <p:extLst>
              <p:ext uri="{D42A27DB-BD31-4B8C-83A1-F6EECF244321}">
                <p14:modId xmlns:p14="http://schemas.microsoft.com/office/powerpoint/2010/main" val="3284793571"/>
              </p:ext>
            </p:extLst>
          </p:nvPr>
        </p:nvGraphicFramePr>
        <p:xfrm>
          <a:off x="7411233" y="1143000"/>
          <a:ext cx="446750" cy="5257788"/>
        </p:xfrm>
        <a:graphic>
          <a:graphicData uri="http://schemas.openxmlformats.org/drawingml/2006/table">
            <a:tbl>
              <a:tblPr firstRow="1" bandRow="1">
                <a:tableStyleId>{2D5ABB26-0587-4C30-8999-92F81FD0307C}</a:tableStyleId>
              </a:tblPr>
              <a:tblGrid>
                <a:gridCol w="446750"/>
              </a:tblGrid>
              <a:tr h="360868">
                <a:tc>
                  <a:txBody>
                    <a:bodyPr/>
                    <a:lstStyle/>
                    <a:p>
                      <a:pPr marL="0" indent="0" algn="ctr">
                        <a:lnSpc>
                          <a:spcPct val="100000"/>
                        </a:lnSpc>
                      </a:pPr>
                      <a:r>
                        <a:rPr lang="en-US" sz="1400" b="1" dirty="0" smtClean="0">
                          <a:solidFill>
                            <a:schemeClr val="bg1"/>
                          </a:solidFill>
                          <a:latin typeface="+mn-lt"/>
                          <a:cs typeface="Arial"/>
                        </a:rPr>
                        <a:t>ARL</a:t>
                      </a:r>
                      <a:endParaRPr sz="1400" b="1" dirty="0">
                        <a:solidFill>
                          <a:schemeClr val="bg1"/>
                        </a:solidFill>
                        <a:latin typeface="+mn-lt"/>
                        <a:cs typeface="Arial"/>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C"/>
                    </a:solidFill>
                  </a:tcPr>
                </a:tc>
              </a:tr>
              <a:tr h="349780">
                <a:tc>
                  <a:txBody>
                    <a:bodyPr/>
                    <a:lstStyle/>
                    <a:p>
                      <a:pPr marL="1270" algn="ctr">
                        <a:lnSpc>
                          <a:spcPct val="100000"/>
                        </a:lnSpc>
                      </a:pPr>
                      <a:r>
                        <a:rPr lang="en-US" sz="1400" b="1" dirty="0" smtClean="0">
                          <a:solidFill>
                            <a:schemeClr val="tx1"/>
                          </a:solidFill>
                          <a:latin typeface="+mn-lt"/>
                          <a:cs typeface="Arial"/>
                        </a:rPr>
                        <a:t>1</a:t>
                      </a:r>
                      <a:endParaRPr sz="1400" b="1" dirty="0">
                        <a:solidFill>
                          <a:schemeClr val="tx1"/>
                        </a:solidFill>
                        <a:latin typeface="+mn-lt"/>
                        <a:cs typeface="Arial"/>
                      </a:endParaRPr>
                    </a:p>
                  </a:txBody>
                  <a:tcPr marL="0" marR="0" marT="0" marB="0" anchor="ctr">
                    <a:lnL w="12700">
                      <a:solidFill>
                        <a:srgbClr val="FFFFFF"/>
                      </a:solidFill>
                      <a:prstDash val="soli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lang="en-US" sz="1400" b="1" dirty="0" smtClean="0">
                          <a:solidFill>
                            <a:schemeClr val="tx1"/>
                          </a:solidFill>
                          <a:latin typeface="+mn-lt"/>
                          <a:cs typeface="Arial"/>
                        </a:rPr>
                        <a:t>2</a:t>
                      </a:r>
                      <a:endParaRPr sz="1400" b="1" dirty="0">
                        <a:solidFill>
                          <a:schemeClr val="tx1"/>
                        </a:solidFill>
                        <a:latin typeface="+mn-lt"/>
                        <a:cs typeface="Arial"/>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a:txBody>
                    <a:bodyPr/>
                    <a:lstStyle/>
                    <a:p>
                      <a:pPr marL="1270" algn="ctr">
                        <a:lnSpc>
                          <a:spcPct val="100000"/>
                        </a:lnSpc>
                      </a:pPr>
                      <a:r>
                        <a:rPr sz="1400" b="1" dirty="0">
                          <a:solidFill>
                            <a:schemeClr val="tx1"/>
                          </a:solidFill>
                          <a:latin typeface="+mn-lt"/>
                          <a:cs typeface="Arial"/>
                        </a:rPr>
                        <a:t>1</a:t>
                      </a: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lang="en-US" sz="1400" b="1" dirty="0" smtClean="0">
                          <a:solidFill>
                            <a:schemeClr val="tx1"/>
                          </a:solidFill>
                          <a:latin typeface="+mn-lt"/>
                          <a:cs typeface="Arial"/>
                        </a:rPr>
                        <a:t>2</a:t>
                      </a:r>
                      <a:endParaRPr sz="1400" b="1" dirty="0">
                        <a:solidFill>
                          <a:schemeClr val="tx1"/>
                        </a:solidFill>
                        <a:latin typeface="+mn-lt"/>
                        <a:cs typeface="Arial"/>
                      </a:endParaRPr>
                    </a:p>
                  </a:txBody>
                  <a:tcPr marL="0" marR="0" marT="0" marB="0" anchor="ctr">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a:txBody>
                    <a:bodyPr/>
                    <a:lstStyle/>
                    <a:p>
                      <a:pPr marL="1270" algn="ctr">
                        <a:lnSpc>
                          <a:spcPct val="100000"/>
                        </a:lnSpc>
                      </a:pPr>
                      <a:r>
                        <a:rPr lang="en-US" sz="1400" b="1" dirty="0" smtClean="0">
                          <a:solidFill>
                            <a:schemeClr val="tx1"/>
                          </a:solidFill>
                          <a:latin typeface="+mn-lt"/>
                          <a:cs typeface="Arial"/>
                        </a:rPr>
                        <a:t>1</a:t>
                      </a:r>
                      <a:endParaRPr sz="1400" b="1" dirty="0">
                        <a:solidFill>
                          <a:schemeClr val="tx1"/>
                        </a:solidFill>
                        <a:latin typeface="+mn-lt"/>
                        <a:cs typeface="Arial"/>
                      </a:endParaRPr>
                    </a:p>
                  </a:txBody>
                  <a:tcPr marL="0" marR="0" marT="0" marB="0" anchor="ctr">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lang="en-US" sz="1400" b="1" dirty="0" smtClean="0">
                          <a:solidFill>
                            <a:schemeClr val="tx1"/>
                          </a:solidFill>
                          <a:latin typeface="+mn-lt"/>
                          <a:cs typeface="Arial"/>
                        </a:rPr>
                        <a:t>1</a:t>
                      </a:r>
                      <a:endParaRPr sz="1400" b="1" dirty="0">
                        <a:solidFill>
                          <a:schemeClr val="tx1"/>
                        </a:solidFill>
                        <a:latin typeface="+mn-lt"/>
                        <a:cs typeface="Arial"/>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a:txBody>
                    <a:bodyPr/>
                    <a:lstStyle/>
                    <a:p>
                      <a:pPr marL="1270" algn="ctr">
                        <a:lnSpc>
                          <a:spcPct val="100000"/>
                        </a:lnSpc>
                      </a:pPr>
                      <a:r>
                        <a:rPr sz="1400" b="1" dirty="0">
                          <a:solidFill>
                            <a:schemeClr val="tx1"/>
                          </a:solidFill>
                          <a:latin typeface="+mn-lt"/>
                          <a:cs typeface="Arial"/>
                        </a:rPr>
                        <a:t>1</a:t>
                      </a: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sz="1400" b="1" dirty="0">
                          <a:solidFill>
                            <a:schemeClr val="tx1"/>
                          </a:solidFill>
                          <a:latin typeface="+mn-lt"/>
                          <a:cs typeface="Arial"/>
                        </a:rPr>
                        <a:t>1</a:t>
                      </a:r>
                    </a:p>
                  </a:txBody>
                  <a:tcPr marL="0" marR="0" marT="0" marB="0" anchor="ctr">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a:txBody>
                    <a:bodyPr/>
                    <a:lstStyle/>
                    <a:p>
                      <a:pPr marL="1270" algn="ctr">
                        <a:lnSpc>
                          <a:spcPct val="100000"/>
                        </a:lnSpc>
                      </a:pPr>
                      <a:r>
                        <a:rPr sz="1400" b="1" dirty="0">
                          <a:solidFill>
                            <a:schemeClr val="tx1"/>
                          </a:solidFill>
                          <a:latin typeface="+mn-lt"/>
                          <a:cs typeface="Arial"/>
                        </a:rPr>
                        <a:t>1</a:t>
                      </a:r>
                    </a:p>
                  </a:txBody>
                  <a:tcPr marL="0" marR="0" marT="0" marB="0" anchor="ctr">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lang="en-US" sz="1400" b="1" dirty="0" smtClean="0">
                          <a:solidFill>
                            <a:schemeClr val="tx1"/>
                          </a:solidFill>
                          <a:latin typeface="+mn-lt"/>
                          <a:cs typeface="Arial"/>
                        </a:rPr>
                        <a:t>1</a:t>
                      </a:r>
                      <a:endParaRPr sz="1400" b="1" dirty="0">
                        <a:solidFill>
                          <a:schemeClr val="tx1"/>
                        </a:solidFill>
                        <a:latin typeface="+mn-lt"/>
                        <a:cs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a:txBody>
                    <a:bodyPr/>
                    <a:lstStyle/>
                    <a:p>
                      <a:pPr marL="1270" algn="ctr">
                        <a:lnSpc>
                          <a:spcPct val="100000"/>
                        </a:lnSpc>
                      </a:pPr>
                      <a:r>
                        <a:rPr lang="en-US" sz="1400" b="1" dirty="0" smtClean="0">
                          <a:solidFill>
                            <a:schemeClr val="tx1"/>
                          </a:solidFill>
                          <a:latin typeface="+mn-lt"/>
                          <a:cs typeface="Arial"/>
                        </a:rPr>
                        <a:t>1</a:t>
                      </a:r>
                      <a:endParaRPr sz="1400" b="1" dirty="0">
                        <a:solidFill>
                          <a:schemeClr val="tx1"/>
                        </a:solidFill>
                        <a:latin typeface="+mn-lt"/>
                        <a:cs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lang="en-US" sz="1400" b="1" dirty="0" smtClean="0">
                          <a:solidFill>
                            <a:schemeClr val="tx1"/>
                          </a:solidFill>
                          <a:latin typeface="+mn-lt"/>
                          <a:cs typeface="Arial"/>
                        </a:rPr>
                        <a:t>1</a:t>
                      </a:r>
                      <a:endParaRPr sz="1400" b="1" dirty="0">
                        <a:solidFill>
                          <a:schemeClr val="tx1"/>
                        </a:solidFill>
                        <a:latin typeface="+mn-lt"/>
                        <a:cs typeface="Aria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r h="349780">
                <a:tc>
                  <a:txBody>
                    <a:bodyPr/>
                    <a:lstStyle/>
                    <a:p>
                      <a:pPr marL="1270" algn="ctr">
                        <a:lnSpc>
                          <a:spcPct val="100000"/>
                        </a:lnSpc>
                      </a:pPr>
                      <a:r>
                        <a:rPr sz="1400" b="1" dirty="0">
                          <a:solidFill>
                            <a:schemeClr val="tx1"/>
                          </a:solidFill>
                          <a:latin typeface="+mn-lt"/>
                          <a:cs typeface="Arial"/>
                        </a:rPr>
                        <a:t>2</a:t>
                      </a: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4"/>
                    </a:solidFill>
                  </a:tcPr>
                </a:tc>
              </a:tr>
              <a:tr h="349780">
                <a:tc>
                  <a:txBody>
                    <a:bodyPr/>
                    <a:lstStyle/>
                    <a:p>
                      <a:pPr marL="1270" algn="ctr">
                        <a:lnSpc>
                          <a:spcPct val="100000"/>
                        </a:lnSpc>
                      </a:pPr>
                      <a:r>
                        <a:rPr sz="1400" b="1" dirty="0">
                          <a:solidFill>
                            <a:schemeClr val="tx1"/>
                          </a:solidFill>
                          <a:latin typeface="+mn-lt"/>
                          <a:cs typeface="Arial"/>
                        </a:rPr>
                        <a:t>2</a:t>
                      </a: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7E8"/>
                    </a:solidFill>
                  </a:tcPr>
                </a:tc>
              </a:tr>
            </a:tbl>
          </a:graphicData>
        </a:graphic>
      </p:graphicFrame>
    </p:spTree>
    <p:extLst>
      <p:ext uri="{BB962C8B-B14F-4D97-AF65-F5344CB8AC3E}">
        <p14:creationId xmlns:p14="http://schemas.microsoft.com/office/powerpoint/2010/main" val="23881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44</a:t>
            </a:fld>
            <a:endParaRPr lang="en-US" dirty="0"/>
          </a:p>
        </p:txBody>
      </p:sp>
      <p:grpSp>
        <p:nvGrpSpPr>
          <p:cNvPr id="30" name="Group 29"/>
          <p:cNvGrpSpPr/>
          <p:nvPr/>
        </p:nvGrpSpPr>
        <p:grpSpPr>
          <a:xfrm>
            <a:off x="734645" y="1583829"/>
            <a:ext cx="8256955" cy="1692771"/>
            <a:chOff x="734645" y="1279029"/>
            <a:chExt cx="8256955" cy="1692771"/>
          </a:xfrm>
        </p:grpSpPr>
        <p:sp>
          <p:nvSpPr>
            <p:cNvPr id="8" name="TextBox 7"/>
            <p:cNvSpPr txBox="1"/>
            <p:nvPr/>
          </p:nvSpPr>
          <p:spPr>
            <a:xfrm>
              <a:off x="734645" y="1894582"/>
              <a:ext cx="1337995" cy="461665"/>
            </a:xfrm>
            <a:prstGeom prst="rect">
              <a:avLst/>
            </a:prstGeom>
            <a:noFill/>
          </p:spPr>
          <p:txBody>
            <a:bodyPr wrap="none" rtlCol="0">
              <a:spAutoFit/>
            </a:bodyPr>
            <a:lstStyle/>
            <a:p>
              <a:pPr algn="r"/>
              <a:r>
                <a:rPr lang="en-US" sz="2400" dirty="0" smtClean="0">
                  <a:solidFill>
                    <a:schemeClr val="bg1"/>
                  </a:solidFill>
                </a:rPr>
                <a:t>Research</a:t>
              </a:r>
            </a:p>
          </p:txBody>
        </p:sp>
        <p:sp>
          <p:nvSpPr>
            <p:cNvPr id="11" name="Rectangle 10"/>
            <p:cNvSpPr/>
            <p:nvPr/>
          </p:nvSpPr>
          <p:spPr>
            <a:xfrm>
              <a:off x="2438400" y="1576774"/>
              <a:ext cx="2560320" cy="1097280"/>
            </a:xfrm>
            <a:prstGeom prst="rect">
              <a:avLst/>
            </a:prstGeom>
            <a:solidFill>
              <a:srgbClr val="4F81BD"/>
            </a:solidFill>
            <a:ln>
              <a:solidFill>
                <a:schemeClr val="bg1"/>
              </a:solidFill>
            </a:ln>
          </p:spPr>
          <p:txBody>
            <a:bodyPr wrap="square" anchor="ctr" anchorCtr="0">
              <a:noAutofit/>
            </a:bodyPr>
            <a:lstStyle/>
            <a:p>
              <a:pPr marL="169863" indent="-157163">
                <a:spcBef>
                  <a:spcPts val="400"/>
                </a:spcBef>
                <a:spcAft>
                  <a:spcPts val="400"/>
                </a:spcAft>
                <a:buFont typeface="Arial"/>
                <a:buChar char="•"/>
                <a:tabLst>
                  <a:tab pos="169863" algn="l"/>
                </a:tabLst>
              </a:pPr>
              <a:r>
                <a:rPr lang="en-US" sz="1600" dirty="0">
                  <a:solidFill>
                    <a:schemeClr val="bg1"/>
                  </a:solidFill>
                  <a:cs typeface="Arial"/>
                </a:rPr>
                <a:t>Obs</a:t>
              </a:r>
              <a:r>
                <a:rPr lang="en-US" sz="1600" spc="-10" dirty="0">
                  <a:solidFill>
                    <a:schemeClr val="bg1"/>
                  </a:solidFill>
                  <a:cs typeface="Arial"/>
                </a:rPr>
                <a:t>e</a:t>
              </a:r>
              <a:r>
                <a:rPr lang="en-US" sz="1600" dirty="0">
                  <a:solidFill>
                    <a:schemeClr val="bg1"/>
                  </a:solidFill>
                  <a:cs typeface="Arial"/>
                </a:rPr>
                <a:t>rvati</a:t>
              </a:r>
              <a:r>
                <a:rPr lang="en-US" sz="1600" spc="-10" dirty="0">
                  <a:solidFill>
                    <a:schemeClr val="bg1"/>
                  </a:solidFill>
                  <a:cs typeface="Arial"/>
                </a:rPr>
                <a:t>o</a:t>
              </a:r>
              <a:r>
                <a:rPr lang="en-US" sz="1600" dirty="0">
                  <a:solidFill>
                    <a:schemeClr val="bg1"/>
                  </a:solidFill>
                  <a:cs typeface="Arial"/>
                </a:rPr>
                <a:t>ns</a:t>
              </a:r>
              <a:r>
                <a:rPr lang="en-US" sz="1600" spc="5" dirty="0">
                  <a:solidFill>
                    <a:schemeClr val="bg1"/>
                  </a:solidFill>
                  <a:cs typeface="Arial"/>
                </a:rPr>
                <a:t> </a:t>
              </a:r>
              <a:r>
                <a:rPr lang="en-US" sz="1600" dirty="0">
                  <a:solidFill>
                    <a:schemeClr val="bg1"/>
                  </a:solidFill>
                  <a:cs typeface="Arial"/>
                </a:rPr>
                <a:t>&amp; D</a:t>
              </a:r>
              <a:r>
                <a:rPr lang="en-US" sz="1600" spc="-10" dirty="0">
                  <a:solidFill>
                    <a:schemeClr val="bg1"/>
                  </a:solidFill>
                  <a:cs typeface="Arial"/>
                </a:rPr>
                <a:t>a</a:t>
              </a:r>
              <a:r>
                <a:rPr lang="en-US" sz="1600" dirty="0">
                  <a:solidFill>
                    <a:schemeClr val="bg1"/>
                  </a:solidFill>
                  <a:cs typeface="Arial"/>
                </a:rPr>
                <a:t>ta</a:t>
              </a:r>
            </a:p>
            <a:p>
              <a:pPr marL="169863" indent="-157163">
                <a:spcBef>
                  <a:spcPts val="400"/>
                </a:spcBef>
                <a:spcAft>
                  <a:spcPts val="400"/>
                </a:spcAft>
                <a:buFont typeface="Arial"/>
                <a:buChar char="•"/>
                <a:tabLst>
                  <a:tab pos="169863" algn="l"/>
                </a:tabLst>
              </a:pPr>
              <a:r>
                <a:rPr lang="en-US" sz="1600" dirty="0">
                  <a:solidFill>
                    <a:schemeClr val="bg1"/>
                  </a:solidFill>
                  <a:cs typeface="Arial"/>
                </a:rPr>
                <a:t>Mo</a:t>
              </a:r>
              <a:r>
                <a:rPr lang="en-US" sz="1600" spc="-10" dirty="0">
                  <a:solidFill>
                    <a:schemeClr val="bg1"/>
                  </a:solidFill>
                  <a:cs typeface="Arial"/>
                </a:rPr>
                <a:t>d</a:t>
              </a:r>
              <a:r>
                <a:rPr lang="en-US" sz="1600" dirty="0">
                  <a:solidFill>
                    <a:schemeClr val="bg1"/>
                  </a:solidFill>
                  <a:cs typeface="Arial"/>
                </a:rPr>
                <a:t>e</a:t>
              </a:r>
              <a:r>
                <a:rPr lang="en-US" sz="1600" spc="-10" dirty="0">
                  <a:solidFill>
                    <a:schemeClr val="bg1"/>
                  </a:solidFill>
                  <a:cs typeface="Arial"/>
                </a:rPr>
                <a:t>l</a:t>
              </a:r>
              <a:r>
                <a:rPr lang="en-US" sz="1600" dirty="0">
                  <a:solidFill>
                    <a:schemeClr val="bg1"/>
                  </a:solidFill>
                  <a:cs typeface="Arial"/>
                </a:rPr>
                <a:t>s</a:t>
              </a:r>
              <a:r>
                <a:rPr lang="en-US" sz="1600" spc="10" dirty="0">
                  <a:solidFill>
                    <a:schemeClr val="bg1"/>
                  </a:solidFill>
                  <a:cs typeface="Arial"/>
                </a:rPr>
                <a:t> </a:t>
              </a:r>
              <a:r>
                <a:rPr lang="en-US" sz="1600" spc="10" dirty="0" smtClean="0">
                  <a:solidFill>
                    <a:schemeClr val="bg1"/>
                  </a:solidFill>
                  <a:cs typeface="Arial"/>
                </a:rPr>
                <a:t>&amp; </a:t>
              </a:r>
              <a:r>
                <a:rPr lang="en-US" sz="1600" dirty="0" smtClean="0">
                  <a:solidFill>
                    <a:schemeClr val="bg1"/>
                  </a:solidFill>
                  <a:cs typeface="Arial"/>
                </a:rPr>
                <a:t>E</a:t>
              </a:r>
              <a:r>
                <a:rPr lang="en-US" sz="1600" spc="-15" dirty="0" smtClean="0">
                  <a:solidFill>
                    <a:schemeClr val="bg1"/>
                  </a:solidFill>
                  <a:cs typeface="Arial"/>
                </a:rPr>
                <a:t>x</a:t>
              </a:r>
              <a:r>
                <a:rPr lang="en-US" sz="1600" dirty="0" smtClean="0">
                  <a:solidFill>
                    <a:schemeClr val="bg1"/>
                  </a:solidFill>
                  <a:cs typeface="Arial"/>
                </a:rPr>
                <a:t>p</a:t>
              </a:r>
              <a:r>
                <a:rPr lang="en-US" sz="1600" spc="-10" dirty="0" smtClean="0">
                  <a:solidFill>
                    <a:schemeClr val="bg1"/>
                  </a:solidFill>
                  <a:cs typeface="Arial"/>
                </a:rPr>
                <a:t>e</a:t>
              </a:r>
              <a:r>
                <a:rPr lang="en-US" sz="1600" dirty="0" smtClean="0">
                  <a:solidFill>
                    <a:schemeClr val="bg1"/>
                  </a:solidFill>
                  <a:cs typeface="Arial"/>
                </a:rPr>
                <a:t>rim</a:t>
              </a:r>
              <a:r>
                <a:rPr lang="en-US" sz="1600" spc="-10" dirty="0" smtClean="0">
                  <a:solidFill>
                    <a:schemeClr val="bg1"/>
                  </a:solidFill>
                  <a:cs typeface="Arial"/>
                </a:rPr>
                <a:t>e</a:t>
              </a:r>
              <a:r>
                <a:rPr lang="en-US" sz="1600" dirty="0" smtClean="0">
                  <a:solidFill>
                    <a:schemeClr val="bg1"/>
                  </a:solidFill>
                  <a:cs typeface="Arial"/>
                </a:rPr>
                <a:t>nts</a:t>
              </a:r>
              <a:endParaRPr lang="en-US" sz="1600" dirty="0">
                <a:solidFill>
                  <a:schemeClr val="bg1"/>
                </a:solidFill>
                <a:cs typeface="Arial"/>
              </a:endParaRPr>
            </a:p>
            <a:p>
              <a:pPr marL="169863" indent="-157163">
                <a:spcBef>
                  <a:spcPts val="400"/>
                </a:spcBef>
                <a:spcAft>
                  <a:spcPts val="400"/>
                </a:spcAft>
                <a:buFont typeface="Arial"/>
                <a:buChar char="•"/>
                <a:tabLst>
                  <a:tab pos="169863" algn="l"/>
                </a:tabLst>
              </a:pPr>
              <a:r>
                <a:rPr lang="en-US" sz="1600" dirty="0">
                  <a:solidFill>
                    <a:schemeClr val="bg1"/>
                  </a:solidFill>
                  <a:cs typeface="Arial"/>
                </a:rPr>
                <a:t>Stu</a:t>
              </a:r>
              <a:r>
                <a:rPr lang="en-US" sz="1600" spc="-10" dirty="0">
                  <a:solidFill>
                    <a:schemeClr val="bg1"/>
                  </a:solidFill>
                  <a:cs typeface="Arial"/>
                </a:rPr>
                <a:t>d</a:t>
              </a:r>
              <a:r>
                <a:rPr lang="en-US" sz="1600" dirty="0">
                  <a:solidFill>
                    <a:schemeClr val="bg1"/>
                  </a:solidFill>
                  <a:cs typeface="Arial"/>
                </a:rPr>
                <a:t>i</a:t>
              </a:r>
              <a:r>
                <a:rPr lang="en-US" sz="1600" spc="-10" dirty="0">
                  <a:solidFill>
                    <a:schemeClr val="bg1"/>
                  </a:solidFill>
                  <a:cs typeface="Arial"/>
                </a:rPr>
                <a:t>e</a:t>
              </a:r>
              <a:r>
                <a:rPr lang="en-US" sz="1600" dirty="0">
                  <a:solidFill>
                    <a:schemeClr val="bg1"/>
                  </a:solidFill>
                  <a:cs typeface="Arial"/>
                </a:rPr>
                <a:t>s</a:t>
              </a:r>
              <a:r>
                <a:rPr lang="en-US" sz="1600" spc="10" dirty="0">
                  <a:solidFill>
                    <a:schemeClr val="bg1"/>
                  </a:solidFill>
                  <a:cs typeface="Arial"/>
                </a:rPr>
                <a:t> </a:t>
              </a:r>
              <a:r>
                <a:rPr lang="en-US" sz="1600" spc="10" dirty="0" smtClean="0">
                  <a:solidFill>
                    <a:schemeClr val="bg1"/>
                  </a:solidFill>
                  <a:cs typeface="Arial"/>
                </a:rPr>
                <a:t>&amp; </a:t>
              </a:r>
              <a:r>
                <a:rPr lang="en-US" sz="1600" dirty="0" smtClean="0">
                  <a:solidFill>
                    <a:schemeClr val="bg1"/>
                  </a:solidFill>
                  <a:cs typeface="Arial"/>
                </a:rPr>
                <a:t>Ass</a:t>
              </a:r>
              <a:r>
                <a:rPr lang="en-US" sz="1600" spc="-10" dirty="0" smtClean="0">
                  <a:solidFill>
                    <a:schemeClr val="bg1"/>
                  </a:solidFill>
                  <a:cs typeface="Arial"/>
                </a:rPr>
                <a:t>e</a:t>
              </a:r>
              <a:r>
                <a:rPr lang="en-US" sz="1600" dirty="0" smtClean="0">
                  <a:solidFill>
                    <a:schemeClr val="bg1"/>
                  </a:solidFill>
                  <a:cs typeface="Arial"/>
                </a:rPr>
                <a:t>ssme</a:t>
              </a:r>
              <a:r>
                <a:rPr lang="en-US" sz="1600" spc="-10" dirty="0" smtClean="0">
                  <a:solidFill>
                    <a:schemeClr val="bg1"/>
                  </a:solidFill>
                  <a:cs typeface="Arial"/>
                </a:rPr>
                <a:t>n</a:t>
              </a:r>
              <a:r>
                <a:rPr lang="en-US" sz="1600" dirty="0" smtClean="0">
                  <a:solidFill>
                    <a:schemeClr val="bg1"/>
                  </a:solidFill>
                  <a:cs typeface="Arial"/>
                </a:rPr>
                <a:t>ts</a:t>
              </a:r>
              <a:endParaRPr lang="en-US" sz="1600" dirty="0">
                <a:solidFill>
                  <a:schemeClr val="bg1"/>
                </a:solidFill>
                <a:cs typeface="Arial"/>
              </a:endParaRPr>
            </a:p>
          </p:txBody>
        </p:sp>
        <p:sp>
          <p:nvSpPr>
            <p:cNvPr id="14" name="Rectangle 13"/>
            <p:cNvSpPr/>
            <p:nvPr/>
          </p:nvSpPr>
          <p:spPr>
            <a:xfrm>
              <a:off x="5425440" y="1279029"/>
              <a:ext cx="3566160" cy="1692771"/>
            </a:xfrm>
            <a:prstGeom prst="rect">
              <a:avLst/>
            </a:prstGeom>
            <a:solidFill>
              <a:srgbClr val="556A2C"/>
            </a:solidFill>
            <a:ln>
              <a:solidFill>
                <a:schemeClr val="bg1"/>
              </a:solidFill>
            </a:ln>
          </p:spPr>
          <p:txBody>
            <a:bodyPr wrap="square" anchor="ctr" anchorCtr="0">
              <a:spAutoFit/>
            </a:bodyPr>
            <a:lstStyle/>
            <a:p>
              <a:pPr marL="169863" indent="-169863">
                <a:spcBef>
                  <a:spcPts val="400"/>
                </a:spcBef>
                <a:spcAft>
                  <a:spcPts val="400"/>
                </a:spcAft>
                <a:buFont typeface="Arial"/>
                <a:buChar char="•"/>
                <a:tabLst>
                  <a:tab pos="299720" algn="l"/>
                </a:tabLst>
              </a:pPr>
              <a:r>
                <a:rPr lang="en-US" sz="1400" dirty="0">
                  <a:solidFill>
                    <a:schemeClr val="bg1"/>
                  </a:solidFill>
                  <a:cs typeface="Arial"/>
                </a:rPr>
                <a:t>WMO International Solid Precipitation </a:t>
              </a:r>
              <a:r>
                <a:rPr lang="en-US" sz="1400" dirty="0" err="1">
                  <a:solidFill>
                    <a:schemeClr val="bg1"/>
                  </a:solidFill>
                  <a:cs typeface="Arial"/>
                </a:rPr>
                <a:t>Intercomparison</a:t>
              </a:r>
              <a:r>
                <a:rPr lang="en-US" sz="1400" dirty="0">
                  <a:solidFill>
                    <a:schemeClr val="bg1"/>
                  </a:solidFill>
                  <a:cs typeface="Arial"/>
                </a:rPr>
                <a:t> (SPICE)</a:t>
              </a:r>
            </a:p>
            <a:p>
              <a:pPr marL="169863" indent="-169863">
                <a:spcBef>
                  <a:spcPts val="400"/>
                </a:spcBef>
                <a:spcAft>
                  <a:spcPts val="400"/>
                </a:spcAft>
                <a:buFont typeface="Arial"/>
                <a:buChar char="•"/>
                <a:tabLst>
                  <a:tab pos="299720" algn="l"/>
                </a:tabLst>
              </a:pPr>
              <a:r>
                <a:rPr lang="en-US" sz="1400" dirty="0">
                  <a:solidFill>
                    <a:schemeClr val="bg1"/>
                  </a:solidFill>
                  <a:cs typeface="Arial"/>
                </a:rPr>
                <a:t>HYSPLIT-WRF inline </a:t>
              </a:r>
              <a:r>
                <a:rPr lang="en-US" sz="1400" dirty="0" smtClean="0">
                  <a:solidFill>
                    <a:schemeClr val="bg1"/>
                  </a:solidFill>
                  <a:cs typeface="Arial"/>
                </a:rPr>
                <a:t>&amp; dispersion ensembles</a:t>
              </a:r>
              <a:endParaRPr lang="en-US" sz="1400" dirty="0">
                <a:solidFill>
                  <a:schemeClr val="bg1"/>
                </a:solidFill>
                <a:cs typeface="Arial"/>
              </a:endParaRPr>
            </a:p>
            <a:p>
              <a:pPr marL="169863" indent="-169863">
                <a:spcBef>
                  <a:spcPts val="400"/>
                </a:spcBef>
                <a:spcAft>
                  <a:spcPts val="400"/>
                </a:spcAft>
                <a:buFont typeface="Arial"/>
                <a:buChar char="•"/>
                <a:tabLst>
                  <a:tab pos="299720" algn="l"/>
                </a:tabLst>
              </a:pPr>
              <a:r>
                <a:rPr lang="en-US" sz="1400" dirty="0">
                  <a:solidFill>
                    <a:schemeClr val="bg1"/>
                  </a:solidFill>
                  <a:cs typeface="Arial"/>
                </a:rPr>
                <a:t>Ass</a:t>
              </a:r>
              <a:r>
                <a:rPr lang="en-US" sz="1400" spc="-10" dirty="0">
                  <a:solidFill>
                    <a:schemeClr val="bg1"/>
                  </a:solidFill>
                  <a:cs typeface="Arial"/>
                </a:rPr>
                <a:t>e</a:t>
              </a:r>
              <a:r>
                <a:rPr lang="en-US" sz="1400" dirty="0">
                  <a:solidFill>
                    <a:schemeClr val="bg1"/>
                  </a:solidFill>
                  <a:cs typeface="Arial"/>
                </a:rPr>
                <a:t>ssme</a:t>
              </a:r>
              <a:r>
                <a:rPr lang="en-US" sz="1400" spc="-10" dirty="0">
                  <a:solidFill>
                    <a:schemeClr val="bg1"/>
                  </a:solidFill>
                  <a:cs typeface="Arial"/>
                </a:rPr>
                <a:t>n</a:t>
              </a:r>
              <a:r>
                <a:rPr lang="en-US" sz="1400" dirty="0">
                  <a:solidFill>
                    <a:schemeClr val="bg1"/>
                  </a:solidFill>
                  <a:cs typeface="Arial"/>
                </a:rPr>
                <a:t>ts</a:t>
              </a:r>
              <a:r>
                <a:rPr lang="en-US" sz="1400" spc="5" dirty="0">
                  <a:solidFill>
                    <a:schemeClr val="bg1"/>
                  </a:solidFill>
                  <a:cs typeface="Arial"/>
                </a:rPr>
                <a:t> </a:t>
              </a:r>
              <a:r>
                <a:rPr lang="en-US" sz="1400" dirty="0">
                  <a:solidFill>
                    <a:schemeClr val="bg1"/>
                  </a:solidFill>
                  <a:cs typeface="Arial"/>
                </a:rPr>
                <a:t>(e.</a:t>
              </a:r>
              <a:r>
                <a:rPr lang="en-US" sz="1400" spc="-10" dirty="0">
                  <a:solidFill>
                    <a:schemeClr val="bg1"/>
                  </a:solidFill>
                  <a:cs typeface="Arial"/>
                </a:rPr>
                <a:t>g</a:t>
              </a:r>
              <a:r>
                <a:rPr lang="en-US" sz="1400" dirty="0">
                  <a:solidFill>
                    <a:schemeClr val="bg1"/>
                  </a:solidFill>
                  <a:cs typeface="Arial"/>
                </a:rPr>
                <a:t>.,</a:t>
              </a:r>
              <a:r>
                <a:rPr lang="en-US" sz="1400" spc="5" dirty="0">
                  <a:solidFill>
                    <a:schemeClr val="bg1"/>
                  </a:solidFill>
                  <a:cs typeface="Arial"/>
                </a:rPr>
                <a:t> GLRI Hg </a:t>
              </a:r>
              <a:r>
                <a:rPr lang="en-US" sz="1400" spc="5" dirty="0" smtClean="0">
                  <a:solidFill>
                    <a:schemeClr val="bg1"/>
                  </a:solidFill>
                  <a:cs typeface="Arial"/>
                </a:rPr>
                <a:t>Reports, </a:t>
              </a:r>
              <a:r>
                <a:rPr lang="en-US" sz="1400" spc="5" dirty="0">
                  <a:solidFill>
                    <a:schemeClr val="bg1"/>
                  </a:solidFill>
                  <a:cs typeface="Arial"/>
                </a:rPr>
                <a:t>WMO/GAW</a:t>
              </a:r>
              <a:r>
                <a:rPr lang="en-US" sz="1400" dirty="0">
                  <a:solidFill>
                    <a:schemeClr val="bg1"/>
                  </a:solidFill>
                  <a:cs typeface="Arial"/>
                </a:rPr>
                <a:t>)</a:t>
              </a:r>
            </a:p>
            <a:p>
              <a:pPr marL="169863" indent="-169863">
                <a:spcBef>
                  <a:spcPts val="400"/>
                </a:spcBef>
                <a:spcAft>
                  <a:spcPts val="400"/>
                </a:spcAft>
                <a:buFont typeface="Arial"/>
                <a:buChar char="•"/>
                <a:tabLst>
                  <a:tab pos="299720" algn="l"/>
                </a:tabLst>
              </a:pPr>
              <a:r>
                <a:rPr lang="en-US" sz="1400" dirty="0">
                  <a:solidFill>
                    <a:schemeClr val="bg1"/>
                  </a:solidFill>
                  <a:cs typeface="Arial"/>
                </a:rPr>
                <a:t>Boundary Layer Characterization </a:t>
              </a:r>
              <a:r>
                <a:rPr lang="en-US" sz="1400" dirty="0" err="1" smtClean="0">
                  <a:solidFill>
                    <a:schemeClr val="bg1"/>
                  </a:solidFill>
                  <a:cs typeface="Arial"/>
                </a:rPr>
                <a:t>Expt’s</a:t>
              </a:r>
              <a:endParaRPr lang="en-US" sz="1400" dirty="0">
                <a:solidFill>
                  <a:schemeClr val="bg1"/>
                </a:solidFill>
              </a:endParaRPr>
            </a:p>
          </p:txBody>
        </p:sp>
        <p:cxnSp>
          <p:nvCxnSpPr>
            <p:cNvPr id="24" name="Straight Connector 23"/>
            <p:cNvCxnSpPr/>
            <p:nvPr/>
          </p:nvCxnSpPr>
          <p:spPr>
            <a:xfrm>
              <a:off x="2070970" y="2125414"/>
              <a:ext cx="304800" cy="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60515" y="2125414"/>
              <a:ext cx="304800" cy="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52400" y="3614916"/>
            <a:ext cx="8839200" cy="1261884"/>
            <a:chOff x="152400" y="3405105"/>
            <a:chExt cx="8839200" cy="1261884"/>
          </a:xfrm>
        </p:grpSpPr>
        <p:sp>
          <p:nvSpPr>
            <p:cNvPr id="9" name="TextBox 8"/>
            <p:cNvSpPr txBox="1"/>
            <p:nvPr/>
          </p:nvSpPr>
          <p:spPr>
            <a:xfrm>
              <a:off x="152400" y="3805215"/>
              <a:ext cx="1920240" cy="461665"/>
            </a:xfrm>
            <a:prstGeom prst="rect">
              <a:avLst/>
            </a:prstGeom>
            <a:noFill/>
          </p:spPr>
          <p:txBody>
            <a:bodyPr wrap="none" rtlCol="0">
              <a:spAutoFit/>
            </a:bodyPr>
            <a:lstStyle/>
            <a:p>
              <a:pPr algn="r"/>
              <a:r>
                <a:rPr lang="en-US" sz="2400" dirty="0" smtClean="0">
                  <a:solidFill>
                    <a:schemeClr val="bg1"/>
                  </a:solidFill>
                </a:rPr>
                <a:t>Development</a:t>
              </a:r>
            </a:p>
          </p:txBody>
        </p:sp>
        <p:sp>
          <p:nvSpPr>
            <p:cNvPr id="12" name="Rectangle 11"/>
            <p:cNvSpPr/>
            <p:nvPr/>
          </p:nvSpPr>
          <p:spPr>
            <a:xfrm>
              <a:off x="2438400" y="3624567"/>
              <a:ext cx="2560320" cy="822960"/>
            </a:xfrm>
            <a:prstGeom prst="rect">
              <a:avLst/>
            </a:prstGeom>
            <a:solidFill>
              <a:srgbClr val="4F81BD"/>
            </a:solidFill>
            <a:ln>
              <a:solidFill>
                <a:schemeClr val="bg1"/>
              </a:solidFill>
            </a:ln>
          </p:spPr>
          <p:txBody>
            <a:bodyPr wrap="square" anchor="ctr" anchorCtr="0">
              <a:noAutofit/>
            </a:bodyPr>
            <a:lstStyle/>
            <a:p>
              <a:pPr marL="169863" indent="-157163">
                <a:spcBef>
                  <a:spcPts val="600"/>
                </a:spcBef>
                <a:spcAft>
                  <a:spcPts val="600"/>
                </a:spcAft>
                <a:buFont typeface="Arial"/>
                <a:buChar char="•"/>
                <a:tabLst>
                  <a:tab pos="299720" algn="l"/>
                </a:tabLst>
              </a:pPr>
              <a:r>
                <a:rPr lang="en-US" sz="1600" dirty="0">
                  <a:solidFill>
                    <a:schemeClr val="bg1"/>
                  </a:solidFill>
                  <a:cs typeface="Arial"/>
                </a:rPr>
                <a:t>Pre</a:t>
              </a:r>
              <a:r>
                <a:rPr lang="en-US" sz="1600" spc="-10" dirty="0">
                  <a:solidFill>
                    <a:schemeClr val="bg1"/>
                  </a:solidFill>
                  <a:cs typeface="Arial"/>
                </a:rPr>
                <a:t>d</a:t>
              </a:r>
              <a:r>
                <a:rPr lang="en-US" sz="1600" dirty="0">
                  <a:solidFill>
                    <a:schemeClr val="bg1"/>
                  </a:solidFill>
                  <a:cs typeface="Arial"/>
                </a:rPr>
                <a:t>icti</a:t>
              </a:r>
              <a:r>
                <a:rPr lang="en-US" sz="1600" spc="-10" dirty="0">
                  <a:solidFill>
                    <a:schemeClr val="bg1"/>
                  </a:solidFill>
                  <a:cs typeface="Arial"/>
                </a:rPr>
                <a:t>o</a:t>
              </a:r>
              <a:r>
                <a:rPr lang="en-US" sz="1600" dirty="0">
                  <a:solidFill>
                    <a:schemeClr val="bg1"/>
                  </a:solidFill>
                  <a:cs typeface="Arial"/>
                </a:rPr>
                <a:t>ns</a:t>
              </a:r>
              <a:r>
                <a:rPr lang="en-US" sz="1600" spc="5" dirty="0">
                  <a:solidFill>
                    <a:schemeClr val="bg1"/>
                  </a:solidFill>
                  <a:cs typeface="Arial"/>
                </a:rPr>
                <a:t> </a:t>
              </a:r>
              <a:r>
                <a:rPr lang="en-US" sz="1600" spc="5" dirty="0" smtClean="0">
                  <a:solidFill>
                    <a:schemeClr val="bg1"/>
                  </a:solidFill>
                  <a:cs typeface="Arial"/>
                </a:rPr>
                <a:t>&amp; </a:t>
              </a:r>
              <a:r>
                <a:rPr lang="en-US" sz="1600" dirty="0" smtClean="0">
                  <a:solidFill>
                    <a:schemeClr val="bg1"/>
                  </a:solidFill>
                  <a:cs typeface="Arial"/>
                </a:rPr>
                <a:t>Pro</a:t>
              </a:r>
              <a:r>
                <a:rPr lang="en-US" sz="1600" spc="-10" dirty="0" smtClean="0">
                  <a:solidFill>
                    <a:schemeClr val="bg1"/>
                  </a:solidFill>
                  <a:cs typeface="Arial"/>
                </a:rPr>
                <a:t>j</a:t>
              </a:r>
              <a:r>
                <a:rPr lang="en-US" sz="1600" dirty="0" smtClean="0">
                  <a:solidFill>
                    <a:schemeClr val="bg1"/>
                  </a:solidFill>
                  <a:cs typeface="Arial"/>
                </a:rPr>
                <a:t>ecti</a:t>
              </a:r>
              <a:r>
                <a:rPr lang="en-US" sz="1600" spc="-10" dirty="0" smtClean="0">
                  <a:solidFill>
                    <a:schemeClr val="bg1"/>
                  </a:solidFill>
                  <a:cs typeface="Arial"/>
                </a:rPr>
                <a:t>o</a:t>
              </a:r>
              <a:r>
                <a:rPr lang="en-US" sz="1600" dirty="0" smtClean="0">
                  <a:solidFill>
                    <a:schemeClr val="bg1"/>
                  </a:solidFill>
                  <a:cs typeface="Arial"/>
                </a:rPr>
                <a:t>ns</a:t>
              </a:r>
              <a:endParaRPr lang="en-US" sz="1600" dirty="0">
                <a:solidFill>
                  <a:schemeClr val="bg1"/>
                </a:solidFill>
                <a:cs typeface="Arial"/>
              </a:endParaRPr>
            </a:p>
            <a:p>
              <a:pPr marL="169863" indent="-157163">
                <a:spcBef>
                  <a:spcPts val="600"/>
                </a:spcBef>
                <a:spcAft>
                  <a:spcPts val="600"/>
                </a:spcAft>
                <a:buFont typeface="Arial"/>
                <a:buChar char="•"/>
                <a:tabLst>
                  <a:tab pos="299720" algn="l"/>
                </a:tabLst>
              </a:pPr>
              <a:r>
                <a:rPr lang="en-US" sz="1600" dirty="0">
                  <a:solidFill>
                    <a:schemeClr val="bg1"/>
                  </a:solidFill>
                  <a:cs typeface="Arial"/>
                </a:rPr>
                <a:t>Emer</a:t>
              </a:r>
              <a:r>
                <a:rPr lang="en-US" sz="1600" spc="-10" dirty="0">
                  <a:solidFill>
                    <a:schemeClr val="bg1"/>
                  </a:solidFill>
                  <a:cs typeface="Arial"/>
                </a:rPr>
                <a:t>g</a:t>
              </a:r>
              <a:r>
                <a:rPr lang="en-US" sz="1600" dirty="0">
                  <a:solidFill>
                    <a:schemeClr val="bg1"/>
                  </a:solidFill>
                  <a:cs typeface="Arial"/>
                </a:rPr>
                <a:t>i</a:t>
              </a:r>
              <a:r>
                <a:rPr lang="en-US" sz="1600" spc="-10" dirty="0">
                  <a:solidFill>
                    <a:schemeClr val="bg1"/>
                  </a:solidFill>
                  <a:cs typeface="Arial"/>
                </a:rPr>
                <a:t>n</a:t>
              </a:r>
              <a:r>
                <a:rPr lang="en-US" sz="1600" dirty="0">
                  <a:solidFill>
                    <a:schemeClr val="bg1"/>
                  </a:solidFill>
                  <a:cs typeface="Arial"/>
                </a:rPr>
                <a:t>g</a:t>
              </a:r>
              <a:r>
                <a:rPr lang="en-US" sz="1600" spc="5" dirty="0">
                  <a:solidFill>
                    <a:schemeClr val="bg1"/>
                  </a:solidFill>
                  <a:cs typeface="Arial"/>
                </a:rPr>
                <a:t> </a:t>
              </a:r>
              <a:r>
                <a:rPr lang="en-US" sz="1600" spc="10" dirty="0">
                  <a:solidFill>
                    <a:schemeClr val="bg1"/>
                  </a:solidFill>
                  <a:cs typeface="Arial"/>
                </a:rPr>
                <a:t>T</a:t>
              </a:r>
              <a:r>
                <a:rPr lang="en-US" sz="1600" dirty="0">
                  <a:solidFill>
                    <a:schemeClr val="bg1"/>
                  </a:solidFill>
                  <a:cs typeface="Arial"/>
                </a:rPr>
                <a:t>ec</a:t>
              </a:r>
              <a:r>
                <a:rPr lang="en-US" sz="1600" spc="-10" dirty="0">
                  <a:solidFill>
                    <a:schemeClr val="bg1"/>
                  </a:solidFill>
                  <a:cs typeface="Arial"/>
                </a:rPr>
                <a:t>h</a:t>
              </a:r>
              <a:r>
                <a:rPr lang="en-US" sz="1600" dirty="0">
                  <a:solidFill>
                    <a:schemeClr val="bg1"/>
                  </a:solidFill>
                  <a:cs typeface="Arial"/>
                </a:rPr>
                <a:t>n</a:t>
              </a:r>
              <a:r>
                <a:rPr lang="en-US" sz="1600" spc="-10" dirty="0">
                  <a:solidFill>
                    <a:schemeClr val="bg1"/>
                  </a:solidFill>
                  <a:cs typeface="Arial"/>
                </a:rPr>
                <a:t>o</a:t>
              </a:r>
              <a:r>
                <a:rPr lang="en-US" sz="1600" dirty="0">
                  <a:solidFill>
                    <a:schemeClr val="bg1"/>
                  </a:solidFill>
                  <a:cs typeface="Arial"/>
                </a:rPr>
                <a:t>l</a:t>
              </a:r>
              <a:r>
                <a:rPr lang="en-US" sz="1600" spc="-10" dirty="0">
                  <a:solidFill>
                    <a:schemeClr val="bg1"/>
                  </a:solidFill>
                  <a:cs typeface="Arial"/>
                </a:rPr>
                <a:t>o</a:t>
              </a:r>
              <a:r>
                <a:rPr lang="en-US" sz="1600" dirty="0">
                  <a:solidFill>
                    <a:schemeClr val="bg1"/>
                  </a:solidFill>
                  <a:cs typeface="Arial"/>
                </a:rPr>
                <a:t>g</a:t>
              </a:r>
              <a:r>
                <a:rPr lang="en-US" sz="1600" spc="-10" dirty="0">
                  <a:solidFill>
                    <a:schemeClr val="bg1"/>
                  </a:solidFill>
                  <a:cs typeface="Arial"/>
                </a:rPr>
                <a:t>i</a:t>
              </a:r>
              <a:r>
                <a:rPr lang="en-US" sz="1600" dirty="0">
                  <a:solidFill>
                    <a:schemeClr val="bg1"/>
                  </a:solidFill>
                  <a:cs typeface="Arial"/>
                </a:rPr>
                <a:t>es</a:t>
              </a:r>
            </a:p>
          </p:txBody>
        </p:sp>
        <p:sp>
          <p:nvSpPr>
            <p:cNvPr id="15" name="Rectangle 14"/>
            <p:cNvSpPr/>
            <p:nvPr/>
          </p:nvSpPr>
          <p:spPr>
            <a:xfrm>
              <a:off x="5425440" y="3405105"/>
              <a:ext cx="3566160" cy="1261884"/>
            </a:xfrm>
            <a:prstGeom prst="rect">
              <a:avLst/>
            </a:prstGeom>
            <a:solidFill>
              <a:srgbClr val="556A2C"/>
            </a:solidFill>
            <a:ln>
              <a:solidFill>
                <a:schemeClr val="bg1"/>
              </a:solidFill>
            </a:ln>
          </p:spPr>
          <p:txBody>
            <a:bodyPr wrap="square" anchor="ctr" anchorCtr="0">
              <a:spAutoFit/>
            </a:bodyPr>
            <a:lstStyle/>
            <a:p>
              <a:pPr marL="169863" indent="-157163">
                <a:spcBef>
                  <a:spcPts val="600"/>
                </a:spcBef>
                <a:spcAft>
                  <a:spcPts val="600"/>
                </a:spcAft>
                <a:buFont typeface="Arial"/>
                <a:buChar char="•"/>
                <a:tabLst>
                  <a:tab pos="169863" algn="l"/>
                </a:tabLst>
              </a:pPr>
              <a:r>
                <a:rPr lang="en-US" sz="1400" dirty="0">
                  <a:solidFill>
                    <a:schemeClr val="bg1"/>
                  </a:solidFill>
                  <a:cs typeface="Arial"/>
                </a:rPr>
                <a:t>Saylor ACCESS mo</a:t>
              </a:r>
              <a:r>
                <a:rPr lang="en-US" sz="1400" spc="-10" dirty="0">
                  <a:solidFill>
                    <a:schemeClr val="bg1"/>
                  </a:solidFill>
                  <a:cs typeface="Arial"/>
                </a:rPr>
                <a:t>d</a:t>
              </a:r>
              <a:r>
                <a:rPr lang="en-US" sz="1400" dirty="0">
                  <a:solidFill>
                    <a:schemeClr val="bg1"/>
                  </a:solidFill>
                  <a:cs typeface="Arial"/>
                </a:rPr>
                <a:t>e</a:t>
              </a:r>
              <a:r>
                <a:rPr lang="en-US" sz="1400" spc="-10" dirty="0">
                  <a:solidFill>
                    <a:schemeClr val="bg1"/>
                  </a:solidFill>
                  <a:cs typeface="Arial"/>
                </a:rPr>
                <a:t>l</a:t>
              </a:r>
              <a:endParaRPr lang="en-US" sz="1400" dirty="0">
                <a:solidFill>
                  <a:schemeClr val="bg1"/>
                </a:solidFill>
                <a:cs typeface="Arial"/>
              </a:endParaRPr>
            </a:p>
            <a:p>
              <a:pPr marL="169863" indent="-157163">
                <a:spcBef>
                  <a:spcPts val="600"/>
                </a:spcBef>
                <a:spcAft>
                  <a:spcPts val="600"/>
                </a:spcAft>
                <a:buFont typeface="Arial"/>
                <a:buChar char="•"/>
                <a:tabLst>
                  <a:tab pos="169863" algn="l"/>
                </a:tabLst>
              </a:pPr>
              <a:r>
                <a:rPr lang="en-US" sz="1400" dirty="0">
                  <a:solidFill>
                    <a:schemeClr val="bg1"/>
                  </a:solidFill>
                  <a:cs typeface="Arial"/>
                </a:rPr>
                <a:t>Boundary Layer profiling with </a:t>
              </a:r>
              <a:r>
                <a:rPr lang="en-US" sz="1400" dirty="0" err="1">
                  <a:solidFill>
                    <a:schemeClr val="bg1"/>
                  </a:solidFill>
                  <a:cs typeface="Arial"/>
                </a:rPr>
                <a:t>sUAS</a:t>
              </a:r>
              <a:endParaRPr lang="en-US" sz="1400" dirty="0">
                <a:solidFill>
                  <a:schemeClr val="bg1"/>
                </a:solidFill>
                <a:cs typeface="Arial"/>
              </a:endParaRPr>
            </a:p>
            <a:p>
              <a:pPr marL="169863" indent="-157163">
                <a:spcBef>
                  <a:spcPts val="600"/>
                </a:spcBef>
                <a:spcAft>
                  <a:spcPts val="600"/>
                </a:spcAft>
                <a:buFont typeface="Arial"/>
                <a:buChar char="•"/>
                <a:tabLst>
                  <a:tab pos="169863" algn="l"/>
                </a:tabLst>
              </a:pPr>
              <a:r>
                <a:rPr lang="en-US" sz="1400" dirty="0">
                  <a:solidFill>
                    <a:schemeClr val="bg1"/>
                  </a:solidFill>
                  <a:cs typeface="Arial"/>
                </a:rPr>
                <a:t>Instrumenting the Coyote aircraft for hurricane research</a:t>
              </a:r>
            </a:p>
          </p:txBody>
        </p:sp>
        <p:cxnSp>
          <p:nvCxnSpPr>
            <p:cNvPr id="25" name="Straight Connector 24"/>
            <p:cNvCxnSpPr/>
            <p:nvPr/>
          </p:nvCxnSpPr>
          <p:spPr>
            <a:xfrm>
              <a:off x="2070970" y="4036047"/>
              <a:ext cx="304800" cy="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60515" y="4036047"/>
              <a:ext cx="304800" cy="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96631" y="5201960"/>
            <a:ext cx="8494969" cy="1046440"/>
            <a:chOff x="496631" y="5125760"/>
            <a:chExt cx="8494969" cy="1046440"/>
          </a:xfrm>
        </p:grpSpPr>
        <p:sp>
          <p:nvSpPr>
            <p:cNvPr id="10" name="TextBox 9"/>
            <p:cNvSpPr txBox="1"/>
            <p:nvPr/>
          </p:nvSpPr>
          <p:spPr>
            <a:xfrm>
              <a:off x="496631" y="5418148"/>
              <a:ext cx="1576009" cy="461665"/>
            </a:xfrm>
            <a:prstGeom prst="rect">
              <a:avLst/>
            </a:prstGeom>
            <a:noFill/>
          </p:spPr>
          <p:txBody>
            <a:bodyPr wrap="none" rtlCol="0">
              <a:spAutoFit/>
            </a:bodyPr>
            <a:lstStyle/>
            <a:p>
              <a:pPr algn="r"/>
              <a:r>
                <a:rPr lang="en-US" sz="2400" dirty="0" smtClean="0">
                  <a:solidFill>
                    <a:schemeClr val="bg1"/>
                  </a:solidFill>
                </a:rPr>
                <a:t>Transitions</a:t>
              </a:r>
            </a:p>
          </p:txBody>
        </p:sp>
        <p:sp>
          <p:nvSpPr>
            <p:cNvPr id="13" name="Rectangle 12"/>
            <p:cNvSpPr/>
            <p:nvPr/>
          </p:nvSpPr>
          <p:spPr>
            <a:xfrm>
              <a:off x="2438400" y="5237500"/>
              <a:ext cx="2560320" cy="822960"/>
            </a:xfrm>
            <a:prstGeom prst="rect">
              <a:avLst/>
            </a:prstGeom>
            <a:solidFill>
              <a:srgbClr val="4F81BD"/>
            </a:solidFill>
            <a:ln>
              <a:solidFill>
                <a:schemeClr val="bg1"/>
              </a:solidFill>
            </a:ln>
          </p:spPr>
          <p:txBody>
            <a:bodyPr wrap="square" anchor="ctr" anchorCtr="0">
              <a:noAutofit/>
            </a:bodyPr>
            <a:lstStyle/>
            <a:p>
              <a:pPr marL="169863" indent="-157163">
                <a:spcBef>
                  <a:spcPts val="600"/>
                </a:spcBef>
                <a:spcAft>
                  <a:spcPts val="600"/>
                </a:spcAft>
                <a:buFont typeface="Arial"/>
                <a:buChar char="•"/>
                <a:tabLst>
                  <a:tab pos="299720" algn="l"/>
                </a:tabLst>
              </a:pPr>
              <a:r>
                <a:rPr lang="en-US" sz="1600" dirty="0">
                  <a:solidFill>
                    <a:schemeClr val="bg1"/>
                  </a:solidFill>
                  <a:cs typeface="Arial"/>
                </a:rPr>
                <a:t>E</a:t>
              </a:r>
              <a:r>
                <a:rPr lang="en-US" sz="1600" spc="-15" dirty="0">
                  <a:solidFill>
                    <a:schemeClr val="bg1"/>
                  </a:solidFill>
                  <a:cs typeface="Arial"/>
                </a:rPr>
                <a:t>x</a:t>
              </a:r>
              <a:r>
                <a:rPr lang="en-US" sz="1600" dirty="0">
                  <a:solidFill>
                    <a:schemeClr val="bg1"/>
                  </a:solidFill>
                  <a:cs typeface="Arial"/>
                </a:rPr>
                <a:t>te</a:t>
              </a:r>
              <a:r>
                <a:rPr lang="en-US" sz="1600" spc="-10" dirty="0">
                  <a:solidFill>
                    <a:schemeClr val="bg1"/>
                  </a:solidFill>
                  <a:cs typeface="Arial"/>
                </a:rPr>
                <a:t>n</a:t>
              </a:r>
              <a:r>
                <a:rPr lang="en-US" sz="1600" dirty="0">
                  <a:solidFill>
                    <a:schemeClr val="bg1"/>
                  </a:solidFill>
                  <a:cs typeface="Arial"/>
                </a:rPr>
                <a:t>si</a:t>
              </a:r>
              <a:r>
                <a:rPr lang="en-US" sz="1600" spc="-10" dirty="0">
                  <a:solidFill>
                    <a:schemeClr val="bg1"/>
                  </a:solidFill>
                  <a:cs typeface="Arial"/>
                </a:rPr>
                <a:t>o</a:t>
              </a:r>
              <a:r>
                <a:rPr lang="en-US" sz="1600" dirty="0">
                  <a:solidFill>
                    <a:schemeClr val="bg1"/>
                  </a:solidFill>
                  <a:cs typeface="Arial"/>
                </a:rPr>
                <a:t>n</a:t>
              </a:r>
              <a:r>
                <a:rPr lang="en-US" sz="1600" spc="20" dirty="0">
                  <a:solidFill>
                    <a:schemeClr val="bg1"/>
                  </a:solidFill>
                  <a:cs typeface="Arial"/>
                </a:rPr>
                <a:t> </a:t>
              </a:r>
              <a:r>
                <a:rPr lang="en-US" sz="1600" spc="20" dirty="0" smtClean="0">
                  <a:solidFill>
                    <a:schemeClr val="bg1"/>
                  </a:solidFill>
                  <a:cs typeface="Arial"/>
                </a:rPr>
                <a:t>&amp;</a:t>
              </a:r>
              <a:r>
                <a:rPr lang="en-US" sz="1600" spc="5" dirty="0" smtClean="0">
                  <a:solidFill>
                    <a:schemeClr val="bg1"/>
                  </a:solidFill>
                  <a:cs typeface="Arial"/>
                </a:rPr>
                <a:t> </a:t>
              </a:r>
              <a:r>
                <a:rPr lang="en-US" sz="1600" dirty="0">
                  <a:solidFill>
                    <a:schemeClr val="bg1"/>
                  </a:solidFill>
                  <a:cs typeface="Arial"/>
                </a:rPr>
                <a:t>Outre</a:t>
              </a:r>
              <a:r>
                <a:rPr lang="en-US" sz="1600" spc="-10" dirty="0">
                  <a:solidFill>
                    <a:schemeClr val="bg1"/>
                  </a:solidFill>
                  <a:cs typeface="Arial"/>
                </a:rPr>
                <a:t>a</a:t>
              </a:r>
              <a:r>
                <a:rPr lang="en-US" sz="1600" dirty="0">
                  <a:solidFill>
                    <a:schemeClr val="bg1"/>
                  </a:solidFill>
                  <a:cs typeface="Arial"/>
                </a:rPr>
                <a:t>ch</a:t>
              </a:r>
            </a:p>
            <a:p>
              <a:pPr marL="169863" indent="-157163">
                <a:spcBef>
                  <a:spcPts val="600"/>
                </a:spcBef>
                <a:spcAft>
                  <a:spcPts val="600"/>
                </a:spcAft>
                <a:buFont typeface="Arial"/>
                <a:buChar char="•"/>
                <a:tabLst>
                  <a:tab pos="299720" algn="l"/>
                </a:tabLst>
              </a:pPr>
              <a:r>
                <a:rPr lang="en-US" sz="1600" spc="10" dirty="0">
                  <a:solidFill>
                    <a:schemeClr val="bg1"/>
                  </a:solidFill>
                  <a:cs typeface="Arial"/>
                </a:rPr>
                <a:t>T</a:t>
              </a:r>
              <a:r>
                <a:rPr lang="en-US" sz="1600" spc="-10" dirty="0">
                  <a:solidFill>
                    <a:schemeClr val="bg1"/>
                  </a:solidFill>
                  <a:cs typeface="Arial"/>
                </a:rPr>
                <a:t>e</a:t>
              </a:r>
              <a:r>
                <a:rPr lang="en-US" sz="1600" dirty="0">
                  <a:solidFill>
                    <a:schemeClr val="bg1"/>
                  </a:solidFill>
                  <a:cs typeface="Arial"/>
                </a:rPr>
                <a:t>c</a:t>
              </a:r>
              <a:r>
                <a:rPr lang="en-US" sz="1600" spc="-10" dirty="0">
                  <a:solidFill>
                    <a:schemeClr val="bg1"/>
                  </a:solidFill>
                  <a:cs typeface="Arial"/>
                </a:rPr>
                <a:t>hno</a:t>
              </a:r>
              <a:r>
                <a:rPr lang="en-US" sz="1600" dirty="0">
                  <a:solidFill>
                    <a:schemeClr val="bg1"/>
                  </a:solidFill>
                  <a:cs typeface="Arial"/>
                </a:rPr>
                <a:t>l</a:t>
              </a:r>
              <a:r>
                <a:rPr lang="en-US" sz="1600" spc="-15" dirty="0">
                  <a:solidFill>
                    <a:schemeClr val="bg1"/>
                  </a:solidFill>
                  <a:cs typeface="Arial"/>
                </a:rPr>
                <a:t>o</a:t>
              </a:r>
              <a:r>
                <a:rPr lang="en-US" sz="1600" spc="-10" dirty="0">
                  <a:solidFill>
                    <a:schemeClr val="bg1"/>
                  </a:solidFill>
                  <a:cs typeface="Arial"/>
                </a:rPr>
                <a:t>g</a:t>
              </a:r>
              <a:r>
                <a:rPr lang="en-US" sz="1600" dirty="0">
                  <a:solidFill>
                    <a:schemeClr val="bg1"/>
                  </a:solidFill>
                  <a:cs typeface="Arial"/>
                </a:rPr>
                <a:t>y</a:t>
              </a:r>
              <a:r>
                <a:rPr lang="en-US" sz="1600" spc="10" dirty="0">
                  <a:solidFill>
                    <a:schemeClr val="bg1"/>
                  </a:solidFill>
                  <a:cs typeface="Arial"/>
                </a:rPr>
                <a:t> T</a:t>
              </a:r>
              <a:r>
                <a:rPr lang="en-US" sz="1600" dirty="0">
                  <a:solidFill>
                    <a:schemeClr val="bg1"/>
                  </a:solidFill>
                  <a:cs typeface="Arial"/>
                </a:rPr>
                <a:t>r</a:t>
              </a:r>
              <a:r>
                <a:rPr lang="en-US" sz="1600" spc="-10" dirty="0">
                  <a:solidFill>
                    <a:schemeClr val="bg1"/>
                  </a:solidFill>
                  <a:cs typeface="Arial"/>
                </a:rPr>
                <a:t>an</a:t>
              </a:r>
              <a:r>
                <a:rPr lang="en-US" sz="1600" dirty="0">
                  <a:solidFill>
                    <a:schemeClr val="bg1"/>
                  </a:solidFill>
                  <a:cs typeface="Arial"/>
                </a:rPr>
                <a:t>sfer</a:t>
              </a:r>
            </a:p>
          </p:txBody>
        </p:sp>
        <p:sp>
          <p:nvSpPr>
            <p:cNvPr id="16" name="Rectangle 15"/>
            <p:cNvSpPr/>
            <p:nvPr/>
          </p:nvSpPr>
          <p:spPr>
            <a:xfrm>
              <a:off x="5425440" y="5125760"/>
              <a:ext cx="3566160" cy="1046440"/>
            </a:xfrm>
            <a:prstGeom prst="rect">
              <a:avLst/>
            </a:prstGeom>
            <a:solidFill>
              <a:srgbClr val="556A2C"/>
            </a:solidFill>
            <a:ln>
              <a:solidFill>
                <a:schemeClr val="bg1"/>
              </a:solidFill>
            </a:ln>
          </p:spPr>
          <p:txBody>
            <a:bodyPr wrap="square" anchor="ctr" anchorCtr="0">
              <a:spAutoFit/>
            </a:bodyPr>
            <a:lstStyle/>
            <a:p>
              <a:pPr marL="169863" indent="-157163">
                <a:spcBef>
                  <a:spcPts val="600"/>
                </a:spcBef>
                <a:spcAft>
                  <a:spcPts val="600"/>
                </a:spcAft>
                <a:buFont typeface="Arial"/>
                <a:buChar char="•"/>
                <a:tabLst>
                  <a:tab pos="169863" algn="l"/>
                </a:tabLst>
              </a:pPr>
              <a:r>
                <a:rPr lang="en-US" sz="1400" dirty="0">
                  <a:solidFill>
                    <a:schemeClr val="bg1"/>
                  </a:solidFill>
                  <a:cs typeface="Arial"/>
                </a:rPr>
                <a:t>READY System</a:t>
              </a:r>
            </a:p>
            <a:p>
              <a:pPr marL="169863" indent="-157163">
                <a:spcBef>
                  <a:spcPts val="600"/>
                </a:spcBef>
                <a:spcAft>
                  <a:spcPts val="600"/>
                </a:spcAft>
                <a:buFont typeface="Arial"/>
                <a:buChar char="•"/>
                <a:tabLst>
                  <a:tab pos="169863" algn="l"/>
                </a:tabLst>
              </a:pPr>
              <a:r>
                <a:rPr lang="en-US" sz="1400" dirty="0">
                  <a:solidFill>
                    <a:schemeClr val="bg1"/>
                  </a:solidFill>
                  <a:cs typeface="Arial"/>
                </a:rPr>
                <a:t>Numerous </a:t>
              </a:r>
              <a:r>
                <a:rPr lang="en-US" sz="1400" dirty="0" smtClean="0">
                  <a:solidFill>
                    <a:schemeClr val="bg1"/>
                  </a:solidFill>
                  <a:cs typeface="Arial"/>
                </a:rPr>
                <a:t>HYSPLIT Products</a:t>
              </a:r>
            </a:p>
            <a:p>
              <a:pPr marL="169863" indent="-157163">
                <a:spcBef>
                  <a:spcPts val="600"/>
                </a:spcBef>
                <a:spcAft>
                  <a:spcPts val="600"/>
                </a:spcAft>
                <a:buFont typeface="Arial"/>
                <a:buChar char="•"/>
                <a:tabLst>
                  <a:tab pos="169863" algn="l"/>
                </a:tabLst>
              </a:pPr>
              <a:r>
                <a:rPr lang="en-US" sz="1400" dirty="0" smtClean="0">
                  <a:solidFill>
                    <a:schemeClr val="bg1"/>
                  </a:solidFill>
                  <a:cs typeface="Arial"/>
                </a:rPr>
                <a:t>Numerous CMAQ Products </a:t>
              </a:r>
              <a:endParaRPr lang="en-US" sz="1400" dirty="0">
                <a:solidFill>
                  <a:schemeClr val="bg1"/>
                </a:solidFill>
                <a:cs typeface="Arial"/>
              </a:endParaRPr>
            </a:p>
          </p:txBody>
        </p:sp>
        <p:cxnSp>
          <p:nvCxnSpPr>
            <p:cNvPr id="26" name="Straight Connector 25"/>
            <p:cNvCxnSpPr/>
            <p:nvPr/>
          </p:nvCxnSpPr>
          <p:spPr>
            <a:xfrm>
              <a:off x="2070970" y="5648980"/>
              <a:ext cx="304800" cy="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60515" y="5648980"/>
              <a:ext cx="304800" cy="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6" name="Left Brace 35"/>
          <p:cNvSpPr/>
          <p:nvPr/>
        </p:nvSpPr>
        <p:spPr>
          <a:xfrm rot="5400000">
            <a:off x="2329928" y="-731521"/>
            <a:ext cx="274320" cy="3931920"/>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p:cNvSpPr/>
          <p:nvPr/>
        </p:nvSpPr>
        <p:spPr>
          <a:xfrm rot="5400000">
            <a:off x="6980816" y="-334384"/>
            <a:ext cx="274320" cy="3137647"/>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688514" y="366650"/>
            <a:ext cx="3566160" cy="523220"/>
          </a:xfrm>
          <a:prstGeom prst="rect">
            <a:avLst/>
          </a:prstGeom>
          <a:solidFill>
            <a:srgbClr val="4F81BD"/>
          </a:solidFill>
          <a:ln>
            <a:solidFill>
              <a:schemeClr val="bg1"/>
            </a:solidFill>
          </a:ln>
        </p:spPr>
        <p:txBody>
          <a:bodyPr wrap="none">
            <a:noAutofit/>
          </a:bodyPr>
          <a:lstStyle/>
          <a:p>
            <a:pPr algn="ctr"/>
            <a:r>
              <a:rPr lang="en-US" sz="2800" dirty="0" smtClean="0">
                <a:solidFill>
                  <a:schemeClr val="bg1"/>
                </a:solidFill>
                <a:latin typeface="+mj-lt"/>
              </a:rPr>
              <a:t>OAR’s </a:t>
            </a:r>
            <a:r>
              <a:rPr lang="en-US" sz="2800" dirty="0">
                <a:solidFill>
                  <a:schemeClr val="bg1"/>
                </a:solidFill>
                <a:latin typeface="+mj-lt"/>
              </a:rPr>
              <a:t>Strategic Plan</a:t>
            </a:r>
          </a:p>
        </p:txBody>
      </p:sp>
      <p:sp>
        <p:nvSpPr>
          <p:cNvPr id="40" name="Rectangle 39"/>
          <p:cNvSpPr/>
          <p:nvPr/>
        </p:nvSpPr>
        <p:spPr>
          <a:xfrm>
            <a:off x="5336714" y="379176"/>
            <a:ext cx="3566160" cy="523220"/>
          </a:xfrm>
          <a:prstGeom prst="rect">
            <a:avLst/>
          </a:prstGeom>
          <a:solidFill>
            <a:srgbClr val="556A2C"/>
          </a:solidFill>
          <a:ln>
            <a:solidFill>
              <a:schemeClr val="bg1"/>
            </a:solidFill>
          </a:ln>
        </p:spPr>
        <p:txBody>
          <a:bodyPr wrap="none">
            <a:noAutofit/>
          </a:bodyPr>
          <a:lstStyle/>
          <a:p>
            <a:pPr algn="ctr"/>
            <a:r>
              <a:rPr lang="en-US" sz="2800" dirty="0" smtClean="0">
                <a:solidFill>
                  <a:schemeClr val="bg1"/>
                </a:solidFill>
                <a:latin typeface="+mj-lt"/>
              </a:rPr>
              <a:t>Relevant ARL Activity</a:t>
            </a:r>
            <a:endParaRPr lang="en-US" sz="2800" dirty="0">
              <a:solidFill>
                <a:schemeClr val="bg1"/>
              </a:solidFill>
              <a:latin typeface="+mj-lt"/>
            </a:endParaRPr>
          </a:p>
        </p:txBody>
      </p:sp>
    </p:spTree>
    <p:extLst>
      <p:ext uri="{BB962C8B-B14F-4D97-AF65-F5344CB8AC3E}">
        <p14:creationId xmlns:p14="http://schemas.microsoft.com/office/powerpoint/2010/main" val="3612981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4638"/>
            <a:ext cx="8839200" cy="944562"/>
          </a:xfrm>
        </p:spPr>
        <p:txBody>
          <a:bodyPr>
            <a:normAutofit/>
          </a:bodyPr>
          <a:lstStyle/>
          <a:p>
            <a:r>
              <a:rPr lang="en-US" dirty="0" smtClean="0"/>
              <a:t>Research to Operations/Applications</a:t>
            </a:r>
            <a:endParaRPr lang="en-US" dirty="0"/>
          </a:p>
        </p:txBody>
      </p:sp>
      <p:sp>
        <p:nvSpPr>
          <p:cNvPr id="5" name="Content Placeholder 4"/>
          <p:cNvSpPr>
            <a:spLocks noGrp="1"/>
          </p:cNvSpPr>
          <p:nvPr>
            <p:ph idx="1"/>
          </p:nvPr>
        </p:nvSpPr>
        <p:spPr/>
        <p:txBody>
          <a:bodyPr/>
          <a:lstStyle/>
          <a:p>
            <a:endParaRPr lang="en-US"/>
          </a:p>
        </p:txBody>
      </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45</a:t>
            </a:fld>
            <a:endParaRPr lang="en-US" dirty="0"/>
          </a:p>
        </p:txBody>
      </p:sp>
      <p:sp>
        <p:nvSpPr>
          <p:cNvPr id="8" name="Rectangle 7"/>
          <p:cNvSpPr/>
          <p:nvPr/>
        </p:nvSpPr>
        <p:spPr>
          <a:xfrm>
            <a:off x="152400" y="1219200"/>
            <a:ext cx="8839200" cy="5105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436096" y="1256778"/>
            <a:ext cx="3240360" cy="4952495"/>
            <a:chOff x="5436096" y="1643759"/>
            <a:chExt cx="3240360" cy="4952495"/>
          </a:xfrm>
        </p:grpSpPr>
        <p:sp>
          <p:nvSpPr>
            <p:cNvPr id="10" name="Trapezoid 9"/>
            <p:cNvSpPr/>
            <p:nvPr/>
          </p:nvSpPr>
          <p:spPr>
            <a:xfrm flipV="1">
              <a:off x="5436096" y="2144120"/>
              <a:ext cx="3240360" cy="3784604"/>
            </a:xfrm>
            <a:prstGeom prst="trapezoid">
              <a:avLst>
                <a:gd name="adj" fmla="val 40313"/>
              </a:avLst>
            </a:prstGeom>
            <a:gradFill flip="none" rotWithShape="1">
              <a:gsLst>
                <a:gs pos="78000">
                  <a:sysClr val="window" lastClr="FFFFFF">
                    <a:lumMod val="85000"/>
                  </a:sysClr>
                </a:gs>
                <a:gs pos="19000">
                  <a:srgbClr val="2A4A70"/>
                </a:gs>
                <a:gs pos="38000">
                  <a:srgbClr val="4F81BD"/>
                </a:gs>
                <a:gs pos="59000">
                  <a:sysClr val="window" lastClr="FFFFFF">
                    <a:lumMod val="65000"/>
                  </a:sysClr>
                </a:gs>
              </a:gsLst>
              <a:lin ang="5400000" scaled="1"/>
              <a:tileRect/>
            </a:gradFill>
            <a:ln w="25400" cap="flat" cmpd="sng" algn="ctr">
              <a:solidFill>
                <a:srgbClr val="4F81BD">
                  <a:shade val="50000"/>
                </a:srgbClr>
              </a:solidFill>
              <a:prstDash val="solid"/>
            </a:ln>
            <a:effectLst/>
          </p:spPr>
          <p:txBody>
            <a:bodyPr anchor="ctr"/>
            <a:lstStyle/>
            <a:p>
              <a:pPr algn="ctr">
                <a:defRPr/>
              </a:pPr>
              <a:endParaRPr lang="en-US" sz="1400" kern="0" dirty="0">
                <a:solidFill>
                  <a:prstClr val="white"/>
                </a:solidFill>
                <a:cs typeface="Arial" panose="020B0604020202020204" pitchFamily="34" charset="0"/>
                <a:sym typeface="Arial"/>
              </a:endParaRPr>
            </a:p>
          </p:txBody>
        </p:sp>
        <p:sp>
          <p:nvSpPr>
            <p:cNvPr id="11" name="Rectangle 10"/>
            <p:cNvSpPr/>
            <p:nvPr/>
          </p:nvSpPr>
          <p:spPr>
            <a:xfrm>
              <a:off x="6522709" y="5108608"/>
              <a:ext cx="1068526" cy="584023"/>
            </a:xfrm>
            <a:prstGeom prst="rect">
              <a:avLst/>
            </a:prstGeom>
          </p:spPr>
          <p:txBody>
            <a:bodyPr>
              <a:spAutoFit/>
            </a:bodyPr>
            <a:lstStyle/>
            <a:p>
              <a:pPr algn="ctr">
                <a:defRPr/>
              </a:pPr>
              <a:r>
                <a:rPr lang="en-US" sz="1400" b="1" kern="0" dirty="0">
                  <a:solidFill>
                    <a:prstClr val="white"/>
                  </a:solidFill>
                  <a:ea typeface="Arial"/>
                  <a:cs typeface="Arial" panose="020B0604020202020204" pitchFamily="34" charset="0"/>
                  <a:sym typeface="Arial"/>
                </a:rPr>
                <a:t>DEPLOY</a:t>
              </a:r>
            </a:p>
            <a:p>
              <a:pPr algn="ctr">
                <a:defRPr/>
              </a:pPr>
              <a:r>
                <a:rPr lang="en-US" sz="1400" kern="0" dirty="0">
                  <a:solidFill>
                    <a:prstClr val="white"/>
                  </a:solidFill>
                  <a:ea typeface="Arial"/>
                  <a:cs typeface="Arial" panose="020B0604020202020204" pitchFamily="34" charset="0"/>
                  <a:sym typeface="Arial"/>
                </a:rPr>
                <a:t>TRL 9</a:t>
              </a:r>
            </a:p>
          </p:txBody>
        </p:sp>
        <p:sp>
          <p:nvSpPr>
            <p:cNvPr id="12" name="Rectangle 11"/>
            <p:cNvSpPr/>
            <p:nvPr/>
          </p:nvSpPr>
          <p:spPr>
            <a:xfrm>
              <a:off x="6135925" y="4199735"/>
              <a:ext cx="1819833" cy="585797"/>
            </a:xfrm>
            <a:prstGeom prst="rect">
              <a:avLst/>
            </a:prstGeom>
          </p:spPr>
          <p:txBody>
            <a:bodyPr>
              <a:spAutoFit/>
            </a:bodyPr>
            <a:lstStyle/>
            <a:p>
              <a:pPr algn="ctr">
                <a:defRPr/>
              </a:pPr>
              <a:r>
                <a:rPr lang="en-US" sz="1400" b="1" kern="0" dirty="0">
                  <a:solidFill>
                    <a:prstClr val="white"/>
                  </a:solidFill>
                  <a:ea typeface="Arial"/>
                  <a:cs typeface="Arial" panose="020B0604020202020204" pitchFamily="34" charset="0"/>
                  <a:sym typeface="Arial"/>
                </a:rPr>
                <a:t>DEMONSTRATE</a:t>
              </a:r>
            </a:p>
            <a:p>
              <a:pPr algn="ctr">
                <a:defRPr/>
              </a:pPr>
              <a:r>
                <a:rPr lang="en-US" sz="1400" kern="0" dirty="0">
                  <a:solidFill>
                    <a:prstClr val="white"/>
                  </a:solidFill>
                  <a:ea typeface="Arial"/>
                  <a:cs typeface="Arial" panose="020B0604020202020204" pitchFamily="34" charset="0"/>
                  <a:sym typeface="Arial"/>
                </a:rPr>
                <a:t>TRLs 6-8</a:t>
              </a:r>
            </a:p>
          </p:txBody>
        </p:sp>
        <p:sp>
          <p:nvSpPr>
            <p:cNvPr id="13" name="Rectangle 12"/>
            <p:cNvSpPr/>
            <p:nvPr/>
          </p:nvSpPr>
          <p:spPr>
            <a:xfrm>
              <a:off x="6135925" y="3358318"/>
              <a:ext cx="1819833" cy="585797"/>
            </a:xfrm>
            <a:prstGeom prst="rect">
              <a:avLst/>
            </a:prstGeom>
          </p:spPr>
          <p:txBody>
            <a:bodyPr>
              <a:spAutoFit/>
            </a:bodyPr>
            <a:lstStyle/>
            <a:p>
              <a:pPr algn="ctr">
                <a:defRPr/>
              </a:pPr>
              <a:r>
                <a:rPr lang="en-US" sz="1400" b="1" kern="0" dirty="0">
                  <a:solidFill>
                    <a:prstClr val="black">
                      <a:lumMod val="65000"/>
                      <a:lumOff val="35000"/>
                    </a:prstClr>
                  </a:solidFill>
                  <a:ea typeface="Arial"/>
                  <a:cs typeface="Arial" panose="020B0604020202020204" pitchFamily="34" charset="0"/>
                  <a:sym typeface="Arial"/>
                </a:rPr>
                <a:t>DEVELOP</a:t>
              </a:r>
            </a:p>
            <a:p>
              <a:pPr algn="ctr">
                <a:defRPr/>
              </a:pPr>
              <a:r>
                <a:rPr lang="en-US" sz="1400" kern="0" dirty="0">
                  <a:solidFill>
                    <a:prstClr val="black">
                      <a:lumMod val="65000"/>
                      <a:lumOff val="35000"/>
                    </a:prstClr>
                  </a:solidFill>
                  <a:ea typeface="Arial"/>
                  <a:cs typeface="Arial" panose="020B0604020202020204" pitchFamily="34" charset="0"/>
                  <a:sym typeface="Arial"/>
                </a:rPr>
                <a:t>TRLs 3-5</a:t>
              </a:r>
            </a:p>
          </p:txBody>
        </p:sp>
        <p:sp>
          <p:nvSpPr>
            <p:cNvPr id="14" name="Rectangle 13"/>
            <p:cNvSpPr/>
            <p:nvPr/>
          </p:nvSpPr>
          <p:spPr>
            <a:xfrm>
              <a:off x="6152621" y="2421042"/>
              <a:ext cx="1821224" cy="585797"/>
            </a:xfrm>
            <a:prstGeom prst="rect">
              <a:avLst/>
            </a:prstGeom>
          </p:spPr>
          <p:txBody>
            <a:bodyPr>
              <a:spAutoFit/>
            </a:bodyPr>
            <a:lstStyle/>
            <a:p>
              <a:pPr algn="ctr">
                <a:defRPr/>
              </a:pPr>
              <a:r>
                <a:rPr lang="en-US" sz="1400" b="1" kern="0" dirty="0">
                  <a:solidFill>
                    <a:prstClr val="black">
                      <a:lumMod val="65000"/>
                      <a:lumOff val="35000"/>
                    </a:prstClr>
                  </a:solidFill>
                  <a:ea typeface="Arial"/>
                  <a:cs typeface="Arial" panose="020B0604020202020204" pitchFamily="34" charset="0"/>
                  <a:sym typeface="Arial"/>
                </a:rPr>
                <a:t>RESEARCH</a:t>
              </a:r>
            </a:p>
            <a:p>
              <a:pPr algn="ctr">
                <a:defRPr/>
              </a:pPr>
              <a:r>
                <a:rPr lang="en-US" sz="1400" kern="0" dirty="0">
                  <a:solidFill>
                    <a:prstClr val="black">
                      <a:lumMod val="65000"/>
                      <a:lumOff val="35000"/>
                    </a:prstClr>
                  </a:solidFill>
                  <a:ea typeface="Arial"/>
                  <a:cs typeface="Arial" panose="020B0604020202020204" pitchFamily="34" charset="0"/>
                  <a:sym typeface="Arial"/>
                </a:rPr>
                <a:t>TRLs 1-2</a:t>
              </a:r>
            </a:p>
          </p:txBody>
        </p:sp>
        <p:cxnSp>
          <p:nvCxnSpPr>
            <p:cNvPr id="15" name="Straight Connector 14"/>
            <p:cNvCxnSpPr/>
            <p:nvPr/>
          </p:nvCxnSpPr>
          <p:spPr>
            <a:xfrm flipV="1">
              <a:off x="5436096" y="1795435"/>
              <a:ext cx="0" cy="348685"/>
            </a:xfrm>
            <a:prstGeom prst="line">
              <a:avLst/>
            </a:prstGeom>
            <a:noFill/>
            <a:ln w="9525" cap="flat" cmpd="sng" algn="ctr">
              <a:solidFill>
                <a:srgbClr val="4F81BD">
                  <a:shade val="95000"/>
                  <a:satMod val="105000"/>
                </a:srgbClr>
              </a:solidFill>
              <a:prstDash val="dash"/>
            </a:ln>
            <a:effectLst/>
          </p:spPr>
        </p:cxnSp>
        <p:cxnSp>
          <p:nvCxnSpPr>
            <p:cNvPr id="16" name="Straight Connector 15"/>
            <p:cNvCxnSpPr/>
            <p:nvPr/>
          </p:nvCxnSpPr>
          <p:spPr>
            <a:xfrm flipV="1">
              <a:off x="8676456" y="1795435"/>
              <a:ext cx="0" cy="357561"/>
            </a:xfrm>
            <a:prstGeom prst="line">
              <a:avLst/>
            </a:prstGeom>
            <a:noFill/>
            <a:ln w="9525" cap="flat" cmpd="sng" algn="ctr">
              <a:solidFill>
                <a:srgbClr val="4F81BD">
                  <a:shade val="95000"/>
                  <a:satMod val="105000"/>
                </a:srgbClr>
              </a:solidFill>
              <a:prstDash val="dash"/>
            </a:ln>
            <a:effectLst/>
          </p:spPr>
        </p:cxnSp>
        <p:cxnSp>
          <p:nvCxnSpPr>
            <p:cNvPr id="17" name="Straight Connector 16"/>
            <p:cNvCxnSpPr/>
            <p:nvPr/>
          </p:nvCxnSpPr>
          <p:spPr>
            <a:xfrm>
              <a:off x="6679977" y="5928724"/>
              <a:ext cx="0" cy="315975"/>
            </a:xfrm>
            <a:prstGeom prst="line">
              <a:avLst/>
            </a:prstGeom>
            <a:noFill/>
            <a:ln w="9525" cap="flat" cmpd="sng" algn="ctr">
              <a:solidFill>
                <a:srgbClr val="4F81BD">
                  <a:shade val="95000"/>
                  <a:satMod val="105000"/>
                </a:srgbClr>
              </a:solidFill>
              <a:prstDash val="dash"/>
            </a:ln>
            <a:effectLst/>
          </p:spPr>
        </p:cxnSp>
        <p:cxnSp>
          <p:nvCxnSpPr>
            <p:cNvPr id="18" name="Straight Connector 17"/>
            <p:cNvCxnSpPr/>
            <p:nvPr/>
          </p:nvCxnSpPr>
          <p:spPr>
            <a:xfrm>
              <a:off x="7419692" y="5928724"/>
              <a:ext cx="0" cy="315975"/>
            </a:xfrm>
            <a:prstGeom prst="line">
              <a:avLst/>
            </a:prstGeom>
            <a:noFill/>
            <a:ln w="9525" cap="flat" cmpd="sng" algn="ctr">
              <a:solidFill>
                <a:srgbClr val="4F81BD">
                  <a:shade val="95000"/>
                  <a:satMod val="105000"/>
                </a:srgbClr>
              </a:solidFill>
              <a:prstDash val="dash"/>
            </a:ln>
            <a:effectLst/>
          </p:spPr>
        </p:cxnSp>
        <p:cxnSp>
          <p:nvCxnSpPr>
            <p:cNvPr id="19" name="Straight Arrow Connector 18"/>
            <p:cNvCxnSpPr/>
            <p:nvPr/>
          </p:nvCxnSpPr>
          <p:spPr>
            <a:xfrm>
              <a:off x="6675983" y="6142685"/>
              <a:ext cx="739715" cy="0"/>
            </a:xfrm>
            <a:prstGeom prst="straightConnector1">
              <a:avLst/>
            </a:prstGeom>
            <a:noFill/>
            <a:ln w="19050" cap="flat" cmpd="sng" algn="ctr">
              <a:solidFill>
                <a:srgbClr val="4F81BD">
                  <a:shade val="95000"/>
                  <a:satMod val="105000"/>
                </a:srgbClr>
              </a:solidFill>
              <a:prstDash val="solid"/>
              <a:headEnd type="arrow"/>
              <a:tailEnd type="arrow"/>
            </a:ln>
            <a:effectLst/>
          </p:spPr>
        </p:cxnSp>
        <p:cxnSp>
          <p:nvCxnSpPr>
            <p:cNvPr id="20" name="Straight Arrow Connector 19"/>
            <p:cNvCxnSpPr/>
            <p:nvPr/>
          </p:nvCxnSpPr>
          <p:spPr>
            <a:xfrm>
              <a:off x="5436096" y="1988840"/>
              <a:ext cx="3240360" cy="0"/>
            </a:xfrm>
            <a:prstGeom prst="straightConnector1">
              <a:avLst/>
            </a:prstGeom>
            <a:noFill/>
            <a:ln w="19050" cap="flat" cmpd="sng" algn="ctr">
              <a:solidFill>
                <a:srgbClr val="4F81BD">
                  <a:shade val="95000"/>
                  <a:satMod val="105000"/>
                </a:srgbClr>
              </a:solidFill>
              <a:prstDash val="solid"/>
              <a:headEnd type="arrow"/>
              <a:tailEnd type="arrow"/>
            </a:ln>
            <a:effectLst/>
          </p:spPr>
        </p:cxnSp>
        <p:sp>
          <p:nvSpPr>
            <p:cNvPr id="21" name="Rectangle 20"/>
            <p:cNvSpPr/>
            <p:nvPr/>
          </p:nvSpPr>
          <p:spPr>
            <a:xfrm>
              <a:off x="5599561" y="1643759"/>
              <a:ext cx="2804880" cy="307777"/>
            </a:xfrm>
            <a:prstGeom prst="rect">
              <a:avLst/>
            </a:prstGeom>
          </p:spPr>
          <p:txBody>
            <a:bodyPr>
              <a:spAutoFit/>
            </a:bodyPr>
            <a:lstStyle/>
            <a:p>
              <a:pPr algn="ctr">
                <a:defRPr/>
              </a:pPr>
              <a:r>
                <a:rPr lang="en-US" sz="1400" b="1" kern="0" dirty="0">
                  <a:solidFill>
                    <a:srgbClr val="4F81BD"/>
                  </a:solidFill>
                  <a:ea typeface="Arial"/>
                  <a:cs typeface="Arial" panose="020B0604020202020204" pitchFamily="34" charset="0"/>
                  <a:sym typeface="Arial"/>
                </a:rPr>
                <a:t>Broadly Relevant to NOAA Mission</a:t>
              </a:r>
            </a:p>
          </p:txBody>
        </p:sp>
        <p:sp>
          <p:nvSpPr>
            <p:cNvPr id="22" name="Rectangle 21"/>
            <p:cNvSpPr/>
            <p:nvPr/>
          </p:nvSpPr>
          <p:spPr>
            <a:xfrm>
              <a:off x="5654532" y="6288477"/>
              <a:ext cx="2804880" cy="307777"/>
            </a:xfrm>
            <a:prstGeom prst="rect">
              <a:avLst/>
            </a:prstGeom>
          </p:spPr>
          <p:txBody>
            <a:bodyPr>
              <a:spAutoFit/>
            </a:bodyPr>
            <a:lstStyle/>
            <a:p>
              <a:pPr algn="ctr">
                <a:defRPr/>
              </a:pPr>
              <a:r>
                <a:rPr lang="en-US" sz="1400" b="1" kern="0" dirty="0">
                  <a:solidFill>
                    <a:srgbClr val="4F81BD"/>
                  </a:solidFill>
                  <a:ea typeface="Arial"/>
                  <a:cs typeface="Arial" panose="020B0604020202020204" pitchFamily="34" charset="0"/>
                  <a:sym typeface="Arial"/>
                </a:rPr>
                <a:t>Tailored to Requirements</a:t>
              </a:r>
            </a:p>
          </p:txBody>
        </p:sp>
      </p:grpSp>
      <p:grpSp>
        <p:nvGrpSpPr>
          <p:cNvPr id="23" name="Group 22"/>
          <p:cNvGrpSpPr/>
          <p:nvPr/>
        </p:nvGrpSpPr>
        <p:grpSpPr>
          <a:xfrm>
            <a:off x="304800" y="1294168"/>
            <a:ext cx="5065441" cy="4913934"/>
            <a:chOff x="304800" y="1522768"/>
            <a:chExt cx="5065441" cy="4913934"/>
          </a:xfrm>
        </p:grpSpPr>
        <p:sp>
          <p:nvSpPr>
            <p:cNvPr id="24" name="TextBox 23"/>
            <p:cNvSpPr txBox="1"/>
            <p:nvPr/>
          </p:nvSpPr>
          <p:spPr>
            <a:xfrm>
              <a:off x="1058192" y="1958553"/>
              <a:ext cx="4312049" cy="4478149"/>
            </a:xfrm>
            <a:prstGeom prst="rect">
              <a:avLst/>
            </a:prstGeom>
            <a:noFill/>
          </p:spPr>
          <p:txBody>
            <a:bodyPr vert="horz" wrap="square">
              <a:spAutoFit/>
            </a:bodyPr>
            <a:lstStyle/>
            <a:p>
              <a:pPr>
                <a:spcAft>
                  <a:spcPts val="1400"/>
                </a:spcAft>
                <a:defRPr/>
              </a:pPr>
              <a:r>
                <a:rPr lang="en-US" sz="1200" kern="0" dirty="0">
                  <a:solidFill>
                    <a:prstClr val="white">
                      <a:lumMod val="65000"/>
                    </a:prstClr>
                  </a:solidFill>
                  <a:ea typeface="ＭＳ Ｐゴシック" pitchFamily="34" charset="-128"/>
                </a:rPr>
                <a:t>Basic principles have been observed and reported </a:t>
              </a:r>
            </a:p>
            <a:p>
              <a:pPr>
                <a:spcAft>
                  <a:spcPts val="1400"/>
                </a:spcAft>
                <a:defRPr/>
              </a:pPr>
              <a:r>
                <a:rPr lang="en-US" sz="1200" kern="0" dirty="0">
                  <a:solidFill>
                    <a:prstClr val="white">
                      <a:lumMod val="65000"/>
                    </a:prstClr>
                  </a:solidFill>
                  <a:ea typeface="ＭＳ Ｐゴシック" pitchFamily="34" charset="-128"/>
                </a:rPr>
                <a:t>Technology concept and/or application have been formulated</a:t>
              </a:r>
            </a:p>
            <a:p>
              <a:pPr>
                <a:spcAft>
                  <a:spcPts val="1400"/>
                </a:spcAft>
                <a:defRPr/>
              </a:pPr>
              <a:r>
                <a:rPr lang="en-US" sz="1200" kern="0" dirty="0">
                  <a:solidFill>
                    <a:prstClr val="white">
                      <a:lumMod val="50000"/>
                    </a:prstClr>
                  </a:solidFill>
                  <a:ea typeface="ＭＳ Ｐゴシック" pitchFamily="34" charset="-128"/>
                </a:rPr>
                <a:t>Analytical and experimental critical function and/or characteristic proof-of-concept</a:t>
              </a:r>
            </a:p>
            <a:p>
              <a:pPr>
                <a:spcAft>
                  <a:spcPts val="1400"/>
                </a:spcAft>
                <a:defRPr/>
              </a:pPr>
              <a:r>
                <a:rPr lang="en-US" sz="1200" kern="0" dirty="0">
                  <a:solidFill>
                    <a:prstClr val="white">
                      <a:lumMod val="50000"/>
                    </a:prstClr>
                  </a:solidFill>
                  <a:ea typeface="ＭＳ Ｐゴシック" pitchFamily="34" charset="-128"/>
                </a:rPr>
                <a:t>Component/subsystem validation in laboratory environment</a:t>
              </a:r>
            </a:p>
            <a:p>
              <a:pPr>
                <a:spcAft>
                  <a:spcPts val="1400"/>
                </a:spcAft>
                <a:defRPr/>
              </a:pPr>
              <a:r>
                <a:rPr lang="en-US" sz="1200" kern="0" dirty="0">
                  <a:solidFill>
                    <a:prstClr val="white">
                      <a:lumMod val="50000"/>
                    </a:prstClr>
                  </a:solidFill>
                  <a:ea typeface="ＭＳ Ｐゴシック" pitchFamily="34" charset="-128"/>
                </a:rPr>
                <a:t>System/subsystem/component validation in relevant environment</a:t>
              </a:r>
              <a:endParaRPr lang="en-US" sz="1200" kern="0" dirty="0">
                <a:solidFill>
                  <a:prstClr val="white">
                    <a:lumMod val="65000"/>
                  </a:prstClr>
                </a:solidFill>
                <a:ea typeface="ＭＳ Ｐゴシック" pitchFamily="34" charset="-128"/>
              </a:endParaRPr>
            </a:p>
            <a:p>
              <a:pPr>
                <a:spcAft>
                  <a:spcPts val="1400"/>
                </a:spcAft>
                <a:defRPr/>
              </a:pPr>
              <a:r>
                <a:rPr lang="en-US" sz="1200" kern="0" dirty="0">
                  <a:solidFill>
                    <a:srgbClr val="4F81BD"/>
                  </a:solidFill>
                  <a:ea typeface="ＭＳ Ｐゴシック" pitchFamily="34" charset="-128"/>
                </a:rPr>
                <a:t>System/subsystem model or prototyping demonstration in a relevant end-to-end environment</a:t>
              </a:r>
            </a:p>
            <a:p>
              <a:pPr>
                <a:spcAft>
                  <a:spcPts val="1400"/>
                </a:spcAft>
                <a:defRPr/>
              </a:pPr>
              <a:r>
                <a:rPr lang="en-US" sz="1200" kern="0" dirty="0">
                  <a:solidFill>
                    <a:srgbClr val="4F81BD"/>
                  </a:solidFill>
                  <a:ea typeface="ＭＳ Ｐゴシック" pitchFamily="34" charset="-128"/>
                </a:rPr>
                <a:t>System prototyping demonstration in an operational environment</a:t>
              </a:r>
            </a:p>
            <a:p>
              <a:pPr>
                <a:spcAft>
                  <a:spcPts val="1400"/>
                </a:spcAft>
                <a:defRPr/>
              </a:pPr>
              <a:r>
                <a:rPr lang="en-US" sz="1200" kern="0" dirty="0">
                  <a:solidFill>
                    <a:srgbClr val="4F81BD"/>
                  </a:solidFill>
                  <a:ea typeface="ＭＳ Ｐゴシック" pitchFamily="34" charset="-128"/>
                </a:rPr>
                <a:t>Actual system completed and "mission qualified" through test and demo in operational environment</a:t>
              </a:r>
            </a:p>
            <a:p>
              <a:pPr>
                <a:spcAft>
                  <a:spcPts val="1400"/>
                </a:spcAft>
                <a:defRPr/>
              </a:pPr>
              <a:r>
                <a:rPr lang="en-US" sz="1200" kern="0" dirty="0">
                  <a:solidFill>
                    <a:srgbClr val="4F81BD">
                      <a:lumMod val="75000"/>
                    </a:srgbClr>
                  </a:solidFill>
                  <a:ea typeface="ＭＳ Ｐゴシック" pitchFamily="34" charset="-128"/>
                </a:rPr>
                <a:t>Actual system "mission proven" through successful mission operations </a:t>
              </a:r>
            </a:p>
            <a:p>
              <a:pPr>
                <a:spcAft>
                  <a:spcPts val="1400"/>
                </a:spcAft>
                <a:defRPr/>
              </a:pPr>
              <a:r>
                <a:rPr lang="en-US" sz="1200" kern="0" dirty="0">
                  <a:solidFill>
                    <a:srgbClr val="4F81BD">
                      <a:lumMod val="50000"/>
                    </a:srgbClr>
                  </a:solidFill>
                  <a:ea typeface="ＭＳ Ｐゴシック" pitchFamily="34" charset="-128"/>
                </a:rPr>
                <a:t>Strictly speaking, there is no TRL “10,” however, data on maturity were collected this way for this exercise to mean “operational.”</a:t>
              </a:r>
            </a:p>
          </p:txBody>
        </p:sp>
        <p:grpSp>
          <p:nvGrpSpPr>
            <p:cNvPr id="25" name="Group 24"/>
            <p:cNvGrpSpPr/>
            <p:nvPr/>
          </p:nvGrpSpPr>
          <p:grpSpPr>
            <a:xfrm>
              <a:off x="395535" y="2006295"/>
              <a:ext cx="563259" cy="4338700"/>
              <a:chOff x="395535" y="2164676"/>
              <a:chExt cx="563259" cy="4338700"/>
            </a:xfrm>
          </p:grpSpPr>
          <p:sp>
            <p:nvSpPr>
              <p:cNvPr id="27" name="Chevron 26"/>
              <p:cNvSpPr/>
              <p:nvPr/>
            </p:nvSpPr>
            <p:spPr>
              <a:xfrm rot="5400000">
                <a:off x="394434" y="2606089"/>
                <a:ext cx="565459" cy="563256"/>
              </a:xfrm>
              <a:prstGeom prst="chevron">
                <a:avLst/>
              </a:prstGeom>
              <a:solidFill>
                <a:sysClr val="window" lastClr="FFFFFF">
                  <a:lumMod val="7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28" name="Pentagon 27"/>
              <p:cNvSpPr/>
              <p:nvPr/>
            </p:nvSpPr>
            <p:spPr>
              <a:xfrm rot="5400000">
                <a:off x="388074" y="2172140"/>
                <a:ext cx="578184" cy="563256"/>
              </a:xfrm>
              <a:prstGeom prst="homePlate">
                <a:avLst/>
              </a:prstGeom>
              <a:solidFill>
                <a:sysClr val="window" lastClr="FFFFFF">
                  <a:lumMod val="7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29" name="Chevron 28"/>
              <p:cNvSpPr/>
              <p:nvPr/>
            </p:nvSpPr>
            <p:spPr>
              <a:xfrm rot="5400000">
                <a:off x="412467" y="3001884"/>
                <a:ext cx="529396" cy="563256"/>
              </a:xfrm>
              <a:prstGeom prst="chevron">
                <a:avLst/>
              </a:prstGeom>
              <a:solidFill>
                <a:sysClr val="window" lastClr="FFFFFF">
                  <a:lumMod val="6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0" name="Chevron 29"/>
              <p:cNvSpPr/>
              <p:nvPr/>
            </p:nvSpPr>
            <p:spPr>
              <a:xfrm rot="5400000">
                <a:off x="397140" y="3394256"/>
                <a:ext cx="560049" cy="563256"/>
              </a:xfrm>
              <a:prstGeom prst="chevron">
                <a:avLst/>
              </a:prstGeom>
              <a:solidFill>
                <a:sysClr val="window" lastClr="FFFFFF">
                  <a:lumMod val="6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1" name="Chevron 30"/>
              <p:cNvSpPr/>
              <p:nvPr/>
            </p:nvSpPr>
            <p:spPr>
              <a:xfrm rot="5400000">
                <a:off x="407057" y="3787346"/>
                <a:ext cx="540214" cy="563256"/>
              </a:xfrm>
              <a:prstGeom prst="chevron">
                <a:avLst/>
              </a:prstGeom>
              <a:solidFill>
                <a:sysClr val="window" lastClr="FFFFFF">
                  <a:lumMod val="6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2" name="Chevron 31"/>
              <p:cNvSpPr/>
              <p:nvPr/>
            </p:nvSpPr>
            <p:spPr>
              <a:xfrm rot="5400000">
                <a:off x="414271" y="4178634"/>
                <a:ext cx="525788" cy="563256"/>
              </a:xfrm>
              <a:prstGeom prst="chevron">
                <a:avLst/>
              </a:prstGeom>
              <a:solidFill>
                <a:srgbClr val="4F81BD"/>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3" name="Chevron 32"/>
              <p:cNvSpPr/>
              <p:nvPr/>
            </p:nvSpPr>
            <p:spPr>
              <a:xfrm rot="5400000">
                <a:off x="412017" y="4559551"/>
                <a:ext cx="530297" cy="563256"/>
              </a:xfrm>
              <a:prstGeom prst="chevron">
                <a:avLst/>
              </a:prstGeom>
              <a:solidFill>
                <a:srgbClr val="4F81BD"/>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4" name="Chevron 33"/>
              <p:cNvSpPr/>
              <p:nvPr/>
            </p:nvSpPr>
            <p:spPr>
              <a:xfrm rot="5400000">
                <a:off x="408410" y="4939117"/>
                <a:ext cx="537510" cy="563256"/>
              </a:xfrm>
              <a:prstGeom prst="chevron">
                <a:avLst/>
              </a:prstGeom>
              <a:solidFill>
                <a:srgbClr val="4F81BD"/>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5" name="Chevron 34"/>
              <p:cNvSpPr/>
              <p:nvPr/>
            </p:nvSpPr>
            <p:spPr>
              <a:xfrm rot="5400000">
                <a:off x="421630" y="5335510"/>
                <a:ext cx="511069" cy="563256"/>
              </a:xfrm>
              <a:prstGeom prst="chevron">
                <a:avLst/>
              </a:prstGeom>
              <a:solidFill>
                <a:srgbClr val="376092"/>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6" name="Rectangle 35"/>
              <p:cNvSpPr/>
              <p:nvPr/>
            </p:nvSpPr>
            <p:spPr>
              <a:xfrm rot="10800000">
                <a:off x="395537" y="5620229"/>
                <a:ext cx="563256" cy="329052"/>
              </a:xfrm>
              <a:prstGeom prst="rect">
                <a:avLst/>
              </a:prstGeom>
              <a:solidFill>
                <a:srgbClr val="376092"/>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37" name="TextBox 18"/>
              <p:cNvSpPr txBox="1">
                <a:spLocks noChangeArrowheads="1"/>
              </p:cNvSpPr>
              <p:nvPr/>
            </p:nvSpPr>
            <p:spPr bwMode="auto">
              <a:xfrm>
                <a:off x="463045" y="2401255"/>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1</a:t>
                </a:r>
              </a:p>
            </p:txBody>
          </p:sp>
          <p:sp>
            <p:nvSpPr>
              <p:cNvPr id="38" name="TextBox 19"/>
              <p:cNvSpPr txBox="1">
                <a:spLocks noChangeArrowheads="1"/>
              </p:cNvSpPr>
              <p:nvPr/>
            </p:nvSpPr>
            <p:spPr bwMode="auto">
              <a:xfrm>
                <a:off x="463045" y="2863185"/>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2</a:t>
                </a:r>
              </a:p>
            </p:txBody>
          </p:sp>
          <p:sp>
            <p:nvSpPr>
              <p:cNvPr id="39" name="TextBox 20"/>
              <p:cNvSpPr txBox="1">
                <a:spLocks noChangeArrowheads="1"/>
              </p:cNvSpPr>
              <p:nvPr/>
            </p:nvSpPr>
            <p:spPr bwMode="auto">
              <a:xfrm>
                <a:off x="467187" y="3268902"/>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3</a:t>
                </a:r>
              </a:p>
            </p:txBody>
          </p:sp>
          <p:sp>
            <p:nvSpPr>
              <p:cNvPr id="40" name="TextBox 21"/>
              <p:cNvSpPr txBox="1">
                <a:spLocks noChangeArrowheads="1"/>
              </p:cNvSpPr>
              <p:nvPr/>
            </p:nvSpPr>
            <p:spPr bwMode="auto">
              <a:xfrm>
                <a:off x="467187" y="3652795"/>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4</a:t>
                </a:r>
              </a:p>
            </p:txBody>
          </p:sp>
          <p:sp>
            <p:nvSpPr>
              <p:cNvPr id="41" name="TextBox 22"/>
              <p:cNvSpPr txBox="1">
                <a:spLocks noChangeArrowheads="1"/>
              </p:cNvSpPr>
              <p:nvPr/>
            </p:nvSpPr>
            <p:spPr bwMode="auto">
              <a:xfrm>
                <a:off x="467187" y="4029126"/>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5</a:t>
                </a:r>
              </a:p>
            </p:txBody>
          </p:sp>
          <p:sp>
            <p:nvSpPr>
              <p:cNvPr id="42" name="TextBox 23"/>
              <p:cNvSpPr txBox="1">
                <a:spLocks noChangeArrowheads="1"/>
              </p:cNvSpPr>
              <p:nvPr/>
            </p:nvSpPr>
            <p:spPr bwMode="auto">
              <a:xfrm>
                <a:off x="467187" y="4449074"/>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6</a:t>
                </a:r>
              </a:p>
            </p:txBody>
          </p:sp>
          <p:sp>
            <p:nvSpPr>
              <p:cNvPr id="43" name="TextBox 24"/>
              <p:cNvSpPr txBox="1">
                <a:spLocks noChangeArrowheads="1"/>
              </p:cNvSpPr>
              <p:nvPr/>
            </p:nvSpPr>
            <p:spPr bwMode="auto">
              <a:xfrm>
                <a:off x="472783" y="4815476"/>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7</a:t>
                </a:r>
              </a:p>
            </p:txBody>
          </p:sp>
          <p:sp>
            <p:nvSpPr>
              <p:cNvPr id="44" name="TextBox 25"/>
              <p:cNvSpPr txBox="1">
                <a:spLocks noChangeArrowheads="1"/>
              </p:cNvSpPr>
              <p:nvPr/>
            </p:nvSpPr>
            <p:spPr bwMode="auto">
              <a:xfrm>
                <a:off x="467187" y="5208207"/>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8</a:t>
                </a:r>
              </a:p>
            </p:txBody>
          </p:sp>
          <p:sp>
            <p:nvSpPr>
              <p:cNvPr id="45" name="TextBox 26"/>
              <p:cNvSpPr txBox="1">
                <a:spLocks noChangeArrowheads="1"/>
              </p:cNvSpPr>
              <p:nvPr/>
            </p:nvSpPr>
            <p:spPr bwMode="auto">
              <a:xfrm>
                <a:off x="467187" y="5620230"/>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9</a:t>
                </a:r>
              </a:p>
            </p:txBody>
          </p:sp>
          <p:sp>
            <p:nvSpPr>
              <p:cNvPr id="46" name="Rectangle 45"/>
              <p:cNvSpPr/>
              <p:nvPr/>
            </p:nvSpPr>
            <p:spPr>
              <a:xfrm rot="10800000">
                <a:off x="395538" y="2374351"/>
                <a:ext cx="563256" cy="66066"/>
              </a:xfrm>
              <a:prstGeom prst="rect">
                <a:avLst/>
              </a:prstGeom>
              <a:solidFill>
                <a:sysClr val="window" lastClr="FFFFFF">
                  <a:lumMod val="7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47" name="Rectangle 46"/>
              <p:cNvSpPr/>
              <p:nvPr/>
            </p:nvSpPr>
            <p:spPr>
              <a:xfrm>
                <a:off x="395535" y="6113087"/>
                <a:ext cx="563257" cy="390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prstClr val="white"/>
                    </a:solidFill>
                    <a:cs typeface="Arial" panose="020B0604020202020204" pitchFamily="34" charset="0"/>
                  </a:rPr>
                  <a:t>“10”</a:t>
                </a:r>
              </a:p>
            </p:txBody>
          </p:sp>
        </p:grpSp>
        <p:sp>
          <p:nvSpPr>
            <p:cNvPr id="26" name="Rectangle 25"/>
            <p:cNvSpPr/>
            <p:nvPr/>
          </p:nvSpPr>
          <p:spPr>
            <a:xfrm>
              <a:off x="304800" y="1522768"/>
              <a:ext cx="4572000" cy="461665"/>
            </a:xfrm>
            <a:prstGeom prst="rect">
              <a:avLst/>
            </a:prstGeom>
          </p:spPr>
          <p:txBody>
            <a:bodyPr wrap="square">
              <a:spAutoFit/>
            </a:bodyPr>
            <a:lstStyle/>
            <a:p>
              <a:pPr>
                <a:defRPr/>
              </a:pPr>
              <a:r>
                <a:rPr lang="en-US" sz="2400" b="1" kern="0" dirty="0">
                  <a:solidFill>
                    <a:srgbClr val="4F81BD"/>
                  </a:solidFill>
                  <a:ea typeface="Arial"/>
                  <a:cs typeface="Arial" panose="020B0604020202020204" pitchFamily="34" charset="0"/>
                  <a:sym typeface="Arial"/>
                </a:rPr>
                <a:t>Technology Readiness </a:t>
              </a:r>
              <a:r>
                <a:rPr lang="en-US" sz="2400" b="1" kern="0" dirty="0" smtClean="0">
                  <a:solidFill>
                    <a:srgbClr val="4F81BD"/>
                  </a:solidFill>
                  <a:ea typeface="Arial"/>
                  <a:cs typeface="Arial" panose="020B0604020202020204" pitchFamily="34" charset="0"/>
                  <a:sym typeface="Arial"/>
                </a:rPr>
                <a:t>Level (TRL)</a:t>
              </a:r>
              <a:endParaRPr lang="en-US" sz="2400" b="1" kern="0" dirty="0">
                <a:solidFill>
                  <a:srgbClr val="4F81BD"/>
                </a:solidFill>
                <a:ea typeface="Arial"/>
                <a:cs typeface="Arial" panose="020B0604020202020204" pitchFamily="34" charset="0"/>
                <a:sym typeface="Arial"/>
              </a:endParaRPr>
            </a:p>
          </p:txBody>
        </p:sp>
      </p:grpSp>
    </p:spTree>
    <p:extLst>
      <p:ext uri="{BB962C8B-B14F-4D97-AF65-F5344CB8AC3E}">
        <p14:creationId xmlns:p14="http://schemas.microsoft.com/office/powerpoint/2010/main" val="10861084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Autofit/>
          </a:bodyPr>
          <a:lstStyle/>
          <a:p>
            <a:r>
              <a:rPr lang="en-US" sz="2800" dirty="0"/>
              <a:t>Examples </a:t>
            </a:r>
            <a:r>
              <a:rPr lang="en-US" sz="2800" dirty="0" smtClean="0"/>
              <a:t>of Recent Air </a:t>
            </a:r>
            <a:r>
              <a:rPr lang="en-US" sz="2800" dirty="0"/>
              <a:t>Chemistry and Dispersion </a:t>
            </a:r>
            <a:r>
              <a:rPr lang="en-US" sz="2800" dirty="0" smtClean="0"/>
              <a:t>Model Products Transitioned to NWS   </a:t>
            </a:r>
            <a:r>
              <a:rPr lang="en-US" sz="2800" dirty="0"/>
              <a:t/>
            </a:r>
            <a:br>
              <a:rPr lang="en-US" sz="2800" dirty="0"/>
            </a:br>
            <a:endParaRPr lang="en-US" sz="2800" dirty="0"/>
          </a:p>
        </p:txBody>
      </p:sp>
      <p:sp>
        <p:nvSpPr>
          <p:cNvPr id="5" name="Footer Placeholder 4"/>
          <p:cNvSpPr>
            <a:spLocks noGrp="1"/>
          </p:cNvSpPr>
          <p:nvPr>
            <p:ph type="ftr" sz="quarter" idx="10"/>
          </p:nvPr>
        </p:nvSpPr>
        <p:spPr/>
        <p:txBody>
          <a:bodyPr/>
          <a:lstStyle/>
          <a:p>
            <a:r>
              <a:rPr lang="en-US"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46</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847777496"/>
              </p:ext>
            </p:extLst>
          </p:nvPr>
        </p:nvGraphicFramePr>
        <p:xfrm>
          <a:off x="685800" y="1295400"/>
          <a:ext cx="7924800" cy="4953002"/>
        </p:xfrm>
        <a:graphic>
          <a:graphicData uri="http://schemas.openxmlformats.org/drawingml/2006/table">
            <a:tbl>
              <a:tblPr firstRow="1" bandRow="1">
                <a:tableStyleId>{5C22544A-7EE6-4342-B048-85BDC9FD1C3A}</a:tableStyleId>
              </a:tblPr>
              <a:tblGrid>
                <a:gridCol w="1905000"/>
                <a:gridCol w="6019800"/>
              </a:tblGrid>
              <a:tr h="408737">
                <a:tc>
                  <a:txBody>
                    <a:bodyPr/>
                    <a:lstStyle/>
                    <a:p>
                      <a:pPr algn="l"/>
                      <a:r>
                        <a:rPr lang="en-US" dirty="0" smtClean="0"/>
                        <a:t>Date</a:t>
                      </a:r>
                      <a:endParaRPr lang="en-US" dirty="0"/>
                    </a:p>
                  </a:txBody>
                  <a:tcPr anchor="ctr"/>
                </a:tc>
                <a:tc>
                  <a:txBody>
                    <a:bodyPr/>
                    <a:lstStyle/>
                    <a:p>
                      <a:pPr algn="l"/>
                      <a:r>
                        <a:rPr lang="en-US" dirty="0" smtClean="0"/>
                        <a:t>Transition</a:t>
                      </a:r>
                      <a:endParaRPr lang="en-US" dirty="0"/>
                    </a:p>
                  </a:txBody>
                  <a:tcPr anchor="ctr"/>
                </a:tc>
              </a:tr>
              <a:tr h="739619">
                <a:tc>
                  <a:txBody>
                    <a:bodyPr/>
                    <a:lstStyle/>
                    <a:p>
                      <a:pPr algn="l"/>
                      <a:r>
                        <a:rPr lang="en-US" dirty="0" smtClean="0"/>
                        <a:t>2012</a:t>
                      </a:r>
                      <a:r>
                        <a:rPr lang="en-US" baseline="0" dirty="0" smtClean="0"/>
                        <a:t> – Jan</a:t>
                      </a:r>
                      <a:endParaRPr lang="en-US" dirty="0"/>
                    </a:p>
                  </a:txBody>
                  <a:tcPr anchor="ctr"/>
                </a:tc>
                <a:tc>
                  <a:txBody>
                    <a:bodyPr/>
                    <a:lstStyle/>
                    <a:p>
                      <a:pPr algn="l"/>
                      <a:r>
                        <a:rPr lang="en-US" sz="1600" dirty="0" smtClean="0"/>
                        <a:t>Dust predictions for CONUS using HYSPLIT</a:t>
                      </a:r>
                      <a:endParaRPr lang="en-US" sz="1600" dirty="0"/>
                    </a:p>
                  </a:txBody>
                  <a:tcPr anchor="ctr"/>
                </a:tc>
              </a:tr>
              <a:tr h="739619">
                <a:tc>
                  <a:txBody>
                    <a:bodyPr/>
                    <a:lstStyle/>
                    <a:p>
                      <a:pPr algn="l"/>
                      <a:r>
                        <a:rPr lang="en-US" dirty="0" smtClean="0"/>
                        <a:t>2012 – June</a:t>
                      </a:r>
                      <a:endParaRPr lang="en-US" dirty="0"/>
                    </a:p>
                  </a:txBody>
                  <a:tcPr anchor="ctr"/>
                </a:tc>
                <a:tc>
                  <a:txBody>
                    <a:bodyPr/>
                    <a:lstStyle/>
                    <a:p>
                      <a:pPr algn="l"/>
                      <a:r>
                        <a:rPr lang="en-US" sz="1600" dirty="0" smtClean="0"/>
                        <a:t>Mobile emission update using projections </a:t>
                      </a:r>
                    </a:p>
                    <a:p>
                      <a:pPr algn="l"/>
                      <a:r>
                        <a:rPr lang="en-US" sz="1600" dirty="0" smtClean="0"/>
                        <a:t>for 2012 for CMAQ ozone predictions</a:t>
                      </a:r>
                      <a:endParaRPr lang="en-US" sz="1600" dirty="0"/>
                    </a:p>
                  </a:txBody>
                  <a:tcPr anchor="ctr"/>
                </a:tc>
              </a:tr>
              <a:tr h="739619">
                <a:tc>
                  <a:txBody>
                    <a:bodyPr/>
                    <a:lstStyle/>
                    <a:p>
                      <a:pPr algn="l"/>
                      <a:r>
                        <a:rPr lang="en-US" dirty="0" smtClean="0"/>
                        <a:t>2014 – Sept</a:t>
                      </a:r>
                      <a:endParaRPr lang="en-US" dirty="0"/>
                    </a:p>
                  </a:txBody>
                  <a:tcPr anchor="ctr"/>
                </a:tc>
                <a:tc>
                  <a:txBody>
                    <a:bodyPr/>
                    <a:lstStyle/>
                    <a:p>
                      <a:pPr algn="l"/>
                      <a:r>
                        <a:rPr lang="en-US" sz="1600" dirty="0" smtClean="0"/>
                        <a:t>Comprehensive Test</a:t>
                      </a:r>
                      <a:r>
                        <a:rPr lang="en-US" sz="1600" baseline="0" dirty="0" smtClean="0"/>
                        <a:t> Ban Treaty Organization </a:t>
                      </a:r>
                    </a:p>
                    <a:p>
                      <a:pPr algn="l"/>
                      <a:r>
                        <a:rPr lang="en-US" sz="1600" baseline="0" dirty="0" smtClean="0"/>
                        <a:t>(</a:t>
                      </a:r>
                      <a:r>
                        <a:rPr lang="en-US" sz="1600" dirty="0" smtClean="0"/>
                        <a:t>CTBTO) system based on HYSPLIT</a:t>
                      </a:r>
                      <a:endParaRPr lang="en-US" sz="1600" dirty="0"/>
                    </a:p>
                  </a:txBody>
                  <a:tcPr anchor="ctr"/>
                </a:tc>
              </a:tr>
              <a:tr h="739619">
                <a:tc>
                  <a:txBody>
                    <a:bodyPr/>
                    <a:lstStyle/>
                    <a:p>
                      <a:pPr algn="l"/>
                      <a:r>
                        <a:rPr lang="en-US" dirty="0" smtClean="0"/>
                        <a:t>2015 – Jan</a:t>
                      </a:r>
                      <a:endParaRPr lang="en-US" dirty="0"/>
                    </a:p>
                  </a:txBody>
                  <a:tcPr anchor="ctr"/>
                </a:tc>
                <a:tc>
                  <a:txBody>
                    <a:bodyPr/>
                    <a:lstStyle/>
                    <a:p>
                      <a:pPr algn="l"/>
                      <a:r>
                        <a:rPr lang="en-US" sz="1600" dirty="0" smtClean="0"/>
                        <a:t>Updated CMAQ system with CB05 mechanism for ozone predictions, providing developmental PM 2.5 predictions from the same system</a:t>
                      </a:r>
                      <a:endParaRPr lang="en-US" sz="1600" dirty="0"/>
                    </a:p>
                  </a:txBody>
                  <a:tcPr anchor="ctr"/>
                </a:tc>
              </a:tr>
              <a:tr h="846170">
                <a:tc>
                  <a:txBody>
                    <a:bodyPr/>
                    <a:lstStyle/>
                    <a:p>
                      <a:pPr algn="l"/>
                      <a:r>
                        <a:rPr lang="en-US" dirty="0" smtClean="0"/>
                        <a:t>2016</a:t>
                      </a:r>
                      <a:r>
                        <a:rPr lang="en-US" baseline="0" dirty="0" smtClean="0"/>
                        <a:t> – Feb</a:t>
                      </a:r>
                      <a:endParaRPr lang="en-US" dirty="0"/>
                    </a:p>
                  </a:txBody>
                  <a:tcPr anchor="ctr"/>
                </a:tc>
                <a:tc>
                  <a:txBody>
                    <a:bodyPr/>
                    <a:lstStyle/>
                    <a:p>
                      <a:pPr algn="l"/>
                      <a:r>
                        <a:rPr lang="en-US" sz="1600" dirty="0" smtClean="0"/>
                        <a:t>First public distribution of PM2.5 predictions using updated CMAQ system linked with global dust predictions (NGAC) at 35 levels with bias correction for PM2.5</a:t>
                      </a:r>
                      <a:endParaRPr lang="en-US" sz="1600" dirty="0"/>
                    </a:p>
                  </a:txBody>
                  <a:tcPr anchor="ctr"/>
                </a:tc>
              </a:tr>
              <a:tr h="739619">
                <a:tc>
                  <a:txBody>
                    <a:bodyPr/>
                    <a:lstStyle/>
                    <a:p>
                      <a:pPr algn="l"/>
                      <a:r>
                        <a:rPr lang="en-US" dirty="0" smtClean="0"/>
                        <a:t>2016 </a:t>
                      </a:r>
                      <a:r>
                        <a:rPr lang="en-US" baseline="0" dirty="0" smtClean="0"/>
                        <a:t>–</a:t>
                      </a:r>
                      <a:r>
                        <a:rPr lang="en-US" dirty="0" smtClean="0"/>
                        <a:t> in progress</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Improving wildfire contributions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and updating to CMAQ v5.0.2</a:t>
                      </a:r>
                      <a:endParaRPr lang="en-US" sz="1600" dirty="0"/>
                    </a:p>
                  </a:txBody>
                  <a:tcPr anchor="ctr"/>
                </a:tc>
              </a:tr>
            </a:tbl>
          </a:graphicData>
        </a:graphic>
      </p:graphicFrame>
      <p:sp>
        <p:nvSpPr>
          <p:cNvPr id="10" name="Rectangle 9"/>
          <p:cNvSpPr/>
          <p:nvPr/>
        </p:nvSpPr>
        <p:spPr>
          <a:xfrm>
            <a:off x="7333989" y="559496"/>
            <a:ext cx="981359" cy="457200"/>
          </a:xfrm>
          <a:prstGeom prst="rect">
            <a:avLst/>
          </a:prstGeom>
          <a:solidFill>
            <a:schemeClr val="bg1"/>
          </a:solidFill>
          <a:ln>
            <a:solidFill>
              <a:srgbClr val="65D7FF"/>
            </a:solidFill>
          </a:ln>
        </p:spPr>
        <p:txBody>
          <a:bodyPr wrap="none" anchor="ctr" anchorCtr="0">
            <a:noAutofit/>
          </a:bodyPr>
          <a:lstStyle/>
          <a:p>
            <a:r>
              <a:rPr lang="en-US" sz="2800" b="1" dirty="0">
                <a:solidFill>
                  <a:srgbClr val="4F81BD"/>
                </a:solidFill>
                <a:latin typeface="+mj-lt"/>
              </a:rPr>
              <a:t>TRL 9</a:t>
            </a:r>
          </a:p>
        </p:txBody>
      </p:sp>
    </p:spTree>
    <p:extLst>
      <p:ext uri="{BB962C8B-B14F-4D97-AF65-F5344CB8AC3E}">
        <p14:creationId xmlns:p14="http://schemas.microsoft.com/office/powerpoint/2010/main" val="34037781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47</a:t>
            </a:fld>
            <a:endParaRPr lang="en-US" dirty="0"/>
          </a:p>
        </p:txBody>
      </p:sp>
      <p:sp>
        <p:nvSpPr>
          <p:cNvPr id="4" name="Title 1"/>
          <p:cNvSpPr txBox="1">
            <a:spLocks/>
          </p:cNvSpPr>
          <p:nvPr/>
        </p:nvSpPr>
        <p:spPr>
          <a:xfrm>
            <a:off x="50558" y="457200"/>
            <a:ext cx="8687844" cy="1143000"/>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US" sz="3200" dirty="0" smtClean="0"/>
              <a:t>HYSPLIT Simulations</a:t>
            </a:r>
          </a:p>
          <a:p>
            <a:endParaRPr lang="en-US" sz="3200" dirty="0"/>
          </a:p>
          <a:p>
            <a:endParaRPr lang="en-US" sz="3200" dirty="0" smtClean="0"/>
          </a:p>
          <a:p>
            <a:pPr algn="l"/>
            <a:endParaRPr lang="en-US" sz="3200" dirty="0" smtClean="0"/>
          </a:p>
          <a:p>
            <a:pPr algn="l"/>
            <a:endParaRPr lang="en-US" sz="3200" dirty="0"/>
          </a:p>
          <a:p>
            <a:pPr algn="l"/>
            <a:endParaRPr lang="en-US" sz="3200" dirty="0"/>
          </a:p>
        </p:txBody>
      </p:sp>
      <p:pic>
        <p:nvPicPr>
          <p:cNvPr id="1078" name="Picture 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900" y="113244"/>
            <a:ext cx="3461083" cy="301095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3642360" y="533400"/>
            <a:ext cx="1463040" cy="457200"/>
          </a:xfrm>
          <a:prstGeom prst="rect">
            <a:avLst/>
          </a:prstGeom>
          <a:solidFill>
            <a:schemeClr val="bg1"/>
          </a:solidFill>
          <a:ln>
            <a:solidFill>
              <a:srgbClr val="65D7FF"/>
            </a:solidFill>
          </a:ln>
        </p:spPr>
        <p:txBody>
          <a:bodyPr wrap="none" anchor="ctr" anchorCtr="0">
            <a:noAutofit/>
          </a:bodyPr>
          <a:lstStyle/>
          <a:p>
            <a:r>
              <a:rPr lang="en-US" sz="2800" b="1" dirty="0" smtClean="0">
                <a:solidFill>
                  <a:srgbClr val="4F81BD"/>
                </a:solidFill>
                <a:latin typeface="+mj-lt"/>
              </a:rPr>
              <a:t>TRLs 1-9</a:t>
            </a:r>
            <a:endParaRPr lang="en-US" sz="2800" b="1" dirty="0">
              <a:solidFill>
                <a:srgbClr val="4F81BD"/>
              </a:solidFill>
              <a:latin typeface="+mj-lt"/>
            </a:endParaRPr>
          </a:p>
        </p:txBody>
      </p:sp>
      <p:sp>
        <p:nvSpPr>
          <p:cNvPr id="6" name="Rectangle 5"/>
          <p:cNvSpPr/>
          <p:nvPr/>
        </p:nvSpPr>
        <p:spPr>
          <a:xfrm>
            <a:off x="304800" y="1078468"/>
            <a:ext cx="3581400" cy="723275"/>
          </a:xfrm>
          <a:prstGeom prst="rect">
            <a:avLst/>
          </a:prstGeom>
        </p:spPr>
        <p:txBody>
          <a:bodyPr wrap="square">
            <a:spAutoFit/>
          </a:bodyPr>
          <a:lstStyle/>
          <a:p>
            <a:pPr marL="285750" indent="-285750">
              <a:spcBef>
                <a:spcPts val="600"/>
              </a:spcBef>
              <a:buFont typeface="Calibri" panose="020F0502020204030204" pitchFamily="34" charset="0"/>
              <a:buChar char="●"/>
            </a:pPr>
            <a:r>
              <a:rPr lang="en-US" dirty="0" smtClean="0">
                <a:solidFill>
                  <a:schemeClr val="bg1"/>
                </a:solidFill>
              </a:rPr>
              <a:t>3673 registered users (current)</a:t>
            </a:r>
          </a:p>
          <a:p>
            <a:pPr marL="285750" indent="-285750">
              <a:spcBef>
                <a:spcPts val="600"/>
              </a:spcBef>
              <a:buFont typeface="Calibri" panose="020F0502020204030204" pitchFamily="34" charset="0"/>
              <a:buChar char="●"/>
            </a:pPr>
            <a:r>
              <a:rPr lang="en-US" dirty="0" smtClean="0">
                <a:solidFill>
                  <a:schemeClr val="bg1"/>
                </a:solidFill>
              </a:rPr>
              <a:t>Widespread “unregistered” use</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2444830936"/>
              </p:ext>
            </p:extLst>
          </p:nvPr>
        </p:nvGraphicFramePr>
        <p:xfrm>
          <a:off x="81280" y="2438400"/>
          <a:ext cx="44958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990600" y="2296180"/>
            <a:ext cx="3124200" cy="523220"/>
          </a:xfrm>
          <a:prstGeom prst="rect">
            <a:avLst/>
          </a:prstGeom>
          <a:solidFill>
            <a:srgbClr val="5F9127"/>
          </a:solidFill>
          <a:ln>
            <a:solidFill>
              <a:schemeClr val="bg1"/>
            </a:solidFill>
          </a:ln>
        </p:spPr>
        <p:txBody>
          <a:bodyPr wrap="square">
            <a:spAutoFit/>
          </a:bodyPr>
          <a:lstStyle/>
          <a:p>
            <a:pPr algn="ctr"/>
            <a:r>
              <a:rPr lang="en-US" sz="1400" dirty="0" smtClean="0">
                <a:solidFill>
                  <a:schemeClr val="bg1"/>
                </a:solidFill>
              </a:rPr>
              <a:t>Monthly On-Line HYSPLIT </a:t>
            </a:r>
          </a:p>
          <a:p>
            <a:pPr algn="ctr"/>
            <a:r>
              <a:rPr lang="en-US" sz="1400" dirty="0" smtClean="0">
                <a:solidFill>
                  <a:schemeClr val="bg1"/>
                </a:solidFill>
              </a:rPr>
              <a:t>Simulations on READY (1000’s)</a:t>
            </a:r>
            <a:endParaRPr lang="en-US" sz="1400" dirty="0">
              <a:solidFill>
                <a:schemeClr val="bg1"/>
              </a:solidFill>
            </a:endParaRPr>
          </a:p>
        </p:txBody>
      </p:sp>
      <p:sp>
        <p:nvSpPr>
          <p:cNvPr id="9" name="TextBox 8"/>
          <p:cNvSpPr txBox="1"/>
          <p:nvPr/>
        </p:nvSpPr>
        <p:spPr>
          <a:xfrm>
            <a:off x="1371600" y="3163669"/>
            <a:ext cx="1295400" cy="646331"/>
          </a:xfrm>
          <a:prstGeom prst="rect">
            <a:avLst/>
          </a:prstGeom>
          <a:solidFill>
            <a:srgbClr val="CEE9B1"/>
          </a:solidFill>
          <a:ln>
            <a:solidFill>
              <a:schemeClr val="bg1"/>
            </a:solidFill>
          </a:ln>
        </p:spPr>
        <p:txBody>
          <a:bodyPr wrap="square" rtlCol="0">
            <a:spAutoFit/>
          </a:bodyPr>
          <a:lstStyle/>
          <a:p>
            <a:pPr algn="ctr"/>
            <a:r>
              <a:rPr lang="en-US" sz="1200" dirty="0" smtClean="0"/>
              <a:t>66,000 average </a:t>
            </a:r>
          </a:p>
          <a:p>
            <a:pPr algn="ctr"/>
            <a:r>
              <a:rPr lang="en-US" sz="1200" dirty="0" smtClean="0"/>
              <a:t>per month </a:t>
            </a:r>
          </a:p>
          <a:p>
            <a:pPr algn="ctr"/>
            <a:r>
              <a:rPr lang="en-US" sz="1200" dirty="0" smtClean="0"/>
              <a:t>(May 09 – Feb 16)</a:t>
            </a:r>
          </a:p>
        </p:txBody>
      </p:sp>
      <p:cxnSp>
        <p:nvCxnSpPr>
          <p:cNvPr id="14" name="Straight Connector 13"/>
          <p:cNvCxnSpPr/>
          <p:nvPr/>
        </p:nvCxnSpPr>
        <p:spPr>
          <a:xfrm>
            <a:off x="2019300" y="3835400"/>
            <a:ext cx="0" cy="38100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5" name="Chart 14"/>
          <p:cNvGraphicFramePr>
            <a:graphicFrameLocks noGrp="1"/>
          </p:cNvGraphicFramePr>
          <p:nvPr>
            <p:extLst>
              <p:ext uri="{D42A27DB-BD31-4B8C-83A1-F6EECF244321}">
                <p14:modId xmlns:p14="http://schemas.microsoft.com/office/powerpoint/2010/main" val="3443372022"/>
              </p:ext>
            </p:extLst>
          </p:nvPr>
        </p:nvGraphicFramePr>
        <p:xfrm>
          <a:off x="4648201" y="3581400"/>
          <a:ext cx="4362782"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5422988" y="3362980"/>
            <a:ext cx="3124200" cy="523220"/>
          </a:xfrm>
          <a:prstGeom prst="rect">
            <a:avLst/>
          </a:prstGeom>
          <a:solidFill>
            <a:srgbClr val="4F81BD"/>
          </a:solidFill>
          <a:ln>
            <a:solidFill>
              <a:schemeClr val="bg1"/>
            </a:solidFill>
          </a:ln>
        </p:spPr>
        <p:txBody>
          <a:bodyPr wrap="square" rtlCol="0">
            <a:spAutoFit/>
          </a:bodyPr>
          <a:lstStyle/>
          <a:p>
            <a:pPr algn="ctr"/>
            <a:r>
              <a:rPr lang="en-US" sz="1400" dirty="0" smtClean="0">
                <a:solidFill>
                  <a:schemeClr val="bg1"/>
                </a:solidFill>
              </a:rPr>
              <a:t>Monthly HYSPLIT Simulations by NOAA Weather Forecast Offices (WFOs)</a:t>
            </a:r>
          </a:p>
        </p:txBody>
      </p:sp>
    </p:spTree>
    <p:extLst>
      <p:ext uri="{BB962C8B-B14F-4D97-AF65-F5344CB8AC3E}">
        <p14:creationId xmlns:p14="http://schemas.microsoft.com/office/powerpoint/2010/main" val="34039812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48</a:t>
            </a:fld>
            <a:endParaRPr lang="en-US" dirty="0"/>
          </a:p>
        </p:txBody>
      </p:sp>
      <p:sp>
        <p:nvSpPr>
          <p:cNvPr id="7" name="Text Box 11"/>
          <p:cNvSpPr txBox="1">
            <a:spLocks noChangeArrowheads="1"/>
          </p:cNvSpPr>
          <p:nvPr/>
        </p:nvSpPr>
        <p:spPr bwMode="auto">
          <a:xfrm>
            <a:off x="286407" y="899129"/>
            <a:ext cx="4953000" cy="5601533"/>
          </a:xfrm>
          <a:prstGeom prst="rect">
            <a:avLst/>
          </a:prstGeom>
          <a:noFill/>
          <a:ln w="9525">
            <a:noFill/>
            <a:miter lim="800000"/>
            <a:headEnd/>
            <a:tailEnd/>
          </a:ln>
        </p:spPr>
        <p:txBody>
          <a:bodyPr wrap="square">
            <a:spAutoFit/>
          </a:bodyPr>
          <a:lstStyle/>
          <a:p>
            <a:r>
              <a:rPr lang="en-US" sz="2000" dirty="0">
                <a:solidFill>
                  <a:srgbClr val="FFFF00"/>
                </a:solidFill>
              </a:rPr>
              <a:t>Meteorological Model </a:t>
            </a:r>
          </a:p>
          <a:p>
            <a:pPr marL="342900" indent="-342900">
              <a:buFont typeface="Wingdings" panose="05000000000000000000" pitchFamily="2" charset="2"/>
              <a:buChar char="v"/>
            </a:pPr>
            <a:r>
              <a:rPr lang="en-US" sz="2000" dirty="0">
                <a:solidFill>
                  <a:srgbClr val="FFFFFF"/>
                </a:solidFill>
              </a:rPr>
              <a:t> North American Model (</a:t>
            </a:r>
            <a:r>
              <a:rPr lang="en-US" sz="2000" dirty="0">
                <a:solidFill>
                  <a:srgbClr val="FFFF00"/>
                </a:solidFill>
              </a:rPr>
              <a:t>NAM</a:t>
            </a:r>
            <a:r>
              <a:rPr lang="en-US" sz="2000" dirty="0">
                <a:solidFill>
                  <a:srgbClr val="FFFFFF"/>
                </a:solidFill>
              </a:rPr>
              <a:t>) - 12 km</a:t>
            </a:r>
          </a:p>
          <a:p>
            <a:endParaRPr lang="en-US" sz="500" b="1" dirty="0" smtClean="0">
              <a:solidFill>
                <a:srgbClr val="FFFFFF"/>
              </a:solidFill>
            </a:endParaRPr>
          </a:p>
          <a:p>
            <a:r>
              <a:rPr lang="en-US" sz="2000" dirty="0" smtClean="0">
                <a:solidFill>
                  <a:srgbClr val="FFFF00"/>
                </a:solidFill>
              </a:rPr>
              <a:t>Emission projection</a:t>
            </a:r>
          </a:p>
          <a:p>
            <a:pPr marL="342900" indent="-342900">
              <a:buFont typeface="Wingdings" panose="05000000000000000000" pitchFamily="2" charset="2"/>
              <a:buChar char="v"/>
            </a:pPr>
            <a:r>
              <a:rPr lang="en-US" sz="2000" b="1" dirty="0" smtClean="0">
                <a:solidFill>
                  <a:srgbClr val="FFFFFF"/>
                </a:solidFill>
              </a:rPr>
              <a:t> </a:t>
            </a:r>
            <a:r>
              <a:rPr lang="en-US" sz="2000" dirty="0" smtClean="0">
                <a:solidFill>
                  <a:srgbClr val="FFFFFF"/>
                </a:solidFill>
              </a:rPr>
              <a:t>Area sources use US EPA </a:t>
            </a:r>
            <a:r>
              <a:rPr lang="en-US" sz="2000" dirty="0" smtClean="0">
                <a:solidFill>
                  <a:srgbClr val="FFFF00"/>
                </a:solidFill>
              </a:rPr>
              <a:t>2011 NEI </a:t>
            </a:r>
            <a:r>
              <a:rPr lang="en-US" sz="2000" dirty="0" smtClean="0">
                <a:solidFill>
                  <a:srgbClr val="FFFFFF"/>
                </a:solidFill>
              </a:rPr>
              <a:t>v1 </a:t>
            </a:r>
          </a:p>
          <a:p>
            <a:pPr marL="342900" indent="-342900">
              <a:buFont typeface="Wingdings" panose="05000000000000000000" pitchFamily="2" charset="2"/>
              <a:buChar char="v"/>
            </a:pPr>
            <a:r>
              <a:rPr lang="en-US" sz="2000" dirty="0">
                <a:solidFill>
                  <a:srgbClr val="FFFFFF"/>
                </a:solidFill>
              </a:rPr>
              <a:t> </a:t>
            </a:r>
            <a:r>
              <a:rPr lang="en-US" sz="2000" dirty="0" smtClean="0">
                <a:solidFill>
                  <a:srgbClr val="FFFFFF"/>
                </a:solidFill>
              </a:rPr>
              <a:t>Point sources use biennial CEM and       latest DoE energy consumption outlook </a:t>
            </a:r>
          </a:p>
          <a:p>
            <a:pPr marL="342900" indent="-342900">
              <a:buFont typeface="Wingdings" panose="05000000000000000000" pitchFamily="2" charset="2"/>
              <a:buChar char="v"/>
            </a:pPr>
            <a:r>
              <a:rPr lang="en-US" sz="2000" dirty="0" smtClean="0">
                <a:solidFill>
                  <a:srgbClr val="FFFFFF"/>
                </a:solidFill>
              </a:rPr>
              <a:t> Mobile sources use US EPA  2012 Cross State Air Pollution Rule MOBILE6         output </a:t>
            </a:r>
            <a:r>
              <a:rPr lang="en-US" sz="2000" dirty="0">
                <a:solidFill>
                  <a:srgbClr val="FFFFFF"/>
                </a:solidFill>
              </a:rPr>
              <a:t> </a:t>
            </a:r>
            <a:r>
              <a:rPr lang="en-US" sz="2000" dirty="0" smtClean="0">
                <a:solidFill>
                  <a:srgbClr val="FFFFFF"/>
                </a:solidFill>
              </a:rPr>
              <a:t>scaled by EPA AQS monitored             trends </a:t>
            </a:r>
          </a:p>
          <a:p>
            <a:pPr marL="342900" indent="-342900">
              <a:buFont typeface="Wingdings" panose="05000000000000000000" pitchFamily="2" charset="2"/>
              <a:buChar char="v"/>
            </a:pPr>
            <a:r>
              <a:rPr lang="en-US" sz="2000" dirty="0">
                <a:solidFill>
                  <a:srgbClr val="FFFFFF"/>
                </a:solidFill>
              </a:rPr>
              <a:t> </a:t>
            </a:r>
            <a:r>
              <a:rPr lang="en-US" sz="2000" dirty="0" smtClean="0">
                <a:solidFill>
                  <a:srgbClr val="FFFFFF"/>
                </a:solidFill>
              </a:rPr>
              <a:t>BEIS3 v3.14 </a:t>
            </a:r>
            <a:r>
              <a:rPr lang="en-US" sz="2000" dirty="0">
                <a:solidFill>
                  <a:srgbClr val="FFFFFF"/>
                </a:solidFill>
              </a:rPr>
              <a:t>Biogenic </a:t>
            </a:r>
            <a:r>
              <a:rPr lang="en-US" sz="2000" dirty="0" smtClean="0">
                <a:solidFill>
                  <a:srgbClr val="FFFFFF"/>
                </a:solidFill>
              </a:rPr>
              <a:t>Emissions</a:t>
            </a:r>
          </a:p>
          <a:p>
            <a:pPr marL="342900" indent="-342900">
              <a:buFont typeface="Wingdings" panose="05000000000000000000" pitchFamily="2" charset="2"/>
              <a:buChar char="v"/>
            </a:pPr>
            <a:r>
              <a:rPr lang="en-US" sz="2000" dirty="0">
                <a:solidFill>
                  <a:srgbClr val="FFFFFF"/>
                </a:solidFill>
              </a:rPr>
              <a:t> </a:t>
            </a:r>
            <a:r>
              <a:rPr lang="en-US" sz="2000" dirty="0" smtClean="0">
                <a:solidFill>
                  <a:srgbClr val="FFFFFF"/>
                </a:solidFill>
              </a:rPr>
              <a:t>Intermittent sources: dust and wildfire</a:t>
            </a:r>
          </a:p>
          <a:p>
            <a:pPr>
              <a:buFontTx/>
              <a:buChar char="•"/>
            </a:pPr>
            <a:endParaRPr lang="en-US" sz="500" dirty="0" smtClean="0">
              <a:solidFill>
                <a:srgbClr val="FFFFFF"/>
              </a:solidFill>
            </a:endParaRPr>
          </a:p>
          <a:p>
            <a:r>
              <a:rPr lang="en-US" sz="2000" dirty="0" smtClean="0">
                <a:solidFill>
                  <a:srgbClr val="FFFF00"/>
                </a:solidFill>
              </a:rPr>
              <a:t>Air Quality chemistry-transport Model </a:t>
            </a:r>
            <a:endParaRPr lang="en-US" sz="2000" dirty="0">
              <a:solidFill>
                <a:srgbClr val="FFFF00"/>
              </a:solidFill>
            </a:endParaRPr>
          </a:p>
          <a:p>
            <a:pPr marL="342900" indent="-342900">
              <a:buFont typeface="Wingdings" panose="05000000000000000000" pitchFamily="2" charset="2"/>
              <a:buChar char="v"/>
            </a:pPr>
            <a:r>
              <a:rPr lang="en-US" sz="2000" dirty="0" smtClean="0">
                <a:solidFill>
                  <a:srgbClr val="FFFFFF"/>
                </a:solidFill>
              </a:rPr>
              <a:t> US EPA CMAQ v4.6 – 12 km</a:t>
            </a:r>
          </a:p>
          <a:p>
            <a:endParaRPr lang="en-US" sz="800" b="1" dirty="0" smtClean="0">
              <a:solidFill>
                <a:srgbClr val="FFFFFF"/>
              </a:solidFill>
            </a:endParaRPr>
          </a:p>
          <a:p>
            <a:r>
              <a:rPr lang="en-US" sz="2000" dirty="0" smtClean="0">
                <a:solidFill>
                  <a:srgbClr val="FFFF00"/>
                </a:solidFill>
              </a:rPr>
              <a:t>NAQFC 48 h forecast online</a:t>
            </a:r>
          </a:p>
          <a:p>
            <a:pPr marL="342900" indent="-342900">
              <a:buFont typeface="Wingdings" panose="05000000000000000000" pitchFamily="2" charset="2"/>
              <a:buChar char="v"/>
            </a:pPr>
            <a:r>
              <a:rPr lang="en-US" sz="2000" b="1" dirty="0" smtClean="0">
                <a:solidFill>
                  <a:srgbClr val="FFFFFF"/>
                </a:solidFill>
              </a:rPr>
              <a:t> </a:t>
            </a:r>
            <a:r>
              <a:rPr lang="en-US" sz="2000" dirty="0" smtClean="0">
                <a:solidFill>
                  <a:srgbClr val="FFFFFF"/>
                </a:solidFill>
              </a:rPr>
              <a:t>O</a:t>
            </a:r>
            <a:r>
              <a:rPr lang="en-US" sz="2000" baseline="-25000" dirty="0" smtClean="0">
                <a:solidFill>
                  <a:srgbClr val="FFFFFF"/>
                </a:solidFill>
              </a:rPr>
              <a:t>3</a:t>
            </a:r>
            <a:r>
              <a:rPr lang="en-US" sz="2000" dirty="0" smtClean="0">
                <a:solidFill>
                  <a:srgbClr val="FFFFFF"/>
                </a:solidFill>
              </a:rPr>
              <a:t> for CONUS, AK and HI</a:t>
            </a:r>
          </a:p>
          <a:p>
            <a:pPr marL="342900" indent="-342900">
              <a:buFont typeface="Wingdings" panose="05000000000000000000" pitchFamily="2" charset="2"/>
              <a:buChar char="v"/>
            </a:pPr>
            <a:r>
              <a:rPr lang="en-US" sz="2000" dirty="0">
                <a:solidFill>
                  <a:srgbClr val="FFFFFF"/>
                </a:solidFill>
              </a:rPr>
              <a:t> </a:t>
            </a:r>
            <a:r>
              <a:rPr lang="en-US" sz="2000" dirty="0" smtClean="0">
                <a:solidFill>
                  <a:srgbClr val="FFFFFF"/>
                </a:solidFill>
              </a:rPr>
              <a:t>PM</a:t>
            </a:r>
            <a:r>
              <a:rPr lang="en-US" sz="2000" baseline="-25000" dirty="0" smtClean="0">
                <a:solidFill>
                  <a:srgbClr val="FFFFFF"/>
                </a:solidFill>
              </a:rPr>
              <a:t>2.5</a:t>
            </a:r>
            <a:r>
              <a:rPr lang="en-US" sz="2000" dirty="0" smtClean="0">
                <a:solidFill>
                  <a:srgbClr val="FFFFFF"/>
                </a:solidFill>
              </a:rPr>
              <a:t> for CONUS</a:t>
            </a:r>
          </a:p>
        </p:txBody>
      </p:sp>
      <p:sp>
        <p:nvSpPr>
          <p:cNvPr id="10" name="Rectangle 2"/>
          <p:cNvSpPr txBox="1">
            <a:spLocks noChangeArrowheads="1"/>
          </p:cNvSpPr>
          <p:nvPr/>
        </p:nvSpPr>
        <p:spPr>
          <a:xfrm>
            <a:off x="0" y="0"/>
            <a:ext cx="9144000" cy="838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75000"/>
              </a:lnSpc>
              <a:spcBef>
                <a:spcPct val="0"/>
              </a:spcBef>
              <a:spcAft>
                <a:spcPts val="0"/>
              </a:spcAft>
              <a:buClrTx/>
              <a:buSzTx/>
              <a:buFontTx/>
              <a:buNone/>
              <a:tabLst/>
              <a:defRPr/>
            </a:pPr>
            <a:r>
              <a:rPr kumimoji="0" lang="en-US" sz="2600" i="0" u="none" strike="noStrike" kern="1200" cap="none" spc="0" normalizeH="0" baseline="0" noProof="0" dirty="0" smtClean="0">
                <a:ln>
                  <a:noFill/>
                </a:ln>
                <a:solidFill>
                  <a:schemeClr val="bg1"/>
                </a:solidFill>
                <a:uLnTx/>
                <a:uFillTx/>
                <a:latin typeface="+mj-lt"/>
                <a:ea typeface="+mj-ea"/>
                <a:cs typeface="+mj-cs"/>
              </a:rPr>
              <a:t>National Air Quality Forecast Capability (NAQFC) for O</a:t>
            </a:r>
            <a:r>
              <a:rPr kumimoji="0" lang="en-US" sz="2600" i="0" u="none" strike="noStrike" kern="1200" cap="none" spc="0" normalizeH="0" baseline="-25000" noProof="0" dirty="0" smtClean="0">
                <a:ln>
                  <a:noFill/>
                </a:ln>
                <a:solidFill>
                  <a:schemeClr val="bg1"/>
                </a:solidFill>
                <a:uLnTx/>
                <a:uFillTx/>
                <a:latin typeface="+mj-lt"/>
                <a:ea typeface="+mj-ea"/>
                <a:cs typeface="+mj-cs"/>
              </a:rPr>
              <a:t>3</a:t>
            </a:r>
            <a:r>
              <a:rPr kumimoji="0" lang="en-US" sz="2600" i="0" u="none" strike="noStrike" kern="1200" cap="none" spc="0" normalizeH="0" baseline="0" noProof="0" dirty="0" smtClean="0">
                <a:ln>
                  <a:noFill/>
                </a:ln>
                <a:solidFill>
                  <a:schemeClr val="bg1"/>
                </a:solidFill>
                <a:uLnTx/>
                <a:uFillTx/>
                <a:latin typeface="+mj-lt"/>
                <a:ea typeface="+mj-ea"/>
                <a:cs typeface="+mj-cs"/>
              </a:rPr>
              <a:t> and PM</a:t>
            </a:r>
            <a:r>
              <a:rPr kumimoji="0" lang="en-US" sz="2600" i="0" u="none" strike="noStrike" kern="1200" cap="none" spc="0" normalizeH="0" baseline="-25000" noProof="0" dirty="0" smtClean="0">
                <a:ln>
                  <a:noFill/>
                </a:ln>
                <a:solidFill>
                  <a:schemeClr val="bg1"/>
                </a:solidFill>
                <a:uLnTx/>
                <a:uFillTx/>
                <a:latin typeface="+mj-lt"/>
                <a:ea typeface="+mj-ea"/>
                <a:cs typeface="+mj-cs"/>
              </a:rPr>
              <a:t>2.5</a:t>
            </a:r>
          </a:p>
        </p:txBody>
      </p:sp>
      <p:sp>
        <p:nvSpPr>
          <p:cNvPr id="14" name="TextBox 13"/>
          <p:cNvSpPr txBox="1"/>
          <p:nvPr/>
        </p:nvSpPr>
        <p:spPr>
          <a:xfrm>
            <a:off x="7239000" y="4587801"/>
            <a:ext cx="837602" cy="369332"/>
          </a:xfrm>
          <a:prstGeom prst="rect">
            <a:avLst/>
          </a:prstGeom>
          <a:noFill/>
        </p:spPr>
        <p:txBody>
          <a:bodyPr wrap="none" rtlCol="0">
            <a:spAutoFit/>
          </a:bodyPr>
          <a:lstStyle/>
          <a:p>
            <a:r>
              <a:rPr lang="en-US" b="1" dirty="0" smtClean="0"/>
              <a:t>Hawaii</a:t>
            </a:r>
            <a:endParaRPr lang="en-US" b="1" dirty="0"/>
          </a:p>
        </p:txBody>
      </p:sp>
      <p:sp>
        <p:nvSpPr>
          <p:cNvPr id="15" name="TextBox 14"/>
          <p:cNvSpPr txBox="1"/>
          <p:nvPr/>
        </p:nvSpPr>
        <p:spPr>
          <a:xfrm>
            <a:off x="5790031" y="4716000"/>
            <a:ext cx="807016" cy="369332"/>
          </a:xfrm>
          <a:prstGeom prst="rect">
            <a:avLst/>
          </a:prstGeom>
          <a:noFill/>
        </p:spPr>
        <p:txBody>
          <a:bodyPr wrap="none" rtlCol="0">
            <a:spAutoFit/>
          </a:bodyPr>
          <a:lstStyle/>
          <a:p>
            <a:r>
              <a:rPr lang="en-US" b="1" dirty="0" smtClean="0"/>
              <a:t>Alaska</a:t>
            </a:r>
            <a:endParaRPr lang="en-US" b="1" dirty="0"/>
          </a:p>
        </p:txBody>
      </p:sp>
      <p:sp>
        <p:nvSpPr>
          <p:cNvPr id="5" name="TextBox 4"/>
          <p:cNvSpPr txBox="1"/>
          <p:nvPr/>
        </p:nvSpPr>
        <p:spPr>
          <a:xfrm>
            <a:off x="5957783" y="5823098"/>
            <a:ext cx="2562433" cy="400110"/>
          </a:xfrm>
          <a:prstGeom prst="rect">
            <a:avLst/>
          </a:prstGeom>
          <a:noFill/>
        </p:spPr>
        <p:txBody>
          <a:bodyPr wrap="none" rtlCol="0">
            <a:spAutoFit/>
          </a:bodyPr>
          <a:lstStyle/>
          <a:p>
            <a:r>
              <a:rPr lang="en-US" sz="2000" dirty="0">
                <a:solidFill>
                  <a:srgbClr val="FFFF00"/>
                </a:solidFill>
              </a:rPr>
              <a:t>airquality.weather.gov</a:t>
            </a:r>
          </a:p>
        </p:txBody>
      </p:sp>
      <p:grpSp>
        <p:nvGrpSpPr>
          <p:cNvPr id="8" name="Group 8"/>
          <p:cNvGrpSpPr/>
          <p:nvPr/>
        </p:nvGrpSpPr>
        <p:grpSpPr>
          <a:xfrm>
            <a:off x="5033511" y="850369"/>
            <a:ext cx="3956050" cy="5037588"/>
            <a:chOff x="5033511" y="228600"/>
            <a:chExt cx="3956050" cy="5037588"/>
          </a:xfrm>
        </p:grpSpPr>
        <p:pic>
          <p:nvPicPr>
            <p:cNvPr id="12" name="Picture 11" descr="OZMAX11_alaska (1).png"/>
            <p:cNvPicPr>
              <a:picLocks noChangeAspect="1"/>
            </p:cNvPicPr>
            <p:nvPr/>
          </p:nvPicPr>
          <p:blipFill>
            <a:blip r:embed="rId3" cstate="print"/>
            <a:srcRect l="34211" t="6605" b="33951"/>
            <a:stretch>
              <a:fillRect/>
            </a:stretch>
          </p:blipFill>
          <p:spPr>
            <a:xfrm>
              <a:off x="5033511" y="3527425"/>
              <a:ext cx="1905000" cy="1624347"/>
            </a:xfrm>
            <a:prstGeom prst="rect">
              <a:avLst/>
            </a:prstGeom>
          </p:spPr>
        </p:pic>
        <p:pic>
          <p:nvPicPr>
            <p:cNvPr id="13" name="Picture 12" descr="OZMAX11_hawaii.png"/>
            <p:cNvPicPr>
              <a:picLocks noChangeAspect="1"/>
            </p:cNvPicPr>
            <p:nvPr/>
          </p:nvPicPr>
          <p:blipFill>
            <a:blip r:embed="rId4" cstate="print"/>
            <a:srcRect b="15639"/>
            <a:stretch>
              <a:fillRect/>
            </a:stretch>
          </p:blipFill>
          <p:spPr>
            <a:xfrm>
              <a:off x="6938511" y="3740844"/>
              <a:ext cx="2051050" cy="152534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564589"/>
              <a:ext cx="3694468" cy="2941227"/>
            </a:xfrm>
            <a:prstGeom prst="rect">
              <a:avLst/>
            </a:prstGeom>
          </p:spPr>
        </p:pic>
        <p:sp>
          <p:nvSpPr>
            <p:cNvPr id="6" name="TextBox 5"/>
            <p:cNvSpPr txBox="1"/>
            <p:nvPr/>
          </p:nvSpPr>
          <p:spPr>
            <a:xfrm>
              <a:off x="5549948" y="228600"/>
              <a:ext cx="2846228" cy="338554"/>
            </a:xfrm>
            <a:prstGeom prst="rect">
              <a:avLst/>
            </a:prstGeom>
            <a:noFill/>
          </p:spPr>
          <p:txBody>
            <a:bodyPr wrap="none" rtlCol="0">
              <a:spAutoFit/>
            </a:bodyPr>
            <a:lstStyle/>
            <a:p>
              <a:r>
                <a:rPr lang="en-US" sz="1600" dirty="0" smtClean="0">
                  <a:solidFill>
                    <a:schemeClr val="bg1"/>
                  </a:solidFill>
                </a:rPr>
                <a:t>Surface </a:t>
              </a:r>
              <a:r>
                <a:rPr lang="en-US" sz="1600" dirty="0">
                  <a:solidFill>
                    <a:schemeClr val="bg1"/>
                  </a:solidFill>
                </a:rPr>
                <a:t>O</a:t>
              </a:r>
              <a:r>
                <a:rPr lang="en-US" sz="1600" baseline="-25000" dirty="0">
                  <a:solidFill>
                    <a:schemeClr val="bg1"/>
                  </a:solidFill>
                </a:rPr>
                <a:t>3 </a:t>
              </a:r>
              <a:r>
                <a:rPr lang="en-US" sz="1600" baseline="-25000" dirty="0" smtClean="0">
                  <a:solidFill>
                    <a:schemeClr val="bg1"/>
                  </a:solidFill>
                </a:rPr>
                <a:t> </a:t>
              </a:r>
              <a:r>
                <a:rPr lang="en-US" sz="1600" dirty="0" smtClean="0">
                  <a:solidFill>
                    <a:schemeClr val="bg1"/>
                  </a:solidFill>
                </a:rPr>
                <a:t>concentration in ppb</a:t>
              </a:r>
            </a:p>
          </p:txBody>
        </p:sp>
      </p:grpSp>
      <p:sp>
        <p:nvSpPr>
          <p:cNvPr id="16" name="Rectangle 15"/>
          <p:cNvSpPr/>
          <p:nvPr/>
        </p:nvSpPr>
        <p:spPr>
          <a:xfrm>
            <a:off x="3124200" y="685800"/>
            <a:ext cx="1463040" cy="457200"/>
          </a:xfrm>
          <a:prstGeom prst="rect">
            <a:avLst/>
          </a:prstGeom>
          <a:solidFill>
            <a:schemeClr val="bg1"/>
          </a:solidFill>
          <a:ln>
            <a:solidFill>
              <a:srgbClr val="65D7FF"/>
            </a:solidFill>
          </a:ln>
        </p:spPr>
        <p:txBody>
          <a:bodyPr wrap="none" anchor="ctr" anchorCtr="0">
            <a:noAutofit/>
          </a:bodyPr>
          <a:lstStyle/>
          <a:p>
            <a:r>
              <a:rPr lang="en-US" sz="2800" b="1" dirty="0" smtClean="0">
                <a:solidFill>
                  <a:srgbClr val="4F81BD"/>
                </a:solidFill>
                <a:latin typeface="+mj-lt"/>
              </a:rPr>
              <a:t>TRLs 1-9</a:t>
            </a:r>
            <a:endParaRPr lang="en-US" sz="2800" b="1" dirty="0">
              <a:solidFill>
                <a:srgbClr val="4F81BD"/>
              </a:solidFill>
              <a:latin typeface="+mj-lt"/>
            </a:endParaRPr>
          </a:p>
        </p:txBody>
      </p:sp>
    </p:spTree>
    <p:extLst>
      <p:ext uri="{BB962C8B-B14F-4D97-AF65-F5344CB8AC3E}">
        <p14:creationId xmlns:p14="http://schemas.microsoft.com/office/powerpoint/2010/main" val="22203384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49</a:t>
            </a:fld>
            <a:endParaRPr lang="en-US" dirty="0"/>
          </a:p>
        </p:txBody>
      </p:sp>
      <p:sp>
        <p:nvSpPr>
          <p:cNvPr id="4" name="Title 1"/>
          <p:cNvSpPr txBox="1">
            <a:spLocks/>
          </p:cNvSpPr>
          <p:nvPr/>
        </p:nvSpPr>
        <p:spPr>
          <a:xfrm>
            <a:off x="1066800" y="117042"/>
            <a:ext cx="5218090" cy="949758"/>
          </a:xfrm>
          <a:prstGeom prst="rect">
            <a:avLst/>
          </a:prstGeom>
        </p:spPr>
        <p:txBody>
          <a:bodyP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Atmospheric Mercury</a:t>
            </a:r>
          </a:p>
        </p:txBody>
      </p:sp>
      <p:graphicFrame>
        <p:nvGraphicFramePr>
          <p:cNvPr id="17" name="Chart 16"/>
          <p:cNvGraphicFramePr/>
          <p:nvPr>
            <p:extLst>
              <p:ext uri="{D42A27DB-BD31-4B8C-83A1-F6EECF244321}">
                <p14:modId xmlns:p14="http://schemas.microsoft.com/office/powerpoint/2010/main" val="681990472"/>
              </p:ext>
            </p:extLst>
          </p:nvPr>
        </p:nvGraphicFramePr>
        <p:xfrm>
          <a:off x="4684386" y="1371600"/>
          <a:ext cx="4575828" cy="493225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4648200" y="609600"/>
            <a:ext cx="4343400" cy="1323439"/>
          </a:xfrm>
          <a:prstGeom prst="rect">
            <a:avLst/>
          </a:prstGeom>
          <a:noFill/>
        </p:spPr>
        <p:txBody>
          <a:bodyPr wrap="square" rtlCol="0">
            <a:spAutoFit/>
          </a:bodyPr>
          <a:lstStyle/>
          <a:p>
            <a:r>
              <a:rPr lang="en-US" sz="1600" u="sng" dirty="0" smtClean="0">
                <a:solidFill>
                  <a:srgbClr val="92D050"/>
                </a:solidFill>
              </a:rPr>
              <a:t>Modeling:</a:t>
            </a:r>
          </a:p>
          <a:p>
            <a:pPr marL="285750" indent="-285750">
              <a:buFont typeface="Calibri" panose="020F0502020204030204" pitchFamily="34" charset="0"/>
              <a:buChar char="‒"/>
            </a:pPr>
            <a:r>
              <a:rPr lang="en-US" sz="1600" dirty="0" smtClean="0">
                <a:solidFill>
                  <a:schemeClr val="bg1"/>
                </a:solidFill>
              </a:rPr>
              <a:t>Back-trajectory based analysis </a:t>
            </a:r>
          </a:p>
          <a:p>
            <a:pPr marL="285750" indent="-285750">
              <a:buFont typeface="Calibri" panose="020F0502020204030204" pitchFamily="34" charset="0"/>
              <a:buChar char="‒"/>
            </a:pPr>
            <a:r>
              <a:rPr lang="en-US" sz="1600" dirty="0" smtClean="0">
                <a:solidFill>
                  <a:schemeClr val="bg1"/>
                </a:solidFill>
              </a:rPr>
              <a:t>Fate/transport modeling using HYSPLIT-Hg</a:t>
            </a:r>
          </a:p>
          <a:p>
            <a:pPr marL="285750" indent="-285750">
              <a:buFont typeface="Calibri" panose="020F0502020204030204" pitchFamily="34" charset="0"/>
              <a:buChar char="‒"/>
            </a:pPr>
            <a:r>
              <a:rPr lang="en-US" sz="1600" dirty="0" smtClean="0">
                <a:solidFill>
                  <a:schemeClr val="bg1"/>
                </a:solidFill>
              </a:rPr>
              <a:t>Policy-relevant source-attribution analysis for atmospheric  Hg deposition (e.g., Great Lakes)</a:t>
            </a:r>
          </a:p>
        </p:txBody>
      </p:sp>
      <p:sp>
        <p:nvSpPr>
          <p:cNvPr id="19" name="Rectangle 18"/>
          <p:cNvSpPr/>
          <p:nvPr/>
        </p:nvSpPr>
        <p:spPr>
          <a:xfrm>
            <a:off x="5471160" y="152400"/>
            <a:ext cx="1463040" cy="457200"/>
          </a:xfrm>
          <a:prstGeom prst="rect">
            <a:avLst/>
          </a:prstGeom>
          <a:solidFill>
            <a:schemeClr val="bg1"/>
          </a:solidFill>
          <a:ln>
            <a:solidFill>
              <a:srgbClr val="65D7FF"/>
            </a:solidFill>
          </a:ln>
        </p:spPr>
        <p:txBody>
          <a:bodyPr wrap="none" anchor="ctr" anchorCtr="0">
            <a:noAutofit/>
          </a:bodyPr>
          <a:lstStyle/>
          <a:p>
            <a:r>
              <a:rPr lang="en-US" sz="2800" b="1" dirty="0" smtClean="0">
                <a:solidFill>
                  <a:srgbClr val="4F81BD"/>
                </a:solidFill>
                <a:latin typeface="+mj-lt"/>
              </a:rPr>
              <a:t>TRLs 1-9</a:t>
            </a:r>
            <a:endParaRPr lang="en-US" sz="2800" b="1" dirty="0">
              <a:solidFill>
                <a:srgbClr val="4F81BD"/>
              </a:solidFill>
              <a:latin typeface="+mj-lt"/>
            </a:endParaRPr>
          </a:p>
        </p:txBody>
      </p:sp>
      <p:grpSp>
        <p:nvGrpSpPr>
          <p:cNvPr id="8" name="Group 7"/>
          <p:cNvGrpSpPr/>
          <p:nvPr/>
        </p:nvGrpSpPr>
        <p:grpSpPr>
          <a:xfrm>
            <a:off x="457200" y="1979872"/>
            <a:ext cx="3931920" cy="2820728"/>
            <a:chOff x="314008" y="304800"/>
            <a:chExt cx="3931920" cy="2820728"/>
          </a:xfrm>
        </p:grpSpPr>
        <p:pic>
          <p:nvPicPr>
            <p:cNvPr id="36" name="Picture 4">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008" y="304800"/>
              <a:ext cx="3931920" cy="282072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Arrow Connector 39"/>
            <p:cNvCxnSpPr/>
            <p:nvPr/>
          </p:nvCxnSpPr>
          <p:spPr>
            <a:xfrm flipH="1" flipV="1">
              <a:off x="2443772" y="2286000"/>
              <a:ext cx="4193" cy="32899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105018" y="1519187"/>
              <a:ext cx="446762"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59194" y="1373825"/>
              <a:ext cx="762838" cy="276999"/>
            </a:xfrm>
            <a:prstGeom prst="rect">
              <a:avLst/>
            </a:prstGeom>
            <a:solidFill>
              <a:schemeClr val="bg1"/>
            </a:solidFill>
            <a:ln>
              <a:solidFill>
                <a:schemeClr val="tx1"/>
              </a:solidFill>
            </a:ln>
          </p:spPr>
          <p:txBody>
            <a:bodyPr wrap="none" rtlCol="0">
              <a:spAutoFit/>
            </a:bodyPr>
            <a:lstStyle/>
            <a:p>
              <a:r>
                <a:rPr lang="en-US" sz="1200" b="1" dirty="0" smtClean="0"/>
                <a:t>Beltsville</a:t>
              </a:r>
              <a:endParaRPr lang="en-US" sz="1200" b="1" dirty="0"/>
            </a:p>
          </p:txBody>
        </p:sp>
        <p:sp>
          <p:nvSpPr>
            <p:cNvPr id="38" name="TextBox 37"/>
            <p:cNvSpPr txBox="1"/>
            <p:nvPr/>
          </p:nvSpPr>
          <p:spPr>
            <a:xfrm>
              <a:off x="2000382" y="2472595"/>
              <a:ext cx="842154" cy="276999"/>
            </a:xfrm>
            <a:prstGeom prst="rect">
              <a:avLst/>
            </a:prstGeom>
            <a:solidFill>
              <a:schemeClr val="bg1"/>
            </a:solidFill>
            <a:ln>
              <a:solidFill>
                <a:schemeClr val="tx1"/>
              </a:solidFill>
            </a:ln>
          </p:spPr>
          <p:txBody>
            <a:bodyPr wrap="none" rtlCol="0">
              <a:spAutoFit/>
            </a:bodyPr>
            <a:lstStyle/>
            <a:p>
              <a:r>
                <a:rPr lang="en-US" sz="1200" b="1" dirty="0" smtClean="0"/>
                <a:t>Grand Bay</a:t>
              </a:r>
              <a:endParaRPr lang="en-US" sz="1200" b="1" dirty="0"/>
            </a:p>
          </p:txBody>
        </p:sp>
        <p:cxnSp>
          <p:nvCxnSpPr>
            <p:cNvPr id="42" name="Straight Arrow Connector 41"/>
            <p:cNvCxnSpPr/>
            <p:nvPr/>
          </p:nvCxnSpPr>
          <p:spPr>
            <a:xfrm flipH="1">
              <a:off x="1486164" y="2527916"/>
              <a:ext cx="0" cy="32899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80001" y="2377213"/>
              <a:ext cx="896399" cy="276999"/>
            </a:xfrm>
            <a:prstGeom prst="rect">
              <a:avLst/>
            </a:prstGeom>
            <a:solidFill>
              <a:schemeClr val="bg1"/>
            </a:solidFill>
            <a:ln>
              <a:solidFill>
                <a:schemeClr val="tx1"/>
              </a:solidFill>
            </a:ln>
          </p:spPr>
          <p:txBody>
            <a:bodyPr wrap="none" rtlCol="0">
              <a:spAutoFit/>
            </a:bodyPr>
            <a:lstStyle/>
            <a:p>
              <a:r>
                <a:rPr lang="en-US" sz="1200" b="1" dirty="0" smtClean="0"/>
                <a:t>Mauna Loa</a:t>
              </a:r>
              <a:endParaRPr lang="en-US" sz="1200" b="1" dirty="0"/>
            </a:p>
          </p:txBody>
        </p:sp>
      </p:grpSp>
      <p:sp>
        <p:nvSpPr>
          <p:cNvPr id="5" name="Rectangle 4"/>
          <p:cNvSpPr/>
          <p:nvPr/>
        </p:nvSpPr>
        <p:spPr>
          <a:xfrm>
            <a:off x="228600" y="609600"/>
            <a:ext cx="3886199" cy="1323439"/>
          </a:xfrm>
          <a:prstGeom prst="rect">
            <a:avLst/>
          </a:prstGeom>
        </p:spPr>
        <p:txBody>
          <a:bodyPr wrap="square">
            <a:spAutoFit/>
          </a:bodyPr>
          <a:lstStyle/>
          <a:p>
            <a:r>
              <a:rPr lang="en-US" sz="1600" u="sng" dirty="0" smtClean="0">
                <a:solidFill>
                  <a:srgbClr val="92D050"/>
                </a:solidFill>
              </a:rPr>
              <a:t>Measurements: </a:t>
            </a:r>
          </a:p>
          <a:p>
            <a:pPr marL="285750" indent="-285750">
              <a:buFont typeface="Calibri" panose="020F0502020204030204" pitchFamily="34" charset="0"/>
              <a:buChar char="‒"/>
            </a:pPr>
            <a:r>
              <a:rPr lang="en-US" sz="1600" dirty="0" smtClean="0">
                <a:solidFill>
                  <a:schemeClr val="bg1"/>
                </a:solidFill>
              </a:rPr>
              <a:t>Three long-term </a:t>
            </a:r>
            <a:r>
              <a:rPr lang="en-US" sz="1600" dirty="0" err="1" smtClean="0">
                <a:solidFill>
                  <a:schemeClr val="bg1"/>
                </a:solidFill>
              </a:rPr>
              <a:t>AMNet</a:t>
            </a:r>
            <a:r>
              <a:rPr lang="en-US" sz="1600" dirty="0" smtClean="0">
                <a:solidFill>
                  <a:schemeClr val="bg1"/>
                </a:solidFill>
              </a:rPr>
              <a:t> sites </a:t>
            </a:r>
          </a:p>
          <a:p>
            <a:pPr marL="285750" indent="-285750">
              <a:buFont typeface="Calibri" panose="020F0502020204030204" pitchFamily="34" charset="0"/>
              <a:buChar char="‒"/>
            </a:pPr>
            <a:r>
              <a:rPr lang="en-US" sz="1600" dirty="0" smtClean="0">
                <a:solidFill>
                  <a:schemeClr val="bg1"/>
                </a:solidFill>
              </a:rPr>
              <a:t>Method evaluation and development</a:t>
            </a:r>
          </a:p>
          <a:p>
            <a:pPr marL="285750" indent="-285750">
              <a:buFont typeface="Calibri" panose="020F0502020204030204" pitchFamily="34" charset="0"/>
              <a:buChar char="‒"/>
            </a:pPr>
            <a:r>
              <a:rPr lang="en-US" sz="1600" dirty="0" smtClean="0">
                <a:solidFill>
                  <a:schemeClr val="bg1"/>
                </a:solidFill>
              </a:rPr>
              <a:t>Process studies and field intensives </a:t>
            </a:r>
          </a:p>
          <a:p>
            <a:pPr marL="285750" indent="-285750">
              <a:buFont typeface="Calibri" panose="020F0502020204030204" pitchFamily="34" charset="0"/>
              <a:buChar char="‒"/>
            </a:pPr>
            <a:r>
              <a:rPr lang="en-US" sz="1600" dirty="0" smtClean="0">
                <a:solidFill>
                  <a:schemeClr val="bg1"/>
                </a:solidFill>
              </a:rPr>
              <a:t>Data for model evaluation</a:t>
            </a:r>
            <a:endParaRPr lang="en-US" sz="1600" dirty="0">
              <a:solidFill>
                <a:schemeClr val="bg1"/>
              </a:solidFill>
            </a:endParaRPr>
          </a:p>
        </p:txBody>
      </p:sp>
      <p:grpSp>
        <p:nvGrpSpPr>
          <p:cNvPr id="6" name="Group 5"/>
          <p:cNvGrpSpPr/>
          <p:nvPr/>
        </p:nvGrpSpPr>
        <p:grpSpPr>
          <a:xfrm>
            <a:off x="228600" y="4922379"/>
            <a:ext cx="4614996" cy="1402221"/>
            <a:chOff x="228600" y="4800600"/>
            <a:chExt cx="4614996" cy="1402221"/>
          </a:xfrm>
        </p:grpSpPr>
        <p:pic>
          <p:nvPicPr>
            <p:cNvPr id="3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7" t="23610" r="4499" b="51934"/>
            <a:stretch/>
          </p:blipFill>
          <p:spPr bwMode="auto">
            <a:xfrm>
              <a:off x="228600" y="4800600"/>
              <a:ext cx="4572000" cy="1228336"/>
            </a:xfrm>
            <a:prstGeom prst="rect">
              <a:avLst/>
            </a:prstGeom>
            <a:solidFill>
              <a:schemeClr val="bg1"/>
            </a:solidFill>
            <a:ln w="9525">
              <a:solidFill>
                <a:schemeClr val="accent1"/>
              </a:solidFill>
              <a:miter lim="800000"/>
              <a:headEnd/>
              <a:tailEnd/>
            </a:ln>
            <a:effectLst/>
          </p:spPr>
        </p:pic>
        <p:sp>
          <p:nvSpPr>
            <p:cNvPr id="32" name="Rectangle 31"/>
            <p:cNvSpPr/>
            <p:nvPr/>
          </p:nvSpPr>
          <p:spPr>
            <a:xfrm>
              <a:off x="228600" y="5969944"/>
              <a:ext cx="4572000" cy="21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33" name="TextBox 32"/>
            <p:cNvSpPr txBox="1"/>
            <p:nvPr/>
          </p:nvSpPr>
          <p:spPr>
            <a:xfrm>
              <a:off x="667314" y="5956600"/>
              <a:ext cx="447558" cy="246221"/>
            </a:xfrm>
            <a:prstGeom prst="rect">
              <a:avLst/>
            </a:prstGeom>
            <a:noFill/>
          </p:spPr>
          <p:txBody>
            <a:bodyPr wrap="none" rtlCol="0">
              <a:spAutoFit/>
            </a:bodyPr>
            <a:lstStyle/>
            <a:p>
              <a:r>
                <a:rPr lang="en-US" sz="1000" dirty="0" smtClean="0"/>
                <a:t>2007</a:t>
              </a:r>
            </a:p>
          </p:txBody>
        </p:sp>
        <p:sp>
          <p:nvSpPr>
            <p:cNvPr id="34" name="TextBox 33"/>
            <p:cNvSpPr txBox="1"/>
            <p:nvPr/>
          </p:nvSpPr>
          <p:spPr>
            <a:xfrm>
              <a:off x="1081617" y="5956600"/>
              <a:ext cx="447558" cy="246221"/>
            </a:xfrm>
            <a:prstGeom prst="rect">
              <a:avLst/>
            </a:prstGeom>
            <a:noFill/>
          </p:spPr>
          <p:txBody>
            <a:bodyPr wrap="none" rtlCol="0">
              <a:spAutoFit/>
            </a:bodyPr>
            <a:lstStyle/>
            <a:p>
              <a:r>
                <a:rPr lang="en-US" sz="1000" dirty="0" smtClean="0"/>
                <a:t>2008</a:t>
              </a:r>
            </a:p>
          </p:txBody>
        </p:sp>
        <p:sp>
          <p:nvSpPr>
            <p:cNvPr id="35" name="TextBox 34"/>
            <p:cNvSpPr txBox="1"/>
            <p:nvPr/>
          </p:nvSpPr>
          <p:spPr>
            <a:xfrm>
              <a:off x="1495919" y="5956600"/>
              <a:ext cx="447558" cy="246221"/>
            </a:xfrm>
            <a:prstGeom prst="rect">
              <a:avLst/>
            </a:prstGeom>
            <a:noFill/>
          </p:spPr>
          <p:txBody>
            <a:bodyPr wrap="none" rtlCol="0">
              <a:spAutoFit/>
            </a:bodyPr>
            <a:lstStyle/>
            <a:p>
              <a:r>
                <a:rPr lang="en-US" sz="1000" dirty="0" smtClean="0"/>
                <a:t>2009</a:t>
              </a:r>
            </a:p>
          </p:txBody>
        </p:sp>
        <p:sp>
          <p:nvSpPr>
            <p:cNvPr id="44" name="TextBox 43"/>
            <p:cNvSpPr txBox="1"/>
            <p:nvPr/>
          </p:nvSpPr>
          <p:spPr>
            <a:xfrm>
              <a:off x="1910222" y="5956600"/>
              <a:ext cx="447558" cy="246221"/>
            </a:xfrm>
            <a:prstGeom prst="rect">
              <a:avLst/>
            </a:prstGeom>
            <a:noFill/>
          </p:spPr>
          <p:txBody>
            <a:bodyPr wrap="none" rtlCol="0">
              <a:spAutoFit/>
            </a:bodyPr>
            <a:lstStyle/>
            <a:p>
              <a:r>
                <a:rPr lang="en-US" sz="1000" dirty="0" smtClean="0"/>
                <a:t>2010</a:t>
              </a:r>
            </a:p>
          </p:txBody>
        </p:sp>
        <p:sp>
          <p:nvSpPr>
            <p:cNvPr id="55" name="TextBox 54"/>
            <p:cNvSpPr txBox="1"/>
            <p:nvPr/>
          </p:nvSpPr>
          <p:spPr>
            <a:xfrm>
              <a:off x="2324525" y="5956600"/>
              <a:ext cx="447558" cy="246221"/>
            </a:xfrm>
            <a:prstGeom prst="rect">
              <a:avLst/>
            </a:prstGeom>
            <a:noFill/>
          </p:spPr>
          <p:txBody>
            <a:bodyPr wrap="none" rtlCol="0">
              <a:spAutoFit/>
            </a:bodyPr>
            <a:lstStyle/>
            <a:p>
              <a:r>
                <a:rPr lang="en-US" sz="1000" dirty="0" smtClean="0"/>
                <a:t>2011</a:t>
              </a:r>
            </a:p>
          </p:txBody>
        </p:sp>
        <p:sp>
          <p:nvSpPr>
            <p:cNvPr id="56" name="TextBox 55"/>
            <p:cNvSpPr txBox="1"/>
            <p:nvPr/>
          </p:nvSpPr>
          <p:spPr>
            <a:xfrm>
              <a:off x="2738827" y="5956600"/>
              <a:ext cx="447558" cy="246221"/>
            </a:xfrm>
            <a:prstGeom prst="rect">
              <a:avLst/>
            </a:prstGeom>
            <a:noFill/>
          </p:spPr>
          <p:txBody>
            <a:bodyPr wrap="none" rtlCol="0">
              <a:spAutoFit/>
            </a:bodyPr>
            <a:lstStyle/>
            <a:p>
              <a:r>
                <a:rPr lang="en-US" sz="1000" dirty="0" smtClean="0"/>
                <a:t>2012</a:t>
              </a:r>
            </a:p>
          </p:txBody>
        </p:sp>
        <p:sp>
          <p:nvSpPr>
            <p:cNvPr id="57" name="TextBox 56"/>
            <p:cNvSpPr txBox="1"/>
            <p:nvPr/>
          </p:nvSpPr>
          <p:spPr>
            <a:xfrm>
              <a:off x="3153130" y="5956600"/>
              <a:ext cx="447558" cy="246221"/>
            </a:xfrm>
            <a:prstGeom prst="rect">
              <a:avLst/>
            </a:prstGeom>
            <a:noFill/>
          </p:spPr>
          <p:txBody>
            <a:bodyPr wrap="none" rtlCol="0">
              <a:spAutoFit/>
            </a:bodyPr>
            <a:lstStyle/>
            <a:p>
              <a:r>
                <a:rPr lang="en-US" sz="1000" dirty="0" smtClean="0"/>
                <a:t>2013</a:t>
              </a:r>
            </a:p>
          </p:txBody>
        </p:sp>
        <p:sp>
          <p:nvSpPr>
            <p:cNvPr id="58" name="TextBox 57"/>
            <p:cNvSpPr txBox="1"/>
            <p:nvPr/>
          </p:nvSpPr>
          <p:spPr>
            <a:xfrm>
              <a:off x="3567433" y="5956600"/>
              <a:ext cx="447558" cy="246221"/>
            </a:xfrm>
            <a:prstGeom prst="rect">
              <a:avLst/>
            </a:prstGeom>
            <a:noFill/>
          </p:spPr>
          <p:txBody>
            <a:bodyPr wrap="none" rtlCol="0">
              <a:spAutoFit/>
            </a:bodyPr>
            <a:lstStyle/>
            <a:p>
              <a:r>
                <a:rPr lang="en-US" sz="1000" dirty="0" smtClean="0"/>
                <a:t>2014</a:t>
              </a:r>
            </a:p>
          </p:txBody>
        </p:sp>
        <p:sp>
          <p:nvSpPr>
            <p:cNvPr id="59" name="TextBox 58"/>
            <p:cNvSpPr txBox="1"/>
            <p:nvPr/>
          </p:nvSpPr>
          <p:spPr>
            <a:xfrm>
              <a:off x="3981735" y="5956600"/>
              <a:ext cx="447558" cy="246221"/>
            </a:xfrm>
            <a:prstGeom prst="rect">
              <a:avLst/>
            </a:prstGeom>
            <a:noFill/>
          </p:spPr>
          <p:txBody>
            <a:bodyPr wrap="none" rtlCol="0">
              <a:spAutoFit/>
            </a:bodyPr>
            <a:lstStyle/>
            <a:p>
              <a:r>
                <a:rPr lang="en-US" sz="1000" dirty="0" smtClean="0"/>
                <a:t>2015</a:t>
              </a:r>
            </a:p>
          </p:txBody>
        </p:sp>
        <p:sp>
          <p:nvSpPr>
            <p:cNvPr id="60" name="TextBox 59"/>
            <p:cNvSpPr txBox="1"/>
            <p:nvPr/>
          </p:nvSpPr>
          <p:spPr>
            <a:xfrm>
              <a:off x="4396038" y="5956600"/>
              <a:ext cx="447558" cy="246221"/>
            </a:xfrm>
            <a:prstGeom prst="rect">
              <a:avLst/>
            </a:prstGeom>
            <a:noFill/>
          </p:spPr>
          <p:txBody>
            <a:bodyPr wrap="none" rtlCol="0">
              <a:spAutoFit/>
            </a:bodyPr>
            <a:lstStyle/>
            <a:p>
              <a:r>
                <a:rPr lang="en-US" sz="1000" dirty="0" smtClean="0"/>
                <a:t>2016</a:t>
              </a:r>
            </a:p>
          </p:txBody>
        </p:sp>
        <p:cxnSp>
          <p:nvCxnSpPr>
            <p:cNvPr id="61" name="Straight Connector 60"/>
            <p:cNvCxnSpPr/>
            <p:nvPr/>
          </p:nvCxnSpPr>
          <p:spPr>
            <a:xfrm flipV="1">
              <a:off x="862615" y="5904864"/>
              <a:ext cx="0" cy="620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608489"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192283"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776074"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359866"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943657"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527449"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2111240"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695032"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278823" y="5919176"/>
              <a:ext cx="0" cy="4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5715000" y="2346186"/>
            <a:ext cx="2133600" cy="584775"/>
          </a:xfrm>
          <a:prstGeom prst="rect">
            <a:avLst/>
          </a:prstGeom>
          <a:solidFill>
            <a:srgbClr val="091A4F"/>
          </a:solidFill>
        </p:spPr>
        <p:txBody>
          <a:bodyPr wrap="square" rtlCol="0">
            <a:spAutoFit/>
          </a:bodyPr>
          <a:lstStyle/>
          <a:p>
            <a:pPr algn="ctr"/>
            <a:r>
              <a:rPr lang="en-US" sz="1600" dirty="0" smtClean="0">
                <a:solidFill>
                  <a:schemeClr val="bg1"/>
                </a:solidFill>
              </a:rPr>
              <a:t>Atmospheric Mercury </a:t>
            </a:r>
          </a:p>
          <a:p>
            <a:pPr algn="ctr"/>
            <a:r>
              <a:rPr lang="en-US" sz="1600" dirty="0" smtClean="0">
                <a:solidFill>
                  <a:schemeClr val="bg1"/>
                </a:solidFill>
              </a:rPr>
              <a:t>Deposition (</a:t>
            </a:r>
            <a:r>
              <a:rPr lang="en-US" sz="1600" dirty="0" smtClean="0">
                <a:solidFill>
                  <a:schemeClr val="bg1"/>
                </a:solidFill>
                <a:latin typeface="Calibri"/>
              </a:rPr>
              <a:t>µ</a:t>
            </a:r>
            <a:r>
              <a:rPr lang="en-US" sz="1600" dirty="0" smtClean="0">
                <a:solidFill>
                  <a:schemeClr val="bg1"/>
                </a:solidFill>
              </a:rPr>
              <a:t>g m</a:t>
            </a:r>
            <a:r>
              <a:rPr lang="en-US" sz="1600" baseline="30000" dirty="0" smtClean="0">
                <a:solidFill>
                  <a:schemeClr val="bg1"/>
                </a:solidFill>
              </a:rPr>
              <a:t>-2</a:t>
            </a:r>
            <a:r>
              <a:rPr lang="en-US" sz="1600" dirty="0" smtClean="0">
                <a:solidFill>
                  <a:schemeClr val="bg1"/>
                </a:solidFill>
              </a:rPr>
              <a:t>-yr</a:t>
            </a:r>
            <a:r>
              <a:rPr lang="en-US" sz="1600" baseline="30000" dirty="0" smtClean="0">
                <a:solidFill>
                  <a:schemeClr val="bg1"/>
                </a:solidFill>
              </a:rPr>
              <a:t>-1</a:t>
            </a:r>
            <a:r>
              <a:rPr lang="en-US" sz="1600" dirty="0" smtClean="0">
                <a:solidFill>
                  <a:schemeClr val="bg1"/>
                </a:solidFill>
              </a:rPr>
              <a:t>)</a:t>
            </a:r>
          </a:p>
        </p:txBody>
      </p:sp>
      <p:sp>
        <p:nvSpPr>
          <p:cNvPr id="72" name="TextBox 71"/>
          <p:cNvSpPr txBox="1"/>
          <p:nvPr/>
        </p:nvSpPr>
        <p:spPr>
          <a:xfrm>
            <a:off x="2305632" y="5086218"/>
            <a:ext cx="2405980" cy="221599"/>
          </a:xfrm>
          <a:prstGeom prst="rect">
            <a:avLst/>
          </a:prstGeom>
          <a:solidFill>
            <a:schemeClr val="bg1"/>
          </a:solidFill>
          <a:ln>
            <a:solidFill>
              <a:schemeClr val="tx1"/>
            </a:solidFill>
          </a:ln>
        </p:spPr>
        <p:txBody>
          <a:bodyPr wrap="none" lIns="45720" tIns="18288" rIns="45720" bIns="18288" rtlCol="0">
            <a:spAutoFit/>
          </a:bodyPr>
          <a:lstStyle/>
          <a:p>
            <a:r>
              <a:rPr lang="en-US" sz="1200" b="1" dirty="0" smtClean="0"/>
              <a:t>Beltsville Gaseous Oxidized Mercury</a:t>
            </a:r>
            <a:endParaRPr lang="en-US" sz="1200" b="1" dirty="0"/>
          </a:p>
        </p:txBody>
      </p:sp>
    </p:spTree>
    <p:extLst>
      <p:ext uri="{BB962C8B-B14F-4D97-AF65-F5344CB8AC3E}">
        <p14:creationId xmlns:p14="http://schemas.microsoft.com/office/powerpoint/2010/main" val="2560556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5</a:t>
            </a:fld>
            <a:endParaRPr lang="en-US" dirty="0"/>
          </a:p>
        </p:txBody>
      </p:sp>
      <p:sp>
        <p:nvSpPr>
          <p:cNvPr id="6" name="object 4"/>
          <p:cNvSpPr txBox="1">
            <a:spLocks noGrp="1"/>
          </p:cNvSpPr>
          <p:nvPr>
            <p:ph type="title"/>
          </p:nvPr>
        </p:nvSpPr>
        <p:spPr>
          <a:xfrm>
            <a:off x="152401" y="228600"/>
            <a:ext cx="4347210" cy="751780"/>
          </a:xfrm>
          <a:prstGeom prst="rect">
            <a:avLst/>
          </a:prstGeom>
        </p:spPr>
        <p:txBody>
          <a:bodyPr vert="horz" wrap="square" lIns="0" tIns="73949" rIns="0" bIns="0" rtlCol="0">
            <a:spAutoFit/>
          </a:bodyPr>
          <a:lstStyle/>
          <a:p>
            <a:pPr marL="12700">
              <a:lnSpc>
                <a:spcPct val="100000"/>
              </a:lnSpc>
            </a:pPr>
            <a:r>
              <a:rPr spc="-30" dirty="0"/>
              <a:t>Ge</a:t>
            </a:r>
            <a:r>
              <a:rPr spc="-15" dirty="0"/>
              <a:t>n</a:t>
            </a:r>
            <a:r>
              <a:rPr spc="-5" dirty="0"/>
              <a:t>esi</a:t>
            </a:r>
            <a:r>
              <a:rPr dirty="0"/>
              <a:t>s</a:t>
            </a:r>
            <a:r>
              <a:rPr spc="-5" dirty="0"/>
              <a:t> o</a:t>
            </a:r>
            <a:r>
              <a:rPr dirty="0"/>
              <a:t>f</a:t>
            </a:r>
            <a:r>
              <a:rPr spc="-5" dirty="0"/>
              <a:t> L</a:t>
            </a:r>
            <a:r>
              <a:rPr dirty="0"/>
              <a:t>ab</a:t>
            </a:r>
          </a:p>
        </p:txBody>
      </p:sp>
      <p:sp>
        <p:nvSpPr>
          <p:cNvPr id="7" name="object 5"/>
          <p:cNvSpPr txBox="1"/>
          <p:nvPr/>
        </p:nvSpPr>
        <p:spPr>
          <a:xfrm>
            <a:off x="381000" y="1219200"/>
            <a:ext cx="3963670" cy="4839786"/>
          </a:xfrm>
          <a:prstGeom prst="rect">
            <a:avLst/>
          </a:prstGeom>
        </p:spPr>
        <p:txBody>
          <a:bodyPr vert="horz" wrap="square" lIns="0" tIns="0" rIns="0" bIns="0" rtlCol="0">
            <a:spAutoFit/>
          </a:bodyPr>
          <a:lstStyle/>
          <a:p>
            <a:pPr marL="287020" indent="-274320">
              <a:lnSpc>
                <a:spcPts val="2510"/>
              </a:lnSpc>
              <a:buClr>
                <a:prstClr val="white"/>
              </a:buClr>
              <a:buSzPct val="93181"/>
              <a:buFont typeface="Wingdings 2"/>
              <a:buChar char=""/>
              <a:tabLst>
                <a:tab pos="287020" algn="l"/>
              </a:tabLst>
            </a:pPr>
            <a:r>
              <a:rPr sz="2200" spc="-15" dirty="0">
                <a:solidFill>
                  <a:prstClr val="white"/>
                </a:solidFill>
                <a:cs typeface="Calibri"/>
              </a:rPr>
              <a:t>1948:</a:t>
            </a:r>
            <a:r>
              <a:rPr sz="2200" spc="-30" dirty="0">
                <a:solidFill>
                  <a:prstClr val="white"/>
                </a:solidFill>
                <a:cs typeface="Calibri"/>
              </a:rPr>
              <a:t> </a:t>
            </a:r>
            <a:r>
              <a:rPr sz="2200" spc="-20" dirty="0">
                <a:solidFill>
                  <a:prstClr val="white"/>
                </a:solidFill>
                <a:cs typeface="Calibri"/>
              </a:rPr>
              <a:t>Spe</a:t>
            </a:r>
            <a:r>
              <a:rPr sz="2200" spc="-15" dirty="0">
                <a:solidFill>
                  <a:prstClr val="white"/>
                </a:solidFill>
                <a:cs typeface="Calibri"/>
              </a:rPr>
              <a:t>cia</a:t>
            </a:r>
            <a:r>
              <a:rPr sz="2200" dirty="0">
                <a:solidFill>
                  <a:prstClr val="white"/>
                </a:solidFill>
                <a:cs typeface="Calibri"/>
              </a:rPr>
              <a:t>l </a:t>
            </a:r>
            <a:r>
              <a:rPr sz="2200" spc="-10" dirty="0">
                <a:solidFill>
                  <a:prstClr val="white"/>
                </a:solidFill>
                <a:cs typeface="Calibri"/>
              </a:rPr>
              <a:t>P</a:t>
            </a:r>
            <a:r>
              <a:rPr sz="2200" spc="-45" dirty="0">
                <a:solidFill>
                  <a:prstClr val="white"/>
                </a:solidFill>
                <a:cs typeface="Calibri"/>
              </a:rPr>
              <a:t>r</a:t>
            </a:r>
            <a:r>
              <a:rPr sz="2200" spc="-10" dirty="0">
                <a:solidFill>
                  <a:prstClr val="white"/>
                </a:solidFill>
                <a:cs typeface="Calibri"/>
              </a:rPr>
              <a:t>oj</a:t>
            </a:r>
            <a:r>
              <a:rPr sz="2200" spc="-20" dirty="0">
                <a:solidFill>
                  <a:prstClr val="white"/>
                </a:solidFill>
                <a:cs typeface="Calibri"/>
              </a:rPr>
              <a:t>e</a:t>
            </a:r>
            <a:r>
              <a:rPr sz="2200" spc="-15" dirty="0">
                <a:solidFill>
                  <a:prstClr val="white"/>
                </a:solidFill>
                <a:cs typeface="Calibri"/>
              </a:rPr>
              <a:t>ct</a:t>
            </a:r>
            <a:r>
              <a:rPr sz="2200" spc="-10" dirty="0">
                <a:solidFill>
                  <a:prstClr val="white"/>
                </a:solidFill>
                <a:cs typeface="Calibri"/>
              </a:rPr>
              <a:t>s</a:t>
            </a:r>
            <a:r>
              <a:rPr sz="2200" spc="5" dirty="0">
                <a:solidFill>
                  <a:prstClr val="white"/>
                </a:solidFill>
                <a:cs typeface="Calibri"/>
              </a:rPr>
              <a:t> </a:t>
            </a:r>
            <a:r>
              <a:rPr sz="2200" spc="-20" dirty="0">
                <a:solidFill>
                  <a:prstClr val="white"/>
                </a:solidFill>
                <a:cs typeface="Calibri"/>
              </a:rPr>
              <a:t>Se</a:t>
            </a:r>
            <a:r>
              <a:rPr sz="2200" spc="-15" dirty="0">
                <a:solidFill>
                  <a:prstClr val="white"/>
                </a:solidFill>
                <a:cs typeface="Calibri"/>
              </a:rPr>
              <a:t>cti</a:t>
            </a:r>
            <a:r>
              <a:rPr sz="2200" spc="-10" dirty="0">
                <a:solidFill>
                  <a:prstClr val="white"/>
                </a:solidFill>
                <a:cs typeface="Calibri"/>
              </a:rPr>
              <a:t>o</a:t>
            </a:r>
            <a:r>
              <a:rPr sz="2200" spc="-15" dirty="0">
                <a:solidFill>
                  <a:prstClr val="white"/>
                </a:solidFill>
                <a:cs typeface="Calibri"/>
              </a:rPr>
              <a:t>n</a:t>
            </a:r>
            <a:r>
              <a:rPr sz="2200" dirty="0">
                <a:solidFill>
                  <a:prstClr val="white"/>
                </a:solidFill>
                <a:cs typeface="Calibri"/>
              </a:rPr>
              <a:t> </a:t>
            </a:r>
            <a:r>
              <a:rPr sz="2200" spc="-10" dirty="0">
                <a:solidFill>
                  <a:prstClr val="white"/>
                </a:solidFill>
                <a:cs typeface="Calibri"/>
              </a:rPr>
              <a:t>of</a:t>
            </a:r>
            <a:endParaRPr sz="2200" dirty="0">
              <a:solidFill>
                <a:prstClr val="white"/>
              </a:solidFill>
              <a:cs typeface="Calibri"/>
            </a:endParaRPr>
          </a:p>
          <a:p>
            <a:pPr marL="286385">
              <a:lnSpc>
                <a:spcPts val="2510"/>
              </a:lnSpc>
            </a:pPr>
            <a:r>
              <a:rPr sz="2200" spc="-60" dirty="0">
                <a:solidFill>
                  <a:prstClr val="white"/>
                </a:solidFill>
                <a:cs typeface="Calibri"/>
              </a:rPr>
              <a:t>U</a:t>
            </a:r>
            <a:r>
              <a:rPr sz="2200" spc="-15" dirty="0">
                <a:solidFill>
                  <a:prstClr val="white"/>
                </a:solidFill>
                <a:cs typeface="Calibri"/>
              </a:rPr>
              <a:t>.S</a:t>
            </a:r>
            <a:r>
              <a:rPr sz="2200" spc="-10" dirty="0">
                <a:solidFill>
                  <a:prstClr val="white"/>
                </a:solidFill>
                <a:cs typeface="Calibri"/>
              </a:rPr>
              <a:t>. </a:t>
            </a:r>
            <a:r>
              <a:rPr sz="2200" spc="-10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a</a:t>
            </a:r>
            <a:r>
              <a:rPr sz="2200" spc="-15" dirty="0">
                <a:solidFill>
                  <a:prstClr val="white"/>
                </a:solidFill>
                <a:cs typeface="Calibri"/>
              </a:rPr>
              <a:t>t</a:t>
            </a:r>
            <a:r>
              <a:rPr sz="2200" spc="-20" dirty="0">
                <a:solidFill>
                  <a:prstClr val="white"/>
                </a:solidFill>
                <a:cs typeface="Calibri"/>
              </a:rPr>
              <a:t>he</a:t>
            </a:r>
            <a:r>
              <a:rPr sz="2200" spc="-10" dirty="0">
                <a:solidFill>
                  <a:prstClr val="white"/>
                </a:solidFill>
                <a:cs typeface="Calibri"/>
              </a:rPr>
              <a:t>r</a:t>
            </a:r>
            <a:r>
              <a:rPr sz="2200" spc="30" dirty="0">
                <a:solidFill>
                  <a:prstClr val="white"/>
                </a:solidFill>
                <a:cs typeface="Calibri"/>
              </a:rPr>
              <a:t> </a:t>
            </a:r>
            <a:r>
              <a:rPr sz="2200" spc="-15" dirty="0" smtClean="0">
                <a:solidFill>
                  <a:prstClr val="white"/>
                </a:solidFill>
                <a:cs typeface="Calibri"/>
              </a:rPr>
              <a:t>B</a:t>
            </a:r>
            <a:r>
              <a:rPr sz="2200" spc="-20" dirty="0" smtClean="0">
                <a:solidFill>
                  <a:prstClr val="white"/>
                </a:solidFill>
                <a:cs typeface="Calibri"/>
              </a:rPr>
              <a:t>u</a:t>
            </a:r>
            <a:r>
              <a:rPr sz="2200" spc="-35" dirty="0" smtClean="0">
                <a:solidFill>
                  <a:prstClr val="white"/>
                </a:solidFill>
                <a:cs typeface="Calibri"/>
              </a:rPr>
              <a:t>r</a:t>
            </a:r>
            <a:r>
              <a:rPr sz="2200" spc="-20" dirty="0" smtClean="0">
                <a:solidFill>
                  <a:prstClr val="white"/>
                </a:solidFill>
                <a:cs typeface="Calibri"/>
              </a:rPr>
              <a:t>e</a:t>
            </a:r>
            <a:r>
              <a:rPr sz="2200" spc="-15" dirty="0" smtClean="0">
                <a:solidFill>
                  <a:prstClr val="white"/>
                </a:solidFill>
                <a:cs typeface="Calibri"/>
              </a:rPr>
              <a:t>au</a:t>
            </a:r>
            <a:endParaRPr sz="2200" dirty="0" smtClean="0">
              <a:solidFill>
                <a:prstClr val="white"/>
              </a:solidFill>
              <a:cs typeface="Calibri"/>
            </a:endParaRPr>
          </a:p>
          <a:p>
            <a:pPr marL="287020" marR="735330" indent="-274320">
              <a:lnSpc>
                <a:spcPts val="2380"/>
              </a:lnSpc>
              <a:spcBef>
                <a:spcPts val="560"/>
              </a:spcBef>
              <a:buClr>
                <a:prstClr val="white"/>
              </a:buClr>
              <a:buSzPct val="93181"/>
              <a:buFont typeface="Wingdings 2"/>
              <a:buChar char=""/>
              <a:tabLst>
                <a:tab pos="287020" algn="l"/>
              </a:tabLst>
            </a:pPr>
            <a:r>
              <a:rPr sz="2200" spc="-10" dirty="0">
                <a:solidFill>
                  <a:prstClr val="white"/>
                </a:solidFill>
                <a:cs typeface="Calibri"/>
              </a:rPr>
              <a:t>P</a:t>
            </a:r>
            <a:r>
              <a:rPr sz="2200" spc="-45" dirty="0">
                <a:solidFill>
                  <a:prstClr val="white"/>
                </a:solidFill>
                <a:cs typeface="Calibri"/>
              </a:rPr>
              <a:t>r</a:t>
            </a:r>
            <a:r>
              <a:rPr sz="2200" spc="-25" dirty="0">
                <a:solidFill>
                  <a:prstClr val="white"/>
                </a:solidFill>
                <a:cs typeface="Calibri"/>
              </a:rPr>
              <a:t>o</a:t>
            </a:r>
            <a:r>
              <a:rPr sz="2200" spc="-10" dirty="0">
                <a:solidFill>
                  <a:prstClr val="white"/>
                </a:solidFill>
                <a:cs typeface="Calibri"/>
              </a:rPr>
              <a:t>v</a:t>
            </a:r>
            <a:r>
              <a:rPr sz="2200" spc="-15" dirty="0">
                <a:solidFill>
                  <a:prstClr val="white"/>
                </a:solidFill>
                <a:cs typeface="Calibri"/>
              </a:rPr>
              <a:t>ide</a:t>
            </a:r>
            <a:r>
              <a:rPr sz="2200" spc="-20" dirty="0">
                <a:solidFill>
                  <a:prstClr val="white"/>
                </a:solidFill>
                <a:cs typeface="Calibri"/>
              </a:rPr>
              <a:t> </a:t>
            </a:r>
            <a:r>
              <a:rPr sz="2200" spc="-25" dirty="0">
                <a:solidFill>
                  <a:prstClr val="white"/>
                </a:solidFill>
                <a:cs typeface="Calibri"/>
              </a:rPr>
              <a:t>m</a:t>
            </a:r>
            <a:r>
              <a:rPr sz="2200" spc="-30" dirty="0">
                <a:solidFill>
                  <a:prstClr val="white"/>
                </a:solidFill>
                <a:cs typeface="Calibri"/>
              </a:rPr>
              <a:t>e</a:t>
            </a:r>
            <a:r>
              <a:rPr sz="2200" spc="-40" dirty="0">
                <a:solidFill>
                  <a:prstClr val="white"/>
                </a:solidFill>
                <a:cs typeface="Calibri"/>
              </a:rPr>
              <a:t>t</a:t>
            </a:r>
            <a:r>
              <a:rPr sz="2200" spc="-20" dirty="0">
                <a:solidFill>
                  <a:prstClr val="white"/>
                </a:solidFill>
                <a:cs typeface="Calibri"/>
              </a:rPr>
              <a:t>e</a:t>
            </a:r>
            <a:r>
              <a:rPr sz="2200" spc="-10" dirty="0">
                <a:solidFill>
                  <a:prstClr val="white"/>
                </a:solidFill>
                <a:cs typeface="Calibri"/>
              </a:rPr>
              <a:t>o</a:t>
            </a:r>
            <a:r>
              <a:rPr sz="2200" spc="-45" dirty="0">
                <a:solidFill>
                  <a:prstClr val="white"/>
                </a:solidFill>
                <a:cs typeface="Calibri"/>
              </a:rPr>
              <a:t>r</a:t>
            </a:r>
            <a:r>
              <a:rPr sz="2200" spc="-10" dirty="0">
                <a:solidFill>
                  <a:prstClr val="white"/>
                </a:solidFill>
                <a:cs typeface="Calibri"/>
              </a:rPr>
              <a:t>olo</a:t>
            </a:r>
            <a:r>
              <a:rPr sz="2200" spc="-15" dirty="0">
                <a:solidFill>
                  <a:prstClr val="white"/>
                </a:solidFill>
                <a:cs typeface="Calibri"/>
              </a:rPr>
              <a:t>gi</a:t>
            </a:r>
            <a:r>
              <a:rPr sz="2200" spc="-40" dirty="0">
                <a:solidFill>
                  <a:prstClr val="white"/>
                </a:solidFill>
                <a:cs typeface="Calibri"/>
              </a:rPr>
              <a:t>c</a:t>
            </a:r>
            <a:r>
              <a:rPr sz="2200" spc="-15" dirty="0">
                <a:solidFill>
                  <a:prstClr val="white"/>
                </a:solidFill>
                <a:cs typeface="Calibri"/>
              </a:rPr>
              <a:t>a</a:t>
            </a:r>
            <a:r>
              <a:rPr sz="2200" dirty="0">
                <a:solidFill>
                  <a:prstClr val="white"/>
                </a:solidFill>
                <a:cs typeface="Calibri"/>
              </a:rPr>
              <a:t>l </a:t>
            </a:r>
            <a:r>
              <a:rPr sz="2200" spc="-55" dirty="0">
                <a:solidFill>
                  <a:prstClr val="white"/>
                </a:solidFill>
                <a:cs typeface="Calibri"/>
              </a:rPr>
              <a:t>e</a:t>
            </a:r>
            <a:r>
              <a:rPr sz="2200" spc="-20" dirty="0">
                <a:solidFill>
                  <a:prstClr val="white"/>
                </a:solidFill>
                <a:cs typeface="Calibri"/>
              </a:rPr>
              <a:t>xpe</a:t>
            </a:r>
            <a:r>
              <a:rPr sz="2200" spc="-10" dirty="0">
                <a:solidFill>
                  <a:prstClr val="white"/>
                </a:solidFill>
                <a:cs typeface="Calibri"/>
              </a:rPr>
              <a:t>r</a:t>
            </a:r>
            <a:r>
              <a:rPr sz="2200" spc="-15" dirty="0">
                <a:solidFill>
                  <a:prstClr val="white"/>
                </a:solidFill>
                <a:cs typeface="Calibri"/>
              </a:rPr>
              <a:t>ti</a:t>
            </a:r>
            <a:r>
              <a:rPr sz="2200" spc="-10" dirty="0">
                <a:solidFill>
                  <a:prstClr val="white"/>
                </a:solidFill>
                <a:cs typeface="Calibri"/>
              </a:rPr>
              <a:t>se</a:t>
            </a:r>
            <a:r>
              <a:rPr sz="2200" dirty="0">
                <a:solidFill>
                  <a:prstClr val="white"/>
                </a:solidFill>
                <a:cs typeface="Calibri"/>
              </a:rPr>
              <a:t> </a:t>
            </a:r>
            <a:r>
              <a:rPr sz="2200" spc="-40" dirty="0">
                <a:solidFill>
                  <a:prstClr val="white"/>
                </a:solidFill>
                <a:cs typeface="Calibri"/>
              </a:rPr>
              <a:t>t</a:t>
            </a:r>
            <a:r>
              <a:rPr sz="2200" spc="-15" dirty="0">
                <a:solidFill>
                  <a:prstClr val="white"/>
                </a:solidFill>
                <a:cs typeface="Calibri"/>
              </a:rPr>
              <a:t>o</a:t>
            </a:r>
            <a:r>
              <a:rPr sz="2200" spc="20" dirty="0">
                <a:solidFill>
                  <a:prstClr val="white"/>
                </a:solidFill>
                <a:cs typeface="Calibri"/>
              </a:rPr>
              <a:t> </a:t>
            </a:r>
            <a:r>
              <a:rPr sz="2200" spc="-10" dirty="0">
                <a:solidFill>
                  <a:prstClr val="white"/>
                </a:solidFill>
                <a:cs typeface="Calibri"/>
              </a:rPr>
              <a:t>o</a:t>
            </a:r>
            <a:r>
              <a:rPr sz="2200" spc="-15" dirty="0">
                <a:solidFill>
                  <a:prstClr val="white"/>
                </a:solidFill>
                <a:cs typeface="Calibri"/>
              </a:rPr>
              <a:t>the</a:t>
            </a:r>
            <a:r>
              <a:rPr sz="2200" spc="-10" dirty="0">
                <a:solidFill>
                  <a:prstClr val="white"/>
                </a:solidFill>
                <a:cs typeface="Calibri"/>
              </a:rPr>
              <a:t>r</a:t>
            </a:r>
            <a:r>
              <a:rPr sz="2200" spc="5" dirty="0">
                <a:solidFill>
                  <a:prstClr val="white"/>
                </a:solidFill>
                <a:cs typeface="Calibri"/>
              </a:rPr>
              <a:t> </a:t>
            </a:r>
            <a:r>
              <a:rPr sz="2200" spc="-50" dirty="0">
                <a:solidFill>
                  <a:prstClr val="white"/>
                </a:solidFill>
                <a:cs typeface="Calibri"/>
              </a:rPr>
              <a:t>F</a:t>
            </a:r>
            <a:r>
              <a:rPr sz="2200" spc="-20" dirty="0">
                <a:solidFill>
                  <a:prstClr val="white"/>
                </a:solidFill>
                <a:cs typeface="Calibri"/>
              </a:rPr>
              <a:t>ede</a:t>
            </a:r>
            <a:r>
              <a:rPr sz="2200" spc="-60" dirty="0">
                <a:solidFill>
                  <a:prstClr val="white"/>
                </a:solidFill>
                <a:cs typeface="Calibri"/>
              </a:rPr>
              <a:t>r</a:t>
            </a:r>
            <a:r>
              <a:rPr sz="2200" spc="-15" dirty="0">
                <a:solidFill>
                  <a:prstClr val="white"/>
                </a:solidFill>
                <a:cs typeface="Calibri"/>
              </a:rPr>
              <a:t>a</a:t>
            </a:r>
            <a:r>
              <a:rPr sz="2200" dirty="0">
                <a:solidFill>
                  <a:prstClr val="white"/>
                </a:solidFill>
                <a:cs typeface="Calibri"/>
              </a:rPr>
              <a:t>l </a:t>
            </a:r>
            <a:r>
              <a:rPr sz="2200" spc="-15" dirty="0">
                <a:solidFill>
                  <a:prstClr val="white"/>
                </a:solidFill>
                <a:cs typeface="Calibri"/>
              </a:rPr>
              <a:t>a</a:t>
            </a:r>
            <a:r>
              <a:rPr sz="2200" spc="-45" dirty="0">
                <a:solidFill>
                  <a:prstClr val="white"/>
                </a:solidFill>
                <a:cs typeface="Calibri"/>
              </a:rPr>
              <a:t>g</a:t>
            </a:r>
            <a:r>
              <a:rPr sz="2200" spc="-15" dirty="0">
                <a:solidFill>
                  <a:prstClr val="white"/>
                </a:solidFill>
                <a:cs typeface="Calibri"/>
              </a:rPr>
              <a:t>encie</a:t>
            </a:r>
            <a:r>
              <a:rPr sz="2200" spc="-10" dirty="0">
                <a:solidFill>
                  <a:prstClr val="white"/>
                </a:solidFill>
                <a:cs typeface="Calibri"/>
              </a:rPr>
              <a:t>s</a:t>
            </a:r>
            <a:endParaRPr sz="2200" dirty="0">
              <a:solidFill>
                <a:prstClr val="white"/>
              </a:solidFill>
              <a:cs typeface="Calibri"/>
            </a:endParaRPr>
          </a:p>
          <a:p>
            <a:pPr marL="287020" marR="59055" indent="-274320">
              <a:lnSpc>
                <a:spcPts val="2380"/>
              </a:lnSpc>
              <a:spcBef>
                <a:spcPts val="520"/>
              </a:spcBef>
              <a:buClr>
                <a:prstClr val="white"/>
              </a:buClr>
              <a:buSzPct val="93181"/>
              <a:buFont typeface="Wingdings 2"/>
              <a:buChar char=""/>
              <a:tabLst>
                <a:tab pos="287020" algn="l"/>
              </a:tabLst>
            </a:pPr>
            <a:r>
              <a:rPr sz="2200" spc="-75" dirty="0" smtClean="0">
                <a:solidFill>
                  <a:prstClr val="white"/>
                </a:solidFill>
                <a:cs typeface="Calibri"/>
              </a:rPr>
              <a:t>A</a:t>
            </a:r>
            <a:r>
              <a:rPr sz="2200" spc="-15" dirty="0" smtClean="0">
                <a:solidFill>
                  <a:prstClr val="white"/>
                </a:solidFill>
                <a:cs typeface="Calibri"/>
              </a:rPr>
              <a:t>t</a:t>
            </a:r>
            <a:r>
              <a:rPr sz="2200" spc="-25" dirty="0" smtClean="0">
                <a:solidFill>
                  <a:prstClr val="white"/>
                </a:solidFill>
                <a:cs typeface="Calibri"/>
              </a:rPr>
              <a:t>m</a:t>
            </a:r>
            <a:r>
              <a:rPr sz="2200" spc="-10" dirty="0" smtClean="0">
                <a:solidFill>
                  <a:prstClr val="white"/>
                </a:solidFill>
                <a:cs typeface="Calibri"/>
              </a:rPr>
              <a:t>os</a:t>
            </a:r>
            <a:r>
              <a:rPr sz="2200" spc="-20" dirty="0" smtClean="0">
                <a:solidFill>
                  <a:prstClr val="white"/>
                </a:solidFill>
                <a:cs typeface="Calibri"/>
              </a:rPr>
              <a:t>phe</a:t>
            </a:r>
            <a:r>
              <a:rPr sz="2200" spc="-10" dirty="0" smtClean="0">
                <a:solidFill>
                  <a:prstClr val="white"/>
                </a:solidFill>
                <a:cs typeface="Calibri"/>
              </a:rPr>
              <a:t>ric</a:t>
            </a:r>
            <a:r>
              <a:rPr sz="2200" dirty="0" smtClean="0">
                <a:solidFill>
                  <a:prstClr val="white"/>
                </a:solidFill>
                <a:cs typeface="Calibri"/>
              </a:rPr>
              <a:t> </a:t>
            </a:r>
            <a:r>
              <a:rPr sz="2200" spc="-60" dirty="0" smtClean="0">
                <a:solidFill>
                  <a:prstClr val="white"/>
                </a:solidFill>
                <a:cs typeface="Calibri"/>
              </a:rPr>
              <a:t>f</a:t>
            </a:r>
            <a:r>
              <a:rPr sz="2200" spc="-15" dirty="0" smtClean="0">
                <a:solidFill>
                  <a:prstClr val="white"/>
                </a:solidFill>
                <a:cs typeface="Calibri"/>
              </a:rPr>
              <a:t>ac</a:t>
            </a:r>
            <a:r>
              <a:rPr sz="2200" spc="-40" dirty="0" smtClean="0">
                <a:solidFill>
                  <a:prstClr val="white"/>
                </a:solidFill>
                <a:cs typeface="Calibri"/>
              </a:rPr>
              <a:t>t</a:t>
            </a:r>
            <a:r>
              <a:rPr sz="2200" spc="-10" dirty="0" smtClean="0">
                <a:solidFill>
                  <a:prstClr val="white"/>
                </a:solidFill>
                <a:cs typeface="Calibri"/>
              </a:rPr>
              <a:t>o</a:t>
            </a:r>
            <a:r>
              <a:rPr sz="2200" spc="-45" dirty="0" smtClean="0">
                <a:solidFill>
                  <a:prstClr val="white"/>
                </a:solidFill>
                <a:cs typeface="Calibri"/>
              </a:rPr>
              <a:t>r</a:t>
            </a:r>
            <a:r>
              <a:rPr sz="2200" spc="-10" dirty="0" smtClean="0">
                <a:solidFill>
                  <a:prstClr val="white"/>
                </a:solidFill>
                <a:cs typeface="Calibri"/>
              </a:rPr>
              <a:t>s</a:t>
            </a:r>
            <a:r>
              <a:rPr sz="2200" spc="5" dirty="0" smtClean="0">
                <a:solidFill>
                  <a:prstClr val="white"/>
                </a:solidFill>
                <a:cs typeface="Calibri"/>
              </a:rPr>
              <a:t> </a:t>
            </a:r>
            <a:r>
              <a:rPr sz="2200" spc="-4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r</a:t>
            </a:r>
            <a:r>
              <a:rPr sz="2200" spc="-15" dirty="0">
                <a:solidFill>
                  <a:prstClr val="white"/>
                </a:solidFill>
                <a:cs typeface="Calibri"/>
              </a:rPr>
              <a:t>e</a:t>
            </a:r>
            <a:r>
              <a:rPr sz="2200" dirty="0">
                <a:solidFill>
                  <a:prstClr val="white"/>
                </a:solidFill>
                <a:cs typeface="Calibri"/>
              </a:rPr>
              <a:t> </a:t>
            </a:r>
            <a:r>
              <a:rPr sz="2200" spc="-30" dirty="0">
                <a:solidFill>
                  <a:prstClr val="white"/>
                </a:solidFill>
                <a:cs typeface="Calibri"/>
              </a:rPr>
              <a:t>v</a:t>
            </a:r>
            <a:r>
              <a:rPr sz="2200" spc="-20" dirty="0">
                <a:solidFill>
                  <a:prstClr val="white"/>
                </a:solidFill>
                <a:cs typeface="Calibri"/>
              </a:rPr>
              <a:t>e</a:t>
            </a:r>
            <a:r>
              <a:rPr sz="2200" dirty="0">
                <a:solidFill>
                  <a:prstClr val="white"/>
                </a:solidFill>
                <a:cs typeface="Calibri"/>
              </a:rPr>
              <a:t>r</a:t>
            </a:r>
            <a:r>
              <a:rPr sz="2200" spc="-10" dirty="0">
                <a:solidFill>
                  <a:prstClr val="white"/>
                </a:solidFill>
                <a:cs typeface="Calibri"/>
              </a:rPr>
              <a:t>y</a:t>
            </a:r>
            <a:r>
              <a:rPr sz="2200" spc="-5" dirty="0">
                <a:solidFill>
                  <a:prstClr val="white"/>
                </a:solidFill>
                <a:cs typeface="Calibri"/>
              </a:rPr>
              <a:t> i</a:t>
            </a:r>
            <a:r>
              <a:rPr sz="2200" spc="-20" dirty="0">
                <a:solidFill>
                  <a:prstClr val="white"/>
                </a:solidFill>
                <a:cs typeface="Calibri"/>
              </a:rPr>
              <a:t>mp</a:t>
            </a:r>
            <a:r>
              <a:rPr sz="2200" spc="-10" dirty="0">
                <a:solidFill>
                  <a:prstClr val="white"/>
                </a:solidFill>
                <a:cs typeface="Calibri"/>
              </a:rPr>
              <a:t>or</a:t>
            </a:r>
            <a:r>
              <a:rPr sz="2200" spc="-40" dirty="0">
                <a:solidFill>
                  <a:prstClr val="white"/>
                </a:solidFill>
                <a:cs typeface="Calibri"/>
              </a:rPr>
              <a:t>t</a:t>
            </a:r>
            <a:r>
              <a:rPr sz="2200" spc="-15" dirty="0">
                <a:solidFill>
                  <a:prstClr val="white"/>
                </a:solidFill>
                <a:cs typeface="Calibri"/>
              </a:rPr>
              <a:t>a</a:t>
            </a:r>
            <a:r>
              <a:rPr sz="2200" spc="-40" dirty="0">
                <a:solidFill>
                  <a:prstClr val="white"/>
                </a:solidFill>
                <a:cs typeface="Calibri"/>
              </a:rPr>
              <a:t>n</a:t>
            </a:r>
            <a:r>
              <a:rPr sz="2200" spc="-10" dirty="0">
                <a:solidFill>
                  <a:prstClr val="white"/>
                </a:solidFill>
                <a:cs typeface="Calibri"/>
              </a:rPr>
              <a:t>t </a:t>
            </a:r>
            <a:r>
              <a:rPr sz="2200" spc="-40" dirty="0">
                <a:solidFill>
                  <a:prstClr val="white"/>
                </a:solidFill>
                <a:cs typeface="Calibri"/>
              </a:rPr>
              <a:t>t</a:t>
            </a:r>
            <a:r>
              <a:rPr sz="2200" spc="-15" dirty="0">
                <a:solidFill>
                  <a:prstClr val="white"/>
                </a:solidFill>
                <a:cs typeface="Calibri"/>
              </a:rPr>
              <a:t>o</a:t>
            </a:r>
            <a:r>
              <a:rPr sz="2200" spc="10" dirty="0">
                <a:solidFill>
                  <a:prstClr val="white"/>
                </a:solidFill>
                <a:cs typeface="Calibri"/>
              </a:rPr>
              <a:t> </a:t>
            </a:r>
            <a:r>
              <a:rPr sz="2200" spc="-20" dirty="0">
                <a:solidFill>
                  <a:prstClr val="white"/>
                </a:solidFill>
                <a:cs typeface="Calibri"/>
              </a:rPr>
              <a:t>eme</a:t>
            </a:r>
            <a:r>
              <a:rPr sz="2200" spc="-35" dirty="0">
                <a:solidFill>
                  <a:prstClr val="white"/>
                </a:solidFill>
                <a:cs typeface="Calibri"/>
              </a:rPr>
              <a:t>r</a:t>
            </a:r>
            <a:r>
              <a:rPr sz="2200" spc="-15" dirty="0">
                <a:solidFill>
                  <a:prstClr val="white"/>
                </a:solidFill>
                <a:cs typeface="Calibri"/>
              </a:rPr>
              <a:t>gi</a:t>
            </a:r>
            <a:r>
              <a:rPr sz="2200" spc="-20" dirty="0">
                <a:solidFill>
                  <a:prstClr val="white"/>
                </a:solidFill>
                <a:cs typeface="Calibri"/>
              </a:rPr>
              <a:t>n</a:t>
            </a:r>
            <a:r>
              <a:rPr sz="2200" spc="-15" dirty="0">
                <a:solidFill>
                  <a:prstClr val="white"/>
                </a:solidFill>
                <a:cs typeface="Calibri"/>
              </a:rPr>
              <a:t>g</a:t>
            </a:r>
            <a:r>
              <a:rPr sz="2200" spc="15" dirty="0">
                <a:solidFill>
                  <a:prstClr val="white"/>
                </a:solidFill>
                <a:cs typeface="Calibri"/>
              </a:rPr>
              <a:t> </a:t>
            </a:r>
            <a:r>
              <a:rPr sz="2200" dirty="0">
                <a:solidFill>
                  <a:prstClr val="white"/>
                </a:solidFill>
                <a:cs typeface="Calibri"/>
              </a:rPr>
              <a:t>i</a:t>
            </a:r>
            <a:r>
              <a:rPr sz="2200" spc="-10" dirty="0">
                <a:solidFill>
                  <a:prstClr val="white"/>
                </a:solidFill>
                <a:cs typeface="Calibri"/>
              </a:rPr>
              <a:t>ss</a:t>
            </a:r>
            <a:r>
              <a:rPr sz="2200" spc="-20" dirty="0">
                <a:solidFill>
                  <a:prstClr val="white"/>
                </a:solidFill>
                <a:cs typeface="Calibri"/>
              </a:rPr>
              <a:t>ue</a:t>
            </a:r>
            <a:r>
              <a:rPr sz="2200" spc="-10" dirty="0">
                <a:solidFill>
                  <a:prstClr val="white"/>
                </a:solidFill>
                <a:cs typeface="Calibri"/>
              </a:rPr>
              <a:t>s</a:t>
            </a:r>
            <a:r>
              <a:rPr sz="2200" spc="5" dirty="0">
                <a:solidFill>
                  <a:prstClr val="white"/>
                </a:solidFill>
                <a:cs typeface="Calibri"/>
              </a:rPr>
              <a:t> </a:t>
            </a:r>
            <a:r>
              <a:rPr sz="2200" spc="-10" dirty="0">
                <a:solidFill>
                  <a:prstClr val="white"/>
                </a:solidFill>
                <a:cs typeface="Calibri"/>
              </a:rPr>
              <a:t>of</a:t>
            </a:r>
            <a:r>
              <a:rPr sz="2200" spc="-5" dirty="0">
                <a:solidFill>
                  <a:prstClr val="white"/>
                </a:solidFill>
                <a:cs typeface="Calibri"/>
              </a:rPr>
              <a:t> </a:t>
            </a:r>
            <a:r>
              <a:rPr sz="2200" spc="-15" dirty="0">
                <a:solidFill>
                  <a:prstClr val="white"/>
                </a:solidFill>
                <a:cs typeface="Calibri"/>
              </a:rPr>
              <a:t>t</a:t>
            </a:r>
            <a:r>
              <a:rPr sz="2200" spc="-20" dirty="0">
                <a:solidFill>
                  <a:prstClr val="white"/>
                </a:solidFill>
                <a:cs typeface="Calibri"/>
              </a:rPr>
              <a:t>h</a:t>
            </a:r>
            <a:r>
              <a:rPr sz="2200" spc="-15" dirty="0">
                <a:solidFill>
                  <a:prstClr val="white"/>
                </a:solidFill>
                <a:cs typeface="Calibri"/>
              </a:rPr>
              <a:t>e</a:t>
            </a:r>
            <a:r>
              <a:rPr sz="2200" dirty="0">
                <a:solidFill>
                  <a:prstClr val="white"/>
                </a:solidFill>
                <a:cs typeface="Calibri"/>
              </a:rPr>
              <a:t> </a:t>
            </a:r>
            <a:r>
              <a:rPr sz="2200" spc="-10" dirty="0">
                <a:solidFill>
                  <a:prstClr val="white"/>
                </a:solidFill>
                <a:cs typeface="Calibri"/>
              </a:rPr>
              <a:t>1940s,</a:t>
            </a:r>
            <a:r>
              <a:rPr sz="2200" spc="-15" dirty="0">
                <a:solidFill>
                  <a:prstClr val="white"/>
                </a:solidFill>
                <a:cs typeface="Calibri"/>
              </a:rPr>
              <a:t> </a:t>
            </a:r>
            <a:r>
              <a:rPr sz="2200" spc="-10" dirty="0">
                <a:solidFill>
                  <a:prstClr val="white"/>
                </a:solidFill>
                <a:cs typeface="Calibri"/>
              </a:rPr>
              <a:t>1950s,</a:t>
            </a:r>
            <a:r>
              <a:rPr sz="2200" spc="-15" dirty="0">
                <a:solidFill>
                  <a:prstClr val="white"/>
                </a:solidFill>
                <a:cs typeface="Calibri"/>
              </a:rPr>
              <a:t> a</a:t>
            </a:r>
            <a:r>
              <a:rPr sz="2200" spc="-20" dirty="0">
                <a:solidFill>
                  <a:prstClr val="white"/>
                </a:solidFill>
                <a:cs typeface="Calibri"/>
              </a:rPr>
              <a:t>n</a:t>
            </a:r>
            <a:r>
              <a:rPr sz="2200" spc="-15" dirty="0">
                <a:solidFill>
                  <a:prstClr val="white"/>
                </a:solidFill>
                <a:cs typeface="Calibri"/>
              </a:rPr>
              <a:t>d</a:t>
            </a:r>
            <a:r>
              <a:rPr sz="2200" spc="-10" dirty="0">
                <a:solidFill>
                  <a:prstClr val="white"/>
                </a:solidFill>
                <a:cs typeface="Calibri"/>
              </a:rPr>
              <a:t> </a:t>
            </a:r>
            <a:r>
              <a:rPr sz="2200" spc="-15" dirty="0">
                <a:solidFill>
                  <a:prstClr val="white"/>
                </a:solidFill>
                <a:cs typeface="Calibri"/>
              </a:rPr>
              <a:t>1960s</a:t>
            </a:r>
            <a:endParaRPr sz="2200" dirty="0">
              <a:solidFill>
                <a:prstClr val="white"/>
              </a:solidFill>
              <a:cs typeface="Calibri"/>
            </a:endParaRPr>
          </a:p>
          <a:p>
            <a:pPr marL="652780" lvl="1" indent="-247015">
              <a:spcBef>
                <a:spcPts val="210"/>
              </a:spcBef>
              <a:buClr>
                <a:prstClr val="white"/>
              </a:buClr>
              <a:buSzPct val="85000"/>
              <a:buFont typeface="Wingdings 2"/>
              <a:buChar char=""/>
              <a:tabLst>
                <a:tab pos="652780" algn="l"/>
              </a:tabLst>
            </a:pPr>
            <a:r>
              <a:rPr sz="2000" b="1" spc="-5" dirty="0">
                <a:solidFill>
                  <a:schemeClr val="bg1"/>
                </a:solidFill>
                <a:cs typeface="Calibri"/>
              </a:rPr>
              <a:t>C</a:t>
            </a:r>
            <a:r>
              <a:rPr sz="2000" b="1" dirty="0">
                <a:solidFill>
                  <a:schemeClr val="bg1"/>
                </a:solidFill>
                <a:cs typeface="Calibri"/>
              </a:rPr>
              <a:t>o</a:t>
            </a:r>
            <a:r>
              <a:rPr sz="2000" b="1" spc="-5" dirty="0">
                <a:solidFill>
                  <a:schemeClr val="bg1"/>
                </a:solidFill>
                <a:cs typeface="Calibri"/>
              </a:rPr>
              <a:t>l</a:t>
            </a:r>
            <a:r>
              <a:rPr sz="2000" b="1" dirty="0">
                <a:solidFill>
                  <a:schemeClr val="bg1"/>
                </a:solidFill>
                <a:cs typeface="Calibri"/>
              </a:rPr>
              <a:t>d</a:t>
            </a:r>
            <a:r>
              <a:rPr sz="2000" b="1" spc="-15" dirty="0">
                <a:solidFill>
                  <a:schemeClr val="bg1"/>
                </a:solidFill>
                <a:cs typeface="Calibri"/>
              </a:rPr>
              <a:t> </a:t>
            </a:r>
            <a:r>
              <a:rPr sz="2000" b="1" spc="-80" dirty="0">
                <a:solidFill>
                  <a:schemeClr val="bg1"/>
                </a:solidFill>
                <a:cs typeface="Calibri"/>
              </a:rPr>
              <a:t>W</a:t>
            </a:r>
            <a:r>
              <a:rPr sz="2000" b="1" spc="-10" dirty="0">
                <a:solidFill>
                  <a:schemeClr val="bg1"/>
                </a:solidFill>
                <a:cs typeface="Calibri"/>
              </a:rPr>
              <a:t>a</a:t>
            </a:r>
            <a:r>
              <a:rPr sz="2000" b="1" dirty="0">
                <a:solidFill>
                  <a:schemeClr val="bg1"/>
                </a:solidFill>
                <a:cs typeface="Calibri"/>
              </a:rPr>
              <a:t>r &amp;</a:t>
            </a:r>
            <a:r>
              <a:rPr sz="2000" b="1" spc="-5" dirty="0">
                <a:solidFill>
                  <a:schemeClr val="bg1"/>
                </a:solidFill>
                <a:cs typeface="Calibri"/>
              </a:rPr>
              <a:t> </a:t>
            </a:r>
            <a:r>
              <a:rPr sz="2000" b="1" dirty="0">
                <a:solidFill>
                  <a:schemeClr val="bg1"/>
                </a:solidFill>
                <a:cs typeface="Calibri"/>
              </a:rPr>
              <a:t>Nuc</a:t>
            </a:r>
            <a:r>
              <a:rPr sz="2000" b="1" spc="-5" dirty="0">
                <a:solidFill>
                  <a:schemeClr val="bg1"/>
                </a:solidFill>
                <a:cs typeface="Calibri"/>
              </a:rPr>
              <a:t>le</a:t>
            </a:r>
            <a:r>
              <a:rPr sz="2000" b="1" spc="-10" dirty="0">
                <a:solidFill>
                  <a:schemeClr val="bg1"/>
                </a:solidFill>
                <a:cs typeface="Calibri"/>
              </a:rPr>
              <a:t>a</a:t>
            </a:r>
            <a:r>
              <a:rPr sz="2000" b="1" dirty="0">
                <a:solidFill>
                  <a:schemeClr val="bg1"/>
                </a:solidFill>
                <a:cs typeface="Calibri"/>
              </a:rPr>
              <a:t>r</a:t>
            </a:r>
            <a:r>
              <a:rPr sz="2000" b="1" spc="-15" dirty="0">
                <a:solidFill>
                  <a:schemeClr val="bg1"/>
                </a:solidFill>
                <a:cs typeface="Calibri"/>
              </a:rPr>
              <a:t> </a:t>
            </a:r>
            <a:r>
              <a:rPr sz="2000" b="1" spc="-5" dirty="0">
                <a:solidFill>
                  <a:schemeClr val="bg1"/>
                </a:solidFill>
                <a:cs typeface="Calibri"/>
              </a:rPr>
              <a:t>Ar</a:t>
            </a:r>
            <a:r>
              <a:rPr sz="2000" b="1" dirty="0">
                <a:solidFill>
                  <a:schemeClr val="bg1"/>
                </a:solidFill>
                <a:cs typeface="Calibri"/>
              </a:rPr>
              <a:t>ms</a:t>
            </a:r>
            <a:r>
              <a:rPr sz="2000" b="1" spc="-5" dirty="0">
                <a:solidFill>
                  <a:schemeClr val="bg1"/>
                </a:solidFill>
                <a:cs typeface="Calibri"/>
              </a:rPr>
              <a:t> </a:t>
            </a:r>
            <a:r>
              <a:rPr sz="2000" b="1" dirty="0">
                <a:solidFill>
                  <a:schemeClr val="bg1"/>
                </a:solidFill>
                <a:cs typeface="Calibri"/>
              </a:rPr>
              <a:t>R</a:t>
            </a:r>
            <a:r>
              <a:rPr sz="2000" b="1" spc="-10" dirty="0">
                <a:solidFill>
                  <a:schemeClr val="bg1"/>
                </a:solidFill>
                <a:cs typeface="Calibri"/>
              </a:rPr>
              <a:t>a</a:t>
            </a:r>
            <a:r>
              <a:rPr sz="2000" b="1" dirty="0">
                <a:solidFill>
                  <a:schemeClr val="bg1"/>
                </a:solidFill>
                <a:cs typeface="Calibri"/>
              </a:rPr>
              <a:t>ce</a:t>
            </a:r>
            <a:endParaRPr sz="2000" dirty="0">
              <a:solidFill>
                <a:schemeClr val="bg1"/>
              </a:solidFill>
              <a:cs typeface="Calibri"/>
            </a:endParaRPr>
          </a:p>
          <a:p>
            <a:pPr marL="927100" lvl="2" indent="-247015">
              <a:spcBef>
                <a:spcPts val="225"/>
              </a:spcBef>
              <a:buClr>
                <a:prstClr val="white"/>
              </a:buClr>
              <a:buSzPct val="69444"/>
              <a:buFont typeface="Wingdings 2"/>
              <a:buChar char=""/>
              <a:tabLst>
                <a:tab pos="927100" algn="l"/>
              </a:tabLst>
            </a:pPr>
            <a:r>
              <a:rPr b="1" spc="-60" dirty="0">
                <a:solidFill>
                  <a:schemeClr val="bg1"/>
                </a:solidFill>
                <a:cs typeface="Calibri"/>
              </a:rPr>
              <a:t>W</a:t>
            </a:r>
            <a:r>
              <a:rPr b="1" spc="5" dirty="0">
                <a:solidFill>
                  <a:schemeClr val="bg1"/>
                </a:solidFill>
                <a:cs typeface="Calibri"/>
              </a:rPr>
              <a:t>e</a:t>
            </a:r>
            <a:r>
              <a:rPr b="1" spc="-15" dirty="0">
                <a:solidFill>
                  <a:schemeClr val="bg1"/>
                </a:solidFill>
                <a:cs typeface="Calibri"/>
              </a:rPr>
              <a:t>a</a:t>
            </a:r>
            <a:r>
              <a:rPr b="1" spc="-5" dirty="0">
                <a:solidFill>
                  <a:schemeClr val="bg1"/>
                </a:solidFill>
                <a:cs typeface="Calibri"/>
              </a:rPr>
              <a:t>p</a:t>
            </a:r>
            <a:r>
              <a:rPr b="1" spc="-10" dirty="0">
                <a:solidFill>
                  <a:schemeClr val="bg1"/>
                </a:solidFill>
                <a:cs typeface="Calibri"/>
              </a:rPr>
              <a:t>o</a:t>
            </a:r>
            <a:r>
              <a:rPr b="1" spc="-5" dirty="0">
                <a:solidFill>
                  <a:schemeClr val="bg1"/>
                </a:solidFill>
                <a:cs typeface="Calibri"/>
              </a:rPr>
              <a:t>n</a:t>
            </a:r>
            <a:r>
              <a:rPr b="1" spc="-10" dirty="0">
                <a:solidFill>
                  <a:schemeClr val="bg1"/>
                </a:solidFill>
                <a:cs typeface="Calibri"/>
              </a:rPr>
              <a:t>s</a:t>
            </a:r>
            <a:r>
              <a:rPr b="1" spc="-60" dirty="0">
                <a:solidFill>
                  <a:schemeClr val="bg1"/>
                </a:solidFill>
                <a:cs typeface="Calibri"/>
              </a:rPr>
              <a:t> </a:t>
            </a:r>
            <a:r>
              <a:rPr b="1" spc="-160" dirty="0">
                <a:solidFill>
                  <a:schemeClr val="bg1"/>
                </a:solidFill>
                <a:cs typeface="Calibri"/>
              </a:rPr>
              <a:t>T</a:t>
            </a:r>
            <a:r>
              <a:rPr b="1" spc="5" dirty="0">
                <a:solidFill>
                  <a:schemeClr val="bg1"/>
                </a:solidFill>
                <a:cs typeface="Calibri"/>
              </a:rPr>
              <a:t>e</a:t>
            </a:r>
            <a:r>
              <a:rPr b="1" spc="-35" dirty="0">
                <a:solidFill>
                  <a:schemeClr val="bg1"/>
                </a:solidFill>
                <a:cs typeface="Calibri"/>
              </a:rPr>
              <a:t>s</a:t>
            </a:r>
            <a:r>
              <a:rPr b="1" spc="-10" dirty="0">
                <a:solidFill>
                  <a:schemeClr val="bg1"/>
                </a:solidFill>
                <a:cs typeface="Calibri"/>
              </a:rPr>
              <a:t>ti</a:t>
            </a:r>
            <a:r>
              <a:rPr b="1" spc="-5" dirty="0">
                <a:solidFill>
                  <a:schemeClr val="bg1"/>
                </a:solidFill>
                <a:cs typeface="Calibri"/>
              </a:rPr>
              <a:t>ng</a:t>
            </a:r>
            <a:endParaRPr dirty="0">
              <a:solidFill>
                <a:schemeClr val="bg1"/>
              </a:solidFill>
              <a:cs typeface="Calibri"/>
            </a:endParaRPr>
          </a:p>
          <a:p>
            <a:pPr marL="1201420" lvl="3" indent="-210820">
              <a:spcBef>
                <a:spcPts val="219"/>
              </a:spcBef>
              <a:buClr>
                <a:schemeClr val="bg2">
                  <a:lumMod val="25000"/>
                </a:schemeClr>
              </a:buClr>
              <a:buSzPct val="64705"/>
              <a:buFont typeface="Wingdings 2"/>
              <a:buChar char=""/>
              <a:tabLst>
                <a:tab pos="1201420" algn="l"/>
              </a:tabLst>
            </a:pPr>
            <a:r>
              <a:rPr lang="en-US" sz="1700" b="1" spc="-5" dirty="0" smtClean="0">
                <a:solidFill>
                  <a:schemeClr val="tx1">
                    <a:lumMod val="75000"/>
                    <a:lumOff val="25000"/>
                  </a:schemeClr>
                </a:solidFill>
                <a:cs typeface="Calibri"/>
              </a:rPr>
              <a:t>Detection</a:t>
            </a:r>
            <a:endParaRPr sz="1700" dirty="0">
              <a:solidFill>
                <a:schemeClr val="tx1">
                  <a:lumMod val="75000"/>
                  <a:lumOff val="25000"/>
                </a:schemeClr>
              </a:solidFill>
              <a:cs typeface="Calibri"/>
            </a:endParaRPr>
          </a:p>
          <a:p>
            <a:pPr marL="1201420" lvl="3" indent="-210820">
              <a:spcBef>
                <a:spcPts val="204"/>
              </a:spcBef>
              <a:buClr>
                <a:prstClr val="white"/>
              </a:buClr>
              <a:buSzPct val="64705"/>
              <a:buFont typeface="Wingdings 2"/>
              <a:buChar char=""/>
              <a:tabLst>
                <a:tab pos="1201420" algn="l"/>
              </a:tabLst>
            </a:pPr>
            <a:r>
              <a:rPr lang="en-US" sz="1700" b="1" spc="5" dirty="0" smtClean="0">
                <a:solidFill>
                  <a:schemeClr val="bg1"/>
                </a:solidFill>
                <a:cs typeface="Calibri"/>
              </a:rPr>
              <a:t>Safety</a:t>
            </a:r>
            <a:endParaRPr sz="1700" dirty="0">
              <a:solidFill>
                <a:schemeClr val="bg1"/>
              </a:solidFill>
              <a:cs typeface="Calibri"/>
            </a:endParaRPr>
          </a:p>
          <a:p>
            <a:pPr marL="652780" lvl="1" indent="-247015">
              <a:spcBef>
                <a:spcPts val="215"/>
              </a:spcBef>
              <a:buClr>
                <a:schemeClr val="bg2">
                  <a:lumMod val="25000"/>
                </a:schemeClr>
              </a:buClr>
              <a:buSzPct val="85000"/>
              <a:buFont typeface="Wingdings 2"/>
              <a:buChar char=""/>
              <a:tabLst>
                <a:tab pos="652780" algn="l"/>
              </a:tabLst>
            </a:pP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30" dirty="0">
                <a:solidFill>
                  <a:schemeClr val="tx1">
                    <a:lumMod val="75000"/>
                    <a:lumOff val="25000"/>
                  </a:schemeClr>
                </a:solidFill>
                <a:cs typeface="Calibri"/>
              </a:rPr>
              <a:t> </a:t>
            </a:r>
            <a:r>
              <a:rPr sz="2000" b="1" spc="-5" dirty="0">
                <a:solidFill>
                  <a:schemeClr val="tx1">
                    <a:lumMod val="75000"/>
                    <a:lumOff val="25000"/>
                  </a:schemeClr>
                </a:solidFill>
                <a:cs typeface="Calibri"/>
              </a:rPr>
              <a:t>e</a:t>
            </a:r>
            <a:r>
              <a:rPr sz="2000" b="1" dirty="0">
                <a:solidFill>
                  <a:schemeClr val="tx1">
                    <a:lumMod val="75000"/>
                    <a:lumOff val="25000"/>
                  </a:schemeClr>
                </a:solidFill>
                <a:cs typeface="Calibri"/>
              </a:rPr>
              <a:t>n</a:t>
            </a:r>
            <a:r>
              <a:rPr sz="2000" b="1" spc="-5" dirty="0">
                <a:solidFill>
                  <a:schemeClr val="tx1">
                    <a:lumMod val="75000"/>
                    <a:lumOff val="25000"/>
                  </a:schemeClr>
                </a:solidFill>
                <a:cs typeface="Calibri"/>
              </a:rPr>
              <a:t>e</a:t>
            </a:r>
            <a:r>
              <a:rPr sz="2000" b="1" spc="-30" dirty="0">
                <a:solidFill>
                  <a:schemeClr val="tx1">
                    <a:lumMod val="75000"/>
                    <a:lumOff val="25000"/>
                  </a:schemeClr>
                </a:solidFill>
                <a:cs typeface="Calibri"/>
              </a:rPr>
              <a:t>r</a:t>
            </a:r>
            <a:r>
              <a:rPr sz="2000" b="1" spc="-5" dirty="0">
                <a:solidFill>
                  <a:schemeClr val="tx1">
                    <a:lumMod val="75000"/>
                    <a:lumOff val="25000"/>
                  </a:schemeClr>
                </a:solidFill>
                <a:cs typeface="Calibri"/>
              </a:rPr>
              <a:t>gy</a:t>
            </a:r>
            <a:r>
              <a:rPr sz="2000" b="1" dirty="0">
                <a:solidFill>
                  <a:schemeClr val="tx1">
                    <a:lumMod val="75000"/>
                    <a:lumOff val="25000"/>
                  </a:schemeClr>
                </a:solidFill>
                <a:cs typeface="Calibri"/>
              </a:rPr>
              <a:t>: s</a:t>
            </a:r>
            <a:r>
              <a:rPr sz="2000" b="1" spc="-20" dirty="0">
                <a:solidFill>
                  <a:schemeClr val="tx1">
                    <a:lumMod val="75000"/>
                    <a:lumOff val="25000"/>
                  </a:schemeClr>
                </a:solidFill>
                <a:cs typeface="Calibri"/>
              </a:rPr>
              <a:t>a</a:t>
            </a:r>
            <a:r>
              <a:rPr sz="2000" b="1" spc="-35" dirty="0">
                <a:solidFill>
                  <a:schemeClr val="tx1">
                    <a:lumMod val="75000"/>
                    <a:lumOff val="25000"/>
                  </a:schemeClr>
                </a:solidFill>
                <a:cs typeface="Calibri"/>
              </a:rPr>
              <a:t>f</a:t>
            </a:r>
            <a:r>
              <a:rPr sz="2000" b="1" spc="-15" dirty="0">
                <a:solidFill>
                  <a:schemeClr val="tx1">
                    <a:lumMod val="75000"/>
                    <a:lumOff val="25000"/>
                  </a:schemeClr>
                </a:solidFill>
                <a:cs typeface="Calibri"/>
              </a:rPr>
              <a:t>e</a:t>
            </a:r>
            <a:r>
              <a:rPr sz="2000" b="1" dirty="0">
                <a:solidFill>
                  <a:schemeClr val="tx1">
                    <a:lumMod val="75000"/>
                    <a:lumOff val="25000"/>
                  </a:schemeClr>
                </a:solidFill>
                <a:cs typeface="Calibri"/>
              </a:rPr>
              <a:t>ty</a:t>
            </a:r>
            <a:endParaRPr sz="2000" dirty="0">
              <a:solidFill>
                <a:schemeClr val="tx1">
                  <a:lumMod val="75000"/>
                  <a:lumOff val="25000"/>
                </a:schemeClr>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Ai</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dirty="0">
                <a:solidFill>
                  <a:schemeClr val="tx1">
                    <a:lumMod val="75000"/>
                    <a:lumOff val="25000"/>
                  </a:schemeClr>
                </a:solidFill>
                <a:cs typeface="Calibri"/>
              </a:rPr>
              <a:t>po</a:t>
            </a:r>
            <a:r>
              <a:rPr sz="2000" b="1" spc="-5" dirty="0">
                <a:solidFill>
                  <a:schemeClr val="tx1">
                    <a:lumMod val="75000"/>
                    <a:lumOff val="25000"/>
                  </a:schemeClr>
                </a:solidFill>
                <a:cs typeface="Calibri"/>
              </a:rPr>
              <a:t>ll</a:t>
            </a:r>
            <a:r>
              <a:rPr sz="2000" b="1" dirty="0">
                <a:solidFill>
                  <a:schemeClr val="tx1">
                    <a:lumMod val="75000"/>
                    <a:lumOff val="25000"/>
                  </a:schemeClr>
                </a:solidFill>
                <a:cs typeface="Calibri"/>
              </a:rPr>
              <a:t>ution</a:t>
            </a:r>
            <a:endParaRPr sz="2000" dirty="0">
              <a:solidFill>
                <a:schemeClr val="tx1">
                  <a:lumMod val="75000"/>
                  <a:lumOff val="25000"/>
                </a:schemeClr>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Cli</a:t>
            </a:r>
            <a:r>
              <a:rPr sz="2000" b="1" dirty="0">
                <a:solidFill>
                  <a:schemeClr val="tx1">
                    <a:lumMod val="75000"/>
                    <a:lumOff val="25000"/>
                  </a:schemeClr>
                </a:solidFill>
                <a:cs typeface="Calibri"/>
              </a:rPr>
              <a:t>m</a:t>
            </a:r>
            <a:r>
              <a:rPr sz="2000" b="1" spc="-30" dirty="0">
                <a:solidFill>
                  <a:schemeClr val="tx1">
                    <a:lumMod val="75000"/>
                    <a:lumOff val="25000"/>
                  </a:schemeClr>
                </a:solidFill>
                <a:cs typeface="Calibri"/>
              </a:rPr>
              <a:t>a</a:t>
            </a:r>
            <a:r>
              <a:rPr sz="2000" b="1" spc="-25" dirty="0">
                <a:solidFill>
                  <a:schemeClr val="tx1">
                    <a:lumMod val="75000"/>
                    <a:lumOff val="25000"/>
                  </a:schemeClr>
                </a:solidFill>
                <a:cs typeface="Calibri"/>
              </a:rPr>
              <a:t>t</a:t>
            </a:r>
            <a:r>
              <a:rPr sz="2000" b="1" dirty="0">
                <a:solidFill>
                  <a:schemeClr val="tx1">
                    <a:lumMod val="75000"/>
                    <a:lumOff val="25000"/>
                  </a:schemeClr>
                </a:solidFill>
                <a:cs typeface="Calibri"/>
              </a:rPr>
              <a:t>e</a:t>
            </a:r>
            <a:r>
              <a:rPr sz="2000" b="1" spc="-20" dirty="0">
                <a:solidFill>
                  <a:schemeClr val="tx1">
                    <a:lumMod val="75000"/>
                    <a:lumOff val="25000"/>
                  </a:schemeClr>
                </a:solidFill>
                <a:cs typeface="Calibri"/>
              </a:rPr>
              <a:t> </a:t>
            </a:r>
            <a:r>
              <a:rPr sz="2000" b="1" dirty="0">
                <a:solidFill>
                  <a:schemeClr val="tx1">
                    <a:lumMod val="75000"/>
                    <a:lumOff val="25000"/>
                  </a:schemeClr>
                </a:solidFill>
                <a:cs typeface="Calibri"/>
              </a:rPr>
              <a:t>ch</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n</a:t>
            </a:r>
            <a:r>
              <a:rPr sz="2000" b="1" spc="-30" dirty="0">
                <a:solidFill>
                  <a:schemeClr val="tx1">
                    <a:lumMod val="75000"/>
                    <a:lumOff val="25000"/>
                  </a:schemeClr>
                </a:solidFill>
                <a:cs typeface="Calibri"/>
              </a:rPr>
              <a:t>g</a:t>
            </a:r>
            <a:r>
              <a:rPr sz="2000" b="1" dirty="0">
                <a:solidFill>
                  <a:schemeClr val="tx1">
                    <a:lumMod val="75000"/>
                    <a:lumOff val="25000"/>
                  </a:schemeClr>
                </a:solidFill>
                <a:cs typeface="Calibri"/>
              </a:rPr>
              <a:t>e</a:t>
            </a:r>
            <a:endParaRPr sz="2000" dirty="0">
              <a:solidFill>
                <a:schemeClr val="tx1">
                  <a:lumMod val="75000"/>
                  <a:lumOff val="25000"/>
                </a:schemeClr>
              </a:solidFill>
              <a:cs typeface="Calibri"/>
            </a:endParaRPr>
          </a:p>
        </p:txBody>
      </p:sp>
      <p:sp>
        <p:nvSpPr>
          <p:cNvPr id="10" name="object 9"/>
          <p:cNvSpPr/>
          <p:nvPr/>
        </p:nvSpPr>
        <p:spPr>
          <a:xfrm>
            <a:off x="4801870" y="1694753"/>
            <a:ext cx="4113530" cy="2953447"/>
          </a:xfrm>
          <a:prstGeom prst="rect">
            <a:avLst/>
          </a:prstGeom>
          <a:blipFill>
            <a:blip r:embed="rId3" cstate="print"/>
            <a:stretch>
              <a:fillRect/>
            </a:stretch>
          </a:blipFill>
          <a:ln w="38100">
            <a:solidFill>
              <a:schemeClr val="bg1"/>
            </a:solidFill>
          </a:ln>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0191944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50</a:t>
            </a:fld>
            <a:endParaRPr lang="en-US" dirty="0"/>
          </a:p>
        </p:txBody>
      </p:sp>
      <p:sp>
        <p:nvSpPr>
          <p:cNvPr id="4" name="Title 1"/>
          <p:cNvSpPr txBox="1">
            <a:spLocks/>
          </p:cNvSpPr>
          <p:nvPr/>
        </p:nvSpPr>
        <p:spPr>
          <a:xfrm>
            <a:off x="550718" y="135212"/>
            <a:ext cx="8229600" cy="1143000"/>
          </a:xfrm>
          <a:prstGeom prst="rect">
            <a:avLst/>
          </a:prstGeom>
        </p:spPr>
        <p:txBody>
          <a:bodyP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Forecasting at Department of Energy </a:t>
            </a:r>
          </a:p>
          <a:p>
            <a:r>
              <a:rPr lang="en-US" sz="2800" dirty="0" smtClean="0"/>
              <a:t>Nuclear Facilities in Idaho and Nevada</a:t>
            </a:r>
            <a:br>
              <a:rPr lang="en-US" sz="2800" dirty="0" smtClean="0"/>
            </a:br>
            <a:endParaRPr lang="en-US" sz="28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3817647"/>
            <a:ext cx="2642755" cy="282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329023"/>
            <a:ext cx="2299613" cy="497724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descr="C:\Users\Richard.Artz\Downloads\crate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70" t="5312" r="16410" b="5798"/>
          <a:stretch/>
        </p:blipFill>
        <p:spPr bwMode="auto">
          <a:xfrm>
            <a:off x="320386" y="1143000"/>
            <a:ext cx="6309360" cy="51608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386" y="1929586"/>
            <a:ext cx="5242214" cy="218521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rPr>
              <a:t>Meteorological measurements</a:t>
            </a:r>
            <a:br>
              <a:rPr lang="en-US" sz="2400" dirty="0" smtClean="0">
                <a:solidFill>
                  <a:schemeClr val="bg1"/>
                </a:solidFill>
              </a:rPr>
            </a:br>
            <a:endParaRPr lang="en-US" sz="8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Mesoscale modeling and forecasts</a:t>
            </a:r>
            <a:br>
              <a:rPr lang="en-US" sz="2400" dirty="0" smtClean="0">
                <a:solidFill>
                  <a:schemeClr val="bg1"/>
                </a:solidFill>
              </a:rPr>
            </a:br>
            <a:endParaRPr lang="en-US" sz="8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Atmospheric dispersion modeling in support of chemical, radiological and other emergencies</a:t>
            </a:r>
          </a:p>
        </p:txBody>
      </p:sp>
      <p:sp>
        <p:nvSpPr>
          <p:cNvPr id="9" name="Rectangle 8"/>
          <p:cNvSpPr/>
          <p:nvPr/>
        </p:nvSpPr>
        <p:spPr>
          <a:xfrm>
            <a:off x="7543800" y="609600"/>
            <a:ext cx="981359" cy="457200"/>
          </a:xfrm>
          <a:prstGeom prst="rect">
            <a:avLst/>
          </a:prstGeom>
          <a:solidFill>
            <a:schemeClr val="bg1"/>
          </a:solidFill>
          <a:ln>
            <a:solidFill>
              <a:srgbClr val="65D7FF"/>
            </a:solidFill>
          </a:ln>
        </p:spPr>
        <p:txBody>
          <a:bodyPr wrap="none" anchor="ctr" anchorCtr="0">
            <a:noAutofit/>
          </a:bodyPr>
          <a:lstStyle/>
          <a:p>
            <a:r>
              <a:rPr lang="en-US" sz="2800" b="1" dirty="0">
                <a:solidFill>
                  <a:srgbClr val="4F81BD"/>
                </a:solidFill>
                <a:latin typeface="+mj-lt"/>
              </a:rPr>
              <a:t>TRL 9</a:t>
            </a:r>
          </a:p>
        </p:txBody>
      </p:sp>
    </p:spTree>
    <p:extLst>
      <p:ext uri="{BB962C8B-B14F-4D97-AF65-F5344CB8AC3E}">
        <p14:creationId xmlns:p14="http://schemas.microsoft.com/office/powerpoint/2010/main" val="12162242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19400" y="2364938"/>
            <a:ext cx="5486400" cy="3162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51</a:t>
            </a:fld>
            <a:endParaRPr lang="en-US" dirty="0"/>
          </a:p>
        </p:txBody>
      </p:sp>
      <p:sp>
        <p:nvSpPr>
          <p:cNvPr id="6" name="TextBox 5"/>
          <p:cNvSpPr txBox="1"/>
          <p:nvPr/>
        </p:nvSpPr>
        <p:spPr>
          <a:xfrm>
            <a:off x="2743200" y="426184"/>
            <a:ext cx="8305800" cy="1631216"/>
          </a:xfrm>
          <a:prstGeom prst="rect">
            <a:avLst/>
          </a:prstGeom>
          <a:noFill/>
        </p:spPr>
        <p:txBody>
          <a:bodyPr wrap="square" rtlCol="0">
            <a:spAutoFit/>
          </a:bodyPr>
          <a:lstStyle/>
          <a:p>
            <a:r>
              <a:rPr lang="en-US" sz="2800" dirty="0" smtClean="0">
                <a:solidFill>
                  <a:schemeClr val="bg1"/>
                </a:solidFill>
              </a:rPr>
              <a:t>Climate Observations </a:t>
            </a:r>
          </a:p>
          <a:p>
            <a:pPr marL="287338" indent="-287338">
              <a:buFont typeface="Arial" panose="020B0604020202020204" pitchFamily="34" charset="0"/>
              <a:buChar char="•"/>
            </a:pPr>
            <a:r>
              <a:rPr lang="en-US" sz="2400" dirty="0" smtClean="0">
                <a:solidFill>
                  <a:schemeClr val="bg1"/>
                </a:solidFill>
              </a:rPr>
              <a:t>Trends</a:t>
            </a:r>
          </a:p>
          <a:p>
            <a:pPr marL="287338" indent="-287338">
              <a:buFont typeface="Arial" panose="020B0604020202020204" pitchFamily="34" charset="0"/>
              <a:buChar char="•"/>
            </a:pPr>
            <a:r>
              <a:rPr lang="en-US" sz="2400" dirty="0" smtClean="0">
                <a:solidFill>
                  <a:schemeClr val="bg1"/>
                </a:solidFill>
              </a:rPr>
              <a:t>Feedbacks </a:t>
            </a:r>
          </a:p>
          <a:p>
            <a:pPr marL="287338" indent="-287338">
              <a:buFont typeface="Arial" panose="020B0604020202020204" pitchFamily="34" charset="0"/>
              <a:buChar char="•"/>
            </a:pPr>
            <a:r>
              <a:rPr lang="en-US" sz="2400" dirty="0" smtClean="0">
                <a:solidFill>
                  <a:schemeClr val="bg1"/>
                </a:solidFill>
              </a:rPr>
              <a:t>Improved predictions of water resources  </a:t>
            </a:r>
          </a:p>
        </p:txBody>
      </p:sp>
      <p:pic>
        <p:nvPicPr>
          <p:cNvPr id="8" name="Picture 7" descr="DSC037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9" y="93134"/>
            <a:ext cx="2387600" cy="3183466"/>
          </a:xfrm>
          <a:prstGeom prst="rect">
            <a:avLst/>
          </a:prstGeom>
          <a:ln>
            <a:solidFill>
              <a:schemeClr val="bg1"/>
            </a:solidFill>
          </a:ln>
        </p:spPr>
      </p:pic>
      <p:pic>
        <p:nvPicPr>
          <p:cNvPr id="10" name="Picture 9" descr="Tok_wint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663" y="65858"/>
            <a:ext cx="2045789" cy="1534342"/>
          </a:xfrm>
          <a:prstGeom prst="rect">
            <a:avLst/>
          </a:prstGeom>
          <a:ln>
            <a:solidFill>
              <a:schemeClr val="bg1"/>
            </a:solidFill>
          </a:ln>
        </p:spPr>
      </p:pic>
      <p:sp>
        <p:nvSpPr>
          <p:cNvPr id="11" name="TextBox 10"/>
          <p:cNvSpPr txBox="1"/>
          <p:nvPr/>
        </p:nvSpPr>
        <p:spPr>
          <a:xfrm>
            <a:off x="2971800" y="2483346"/>
            <a:ext cx="5410200" cy="3231654"/>
          </a:xfrm>
          <a:prstGeom prst="rect">
            <a:avLst/>
          </a:prstGeom>
          <a:noFill/>
        </p:spPr>
        <p:txBody>
          <a:bodyPr wrap="square" rtlCol="0">
            <a:spAutoFit/>
          </a:bodyPr>
          <a:lstStyle/>
          <a:p>
            <a:r>
              <a:rPr lang="en-US" sz="2400" dirty="0" smtClean="0">
                <a:solidFill>
                  <a:schemeClr val="bg1"/>
                </a:solidFill>
              </a:rPr>
              <a:t>Climate Reference Network  </a:t>
            </a:r>
          </a:p>
          <a:p>
            <a:pPr marL="231775" indent="-231775">
              <a:buFont typeface="Arial" panose="020B0604020202020204" pitchFamily="34" charset="0"/>
              <a:buChar char="•"/>
            </a:pPr>
            <a:r>
              <a:rPr lang="en-US" sz="2000" i="1" dirty="0" smtClean="0">
                <a:solidFill>
                  <a:schemeClr val="bg1"/>
                </a:solidFill>
              </a:rPr>
              <a:t>Observing climate trends in the US </a:t>
            </a:r>
            <a:endParaRPr lang="en-US" sz="2000" i="1" dirty="0">
              <a:solidFill>
                <a:schemeClr val="bg1"/>
              </a:solidFill>
            </a:endParaRPr>
          </a:p>
          <a:p>
            <a:endParaRPr lang="en-US" sz="2400" dirty="0" smtClean="0">
              <a:solidFill>
                <a:schemeClr val="bg1"/>
              </a:solidFill>
            </a:endParaRPr>
          </a:p>
          <a:p>
            <a:r>
              <a:rPr lang="en-US" sz="2400" dirty="0" smtClean="0">
                <a:solidFill>
                  <a:schemeClr val="bg1"/>
                </a:solidFill>
              </a:rPr>
              <a:t>Surface Energy Balance Network </a:t>
            </a:r>
          </a:p>
          <a:p>
            <a:pPr marL="231775" indent="-231775">
              <a:buFont typeface="Arial" panose="020B0604020202020204" pitchFamily="34" charset="0"/>
              <a:buChar char="•"/>
            </a:pPr>
            <a:r>
              <a:rPr lang="en-US" sz="2000" i="1" dirty="0">
                <a:solidFill>
                  <a:schemeClr val="bg1"/>
                </a:solidFill>
              </a:rPr>
              <a:t>Model evaluation </a:t>
            </a:r>
            <a:r>
              <a:rPr lang="en-US" sz="2000" i="1" dirty="0" smtClean="0">
                <a:solidFill>
                  <a:schemeClr val="bg1"/>
                </a:solidFill>
              </a:rPr>
              <a:t>&amp; extreme </a:t>
            </a:r>
            <a:r>
              <a:rPr lang="en-US" sz="2000" i="1" dirty="0">
                <a:solidFill>
                  <a:schemeClr val="bg1"/>
                </a:solidFill>
              </a:rPr>
              <a:t>climate </a:t>
            </a:r>
            <a:r>
              <a:rPr lang="en-US" sz="2000" i="1" dirty="0" smtClean="0">
                <a:solidFill>
                  <a:schemeClr val="bg1"/>
                </a:solidFill>
              </a:rPr>
              <a:t>events</a:t>
            </a:r>
          </a:p>
          <a:p>
            <a:endParaRPr lang="en-US" sz="2400" dirty="0" smtClean="0">
              <a:solidFill>
                <a:schemeClr val="bg1"/>
              </a:solidFill>
            </a:endParaRPr>
          </a:p>
          <a:p>
            <a:r>
              <a:rPr lang="en-US" sz="2400" dirty="0" smtClean="0">
                <a:solidFill>
                  <a:schemeClr val="bg1"/>
                </a:solidFill>
              </a:rPr>
              <a:t>National Water Center </a:t>
            </a:r>
          </a:p>
          <a:p>
            <a:pPr marL="231775" indent="-231775">
              <a:buFont typeface="Arial" panose="020B0604020202020204" pitchFamily="34" charset="0"/>
              <a:buChar char="•"/>
            </a:pPr>
            <a:r>
              <a:rPr lang="en-US" sz="2000" i="1" dirty="0" smtClean="0">
                <a:solidFill>
                  <a:schemeClr val="bg1"/>
                </a:solidFill>
              </a:rPr>
              <a:t>Predictions for a water-resilient nation</a:t>
            </a:r>
          </a:p>
          <a:p>
            <a:endParaRPr lang="en-US" sz="2400" dirty="0" smtClean="0">
              <a:solidFill>
                <a:schemeClr val="bg1"/>
              </a:solidFill>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222" y="3383877"/>
            <a:ext cx="2006599" cy="301692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924800" y="2667000"/>
            <a:ext cx="981359" cy="457200"/>
          </a:xfrm>
          <a:prstGeom prst="rect">
            <a:avLst/>
          </a:prstGeom>
          <a:solidFill>
            <a:schemeClr val="bg1"/>
          </a:solidFill>
          <a:ln>
            <a:solidFill>
              <a:srgbClr val="65D7FF"/>
            </a:solidFill>
          </a:ln>
        </p:spPr>
        <p:txBody>
          <a:bodyPr wrap="none" anchor="ctr" anchorCtr="0">
            <a:noAutofit/>
          </a:bodyPr>
          <a:lstStyle/>
          <a:p>
            <a:r>
              <a:rPr lang="en-US" sz="2800" b="1" dirty="0">
                <a:solidFill>
                  <a:srgbClr val="4F81BD"/>
                </a:solidFill>
                <a:latin typeface="+mj-lt"/>
              </a:rPr>
              <a:t>TRL </a:t>
            </a:r>
            <a:r>
              <a:rPr lang="en-US" sz="2800" b="1" dirty="0" smtClean="0">
                <a:solidFill>
                  <a:srgbClr val="4F81BD"/>
                </a:solidFill>
                <a:latin typeface="+mj-lt"/>
              </a:rPr>
              <a:t>8</a:t>
            </a:r>
            <a:endParaRPr lang="en-US" sz="2800" b="1" dirty="0">
              <a:solidFill>
                <a:srgbClr val="4F81BD"/>
              </a:solidFill>
              <a:latin typeface="+mj-lt"/>
            </a:endParaRPr>
          </a:p>
        </p:txBody>
      </p:sp>
      <p:sp>
        <p:nvSpPr>
          <p:cNvPr id="13" name="Rectangle 12"/>
          <p:cNvSpPr/>
          <p:nvPr/>
        </p:nvSpPr>
        <p:spPr>
          <a:xfrm>
            <a:off x="7946874" y="3727537"/>
            <a:ext cx="981359" cy="457200"/>
          </a:xfrm>
          <a:prstGeom prst="rect">
            <a:avLst/>
          </a:prstGeom>
          <a:solidFill>
            <a:schemeClr val="bg1"/>
          </a:solidFill>
          <a:ln>
            <a:solidFill>
              <a:srgbClr val="65D7FF"/>
            </a:solidFill>
          </a:ln>
        </p:spPr>
        <p:txBody>
          <a:bodyPr wrap="none" anchor="ctr" anchorCtr="0">
            <a:noAutofit/>
          </a:bodyPr>
          <a:lstStyle/>
          <a:p>
            <a:r>
              <a:rPr lang="en-US" sz="2800" b="1" dirty="0">
                <a:solidFill>
                  <a:srgbClr val="4F81BD"/>
                </a:solidFill>
                <a:latin typeface="+mj-lt"/>
              </a:rPr>
              <a:t>TRL </a:t>
            </a:r>
            <a:r>
              <a:rPr lang="en-US" sz="2800" b="1" dirty="0" smtClean="0">
                <a:solidFill>
                  <a:srgbClr val="4F81BD"/>
                </a:solidFill>
                <a:latin typeface="+mj-lt"/>
              </a:rPr>
              <a:t>6</a:t>
            </a:r>
            <a:endParaRPr lang="en-US" sz="2800" b="1" dirty="0">
              <a:solidFill>
                <a:srgbClr val="4F81BD"/>
              </a:solidFill>
              <a:latin typeface="+mj-lt"/>
            </a:endParaRPr>
          </a:p>
        </p:txBody>
      </p:sp>
      <p:sp>
        <p:nvSpPr>
          <p:cNvPr id="14" name="Rectangle 13"/>
          <p:cNvSpPr/>
          <p:nvPr/>
        </p:nvSpPr>
        <p:spPr>
          <a:xfrm>
            <a:off x="7956115" y="4795381"/>
            <a:ext cx="981359" cy="457200"/>
          </a:xfrm>
          <a:prstGeom prst="rect">
            <a:avLst/>
          </a:prstGeom>
          <a:solidFill>
            <a:schemeClr val="bg1"/>
          </a:solidFill>
          <a:ln>
            <a:solidFill>
              <a:srgbClr val="65D7FF"/>
            </a:solidFill>
          </a:ln>
        </p:spPr>
        <p:txBody>
          <a:bodyPr wrap="none" anchor="ctr" anchorCtr="0">
            <a:noAutofit/>
          </a:bodyPr>
          <a:lstStyle/>
          <a:p>
            <a:r>
              <a:rPr lang="en-US" sz="2800" b="1" dirty="0">
                <a:solidFill>
                  <a:srgbClr val="4F81BD"/>
                </a:solidFill>
                <a:latin typeface="+mj-lt"/>
              </a:rPr>
              <a:t>TRL </a:t>
            </a:r>
            <a:r>
              <a:rPr lang="en-US" sz="2800" b="1" dirty="0" smtClean="0">
                <a:solidFill>
                  <a:srgbClr val="4F81BD"/>
                </a:solidFill>
                <a:latin typeface="+mj-lt"/>
              </a:rPr>
              <a:t>3</a:t>
            </a:r>
            <a:endParaRPr lang="en-US" sz="2800" b="1" dirty="0">
              <a:solidFill>
                <a:srgbClr val="4F81BD"/>
              </a:solidFill>
              <a:latin typeface="+mj-lt"/>
            </a:endParaRPr>
          </a:p>
        </p:txBody>
      </p:sp>
    </p:spTree>
    <p:extLst>
      <p:ext uri="{BB962C8B-B14F-4D97-AF65-F5344CB8AC3E}">
        <p14:creationId xmlns:p14="http://schemas.microsoft.com/office/powerpoint/2010/main" val="38543539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152400" y="193675"/>
            <a:ext cx="7086600" cy="568325"/>
          </a:xfrm>
        </p:spPr>
        <p:txBody>
          <a:bodyPr>
            <a:normAutofit fontScale="90000"/>
          </a:bodyPr>
          <a:lstStyle/>
          <a:p>
            <a:pPr algn="ctr" eaLnBrk="1" hangingPunct="1"/>
            <a:r>
              <a:rPr lang="en-US" altLang="en-US" sz="3200" dirty="0" smtClean="0"/>
              <a:t>Wind Energy Research</a:t>
            </a:r>
            <a:endParaRPr lang="en-US" altLang="en-US" sz="2400" dirty="0" smtClean="0"/>
          </a:p>
        </p:txBody>
      </p:sp>
      <p:sp>
        <p:nvSpPr>
          <p:cNvPr id="8"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pPr/>
              <a:t>52</a:t>
            </a:fld>
            <a:endParaRPr lang="en-US" dirty="0"/>
          </a:p>
        </p:txBody>
      </p:sp>
      <p:sp>
        <p:nvSpPr>
          <p:cNvPr id="9"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pic>
        <p:nvPicPr>
          <p:cNvPr id="6" name="Picture 5"/>
          <p:cNvPicPr>
            <a:picLocks noChangeAspect="1"/>
          </p:cNvPicPr>
          <p:nvPr/>
        </p:nvPicPr>
        <p:blipFill>
          <a:blip r:embed="rId3" cstate="print"/>
          <a:stretch>
            <a:fillRect/>
          </a:stretch>
        </p:blipFill>
        <p:spPr>
          <a:xfrm>
            <a:off x="11734800" y="3505200"/>
            <a:ext cx="2493480" cy="3749365"/>
          </a:xfrm>
          <a:prstGeom prst="rect">
            <a:avLst/>
          </a:prstGeom>
        </p:spPr>
      </p:pic>
      <p:sp>
        <p:nvSpPr>
          <p:cNvPr id="11" name="CustomShape 2"/>
          <p:cNvSpPr/>
          <p:nvPr/>
        </p:nvSpPr>
        <p:spPr>
          <a:xfrm>
            <a:off x="210570" y="990600"/>
            <a:ext cx="8781030" cy="205551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72880" indent="-272520">
              <a:lnSpc>
                <a:spcPct val="90000"/>
              </a:lnSpc>
              <a:spcBef>
                <a:spcPts val="700"/>
              </a:spcBef>
              <a:spcAft>
                <a:spcPts val="700"/>
              </a:spcAft>
              <a:buClr>
                <a:schemeClr val="bg1"/>
              </a:buClr>
              <a:buSzPct val="95000"/>
              <a:buFont typeface="Wingdings 2" charset="2"/>
              <a:buChar char=""/>
            </a:pPr>
            <a:r>
              <a:rPr lang="en-US" spc="-1" dirty="0">
                <a:solidFill>
                  <a:schemeClr val="bg1"/>
                </a:solidFill>
                <a:uFill>
                  <a:solidFill>
                    <a:srgbClr val="FFFFFF"/>
                  </a:solidFill>
                </a:uFill>
              </a:rPr>
              <a:t>Improving wind forecasts at typical </a:t>
            </a:r>
            <a:r>
              <a:rPr lang="en-US" spc="-1" dirty="0" smtClean="0">
                <a:solidFill>
                  <a:schemeClr val="bg1"/>
                </a:solidFill>
                <a:uFill>
                  <a:solidFill>
                    <a:srgbClr val="FFFFFF"/>
                  </a:solidFill>
                </a:uFill>
              </a:rPr>
              <a:t>turbine heights</a:t>
            </a:r>
          </a:p>
          <a:p>
            <a:pPr marL="272880" indent="-272520">
              <a:lnSpc>
                <a:spcPct val="90000"/>
              </a:lnSpc>
              <a:spcBef>
                <a:spcPts val="700"/>
              </a:spcBef>
              <a:spcAft>
                <a:spcPts val="700"/>
              </a:spcAft>
              <a:buClr>
                <a:schemeClr val="bg1"/>
              </a:buClr>
              <a:buSzPct val="95000"/>
              <a:buFont typeface="Wingdings 2" charset="2"/>
              <a:buChar char=""/>
            </a:pPr>
            <a:r>
              <a:rPr lang="en-US" spc="-1" dirty="0" smtClean="0">
                <a:solidFill>
                  <a:schemeClr val="bg1"/>
                </a:solidFill>
                <a:uFill>
                  <a:solidFill>
                    <a:srgbClr val="FFFFFF"/>
                  </a:solidFill>
                </a:uFill>
              </a:rPr>
              <a:t>Accurate </a:t>
            </a:r>
            <a:r>
              <a:rPr lang="en-US" spc="-1" dirty="0">
                <a:solidFill>
                  <a:schemeClr val="bg1"/>
                </a:solidFill>
                <a:uFill>
                  <a:solidFill>
                    <a:srgbClr val="FFFFFF"/>
                  </a:solidFill>
                </a:uFill>
              </a:rPr>
              <a:t>forecasts critical for electrical </a:t>
            </a:r>
            <a:r>
              <a:rPr lang="en-US" spc="-1" dirty="0" smtClean="0">
                <a:solidFill>
                  <a:schemeClr val="bg1"/>
                </a:solidFill>
                <a:uFill>
                  <a:solidFill>
                    <a:srgbClr val="FFFFFF"/>
                  </a:solidFill>
                </a:uFill>
              </a:rPr>
              <a:t>load balancing &amp; efficient wind-energy integration</a:t>
            </a:r>
            <a:endParaRPr lang="en-US" spc="-1" dirty="0">
              <a:solidFill>
                <a:schemeClr val="bg1"/>
              </a:solidFill>
              <a:uFill>
                <a:solidFill>
                  <a:srgbClr val="FFFFFF"/>
                </a:solidFill>
              </a:uFill>
              <a:latin typeface="Arial"/>
            </a:endParaRPr>
          </a:p>
          <a:p>
            <a:pPr marL="272880" indent="-272520">
              <a:lnSpc>
                <a:spcPct val="90000"/>
              </a:lnSpc>
              <a:spcBef>
                <a:spcPts val="700"/>
              </a:spcBef>
              <a:spcAft>
                <a:spcPts val="700"/>
              </a:spcAft>
              <a:buClr>
                <a:schemeClr val="bg1"/>
              </a:buClr>
              <a:buSzPct val="95000"/>
              <a:buFont typeface="Wingdings 2" charset="2"/>
              <a:buChar char=""/>
            </a:pPr>
            <a:r>
              <a:rPr lang="en-US" spc="-1" dirty="0">
                <a:solidFill>
                  <a:schemeClr val="bg1"/>
                </a:solidFill>
                <a:uFill>
                  <a:solidFill>
                    <a:srgbClr val="FFFFFF"/>
                  </a:solidFill>
                </a:uFill>
              </a:rPr>
              <a:t>Model parameterizations of air-surface </a:t>
            </a:r>
            <a:r>
              <a:rPr lang="en-US" spc="-1" dirty="0" smtClean="0">
                <a:solidFill>
                  <a:schemeClr val="bg1"/>
                </a:solidFill>
                <a:uFill>
                  <a:solidFill>
                    <a:srgbClr val="FFFFFF"/>
                  </a:solidFill>
                </a:uFill>
              </a:rPr>
              <a:t>exchange &amp; boundary </a:t>
            </a:r>
            <a:r>
              <a:rPr lang="en-US" spc="-1" dirty="0">
                <a:solidFill>
                  <a:schemeClr val="bg1"/>
                </a:solidFill>
                <a:uFill>
                  <a:solidFill>
                    <a:srgbClr val="FFFFFF"/>
                  </a:solidFill>
                </a:uFill>
              </a:rPr>
              <a:t>layer </a:t>
            </a:r>
            <a:r>
              <a:rPr lang="en-US" spc="-1" dirty="0" smtClean="0">
                <a:solidFill>
                  <a:schemeClr val="bg1"/>
                </a:solidFill>
                <a:uFill>
                  <a:solidFill>
                    <a:srgbClr val="FFFFFF"/>
                  </a:solidFill>
                </a:uFill>
              </a:rPr>
              <a:t>critical </a:t>
            </a:r>
            <a:r>
              <a:rPr lang="en-US" spc="-1" dirty="0">
                <a:solidFill>
                  <a:schemeClr val="bg1"/>
                </a:solidFill>
                <a:uFill>
                  <a:solidFill>
                    <a:srgbClr val="FFFFFF"/>
                  </a:solidFill>
                </a:uFill>
              </a:rPr>
              <a:t>at hub </a:t>
            </a:r>
            <a:r>
              <a:rPr lang="en-US" spc="-1" dirty="0" smtClean="0">
                <a:solidFill>
                  <a:schemeClr val="bg1"/>
                </a:solidFill>
                <a:uFill>
                  <a:solidFill>
                    <a:srgbClr val="FFFFFF"/>
                  </a:solidFill>
                </a:uFill>
              </a:rPr>
              <a:t>heights</a:t>
            </a:r>
            <a:endParaRPr lang="en-US" spc="-1" dirty="0">
              <a:solidFill>
                <a:schemeClr val="bg1"/>
              </a:solidFill>
              <a:uFill>
                <a:solidFill>
                  <a:srgbClr val="FFFFFF"/>
                </a:solidFill>
              </a:uFill>
              <a:latin typeface="Arial"/>
            </a:endParaRPr>
          </a:p>
          <a:p>
            <a:pPr marL="272880" indent="-272520">
              <a:lnSpc>
                <a:spcPct val="90000"/>
              </a:lnSpc>
              <a:spcBef>
                <a:spcPts val="700"/>
              </a:spcBef>
              <a:spcAft>
                <a:spcPts val="700"/>
              </a:spcAft>
              <a:buClr>
                <a:schemeClr val="bg1"/>
              </a:buClr>
              <a:buSzPct val="95000"/>
              <a:buFont typeface="Wingdings 2" charset="2"/>
              <a:buChar char=""/>
            </a:pPr>
            <a:r>
              <a:rPr lang="en-US" spc="-1" dirty="0">
                <a:solidFill>
                  <a:schemeClr val="bg1"/>
                </a:solidFill>
                <a:uFill>
                  <a:solidFill>
                    <a:srgbClr val="FFFFFF"/>
                  </a:solidFill>
                </a:uFill>
              </a:rPr>
              <a:t>Many wind farms are located in complex </a:t>
            </a:r>
            <a:r>
              <a:rPr lang="en-US" spc="-1" dirty="0" smtClean="0">
                <a:solidFill>
                  <a:schemeClr val="bg1"/>
                </a:solidFill>
                <a:uFill>
                  <a:solidFill>
                    <a:srgbClr val="FFFFFF"/>
                  </a:solidFill>
                </a:uFill>
              </a:rPr>
              <a:t>terrain</a:t>
            </a:r>
            <a:endParaRPr lang="en-US" spc="-1" dirty="0">
              <a:solidFill>
                <a:schemeClr val="bg1"/>
              </a:solidFill>
              <a:uFill>
                <a:solidFill>
                  <a:srgbClr val="FFFFFF"/>
                </a:solidFill>
              </a:uFill>
              <a:latin typeface="Arial"/>
            </a:endParaRPr>
          </a:p>
          <a:p>
            <a:pPr marL="272880" indent="-272520">
              <a:lnSpc>
                <a:spcPct val="90000"/>
              </a:lnSpc>
              <a:spcBef>
                <a:spcPts val="700"/>
              </a:spcBef>
              <a:spcAft>
                <a:spcPts val="700"/>
              </a:spcAft>
              <a:buClr>
                <a:schemeClr val="bg1"/>
              </a:buClr>
              <a:buSzPct val="95000"/>
              <a:buFont typeface="Wingdings 2" charset="2"/>
              <a:buChar char=""/>
            </a:pPr>
            <a:r>
              <a:rPr lang="en-US" spc="-1" dirty="0" smtClean="0">
                <a:solidFill>
                  <a:schemeClr val="bg1"/>
                </a:solidFill>
                <a:uFill>
                  <a:solidFill>
                    <a:srgbClr val="FFFFFF"/>
                  </a:solidFill>
                </a:uFill>
              </a:rPr>
              <a:t>Research directly benefits NOAA’s operational </a:t>
            </a:r>
            <a:r>
              <a:rPr lang="en-US" spc="-1" dirty="0">
                <a:solidFill>
                  <a:schemeClr val="bg1"/>
                </a:solidFill>
                <a:uFill>
                  <a:solidFill>
                    <a:srgbClr val="FFFFFF"/>
                  </a:solidFill>
                </a:uFill>
              </a:rPr>
              <a:t>forecasting </a:t>
            </a:r>
            <a:r>
              <a:rPr lang="en-US" spc="-1" dirty="0" smtClean="0">
                <a:solidFill>
                  <a:schemeClr val="bg1"/>
                </a:solidFill>
                <a:uFill>
                  <a:solidFill>
                    <a:srgbClr val="FFFFFF"/>
                  </a:solidFill>
                </a:uFill>
              </a:rPr>
              <a:t>&amp; ARL’s </a:t>
            </a:r>
            <a:r>
              <a:rPr lang="en-US" spc="-1" dirty="0">
                <a:solidFill>
                  <a:schemeClr val="bg1"/>
                </a:solidFill>
                <a:uFill>
                  <a:solidFill>
                    <a:srgbClr val="FFFFFF"/>
                  </a:solidFill>
                </a:uFill>
              </a:rPr>
              <a:t>dispersion </a:t>
            </a:r>
            <a:r>
              <a:rPr lang="en-US" spc="-1" dirty="0" smtClean="0">
                <a:solidFill>
                  <a:schemeClr val="bg1"/>
                </a:solidFill>
                <a:uFill>
                  <a:solidFill>
                    <a:srgbClr val="FFFFFF"/>
                  </a:solidFill>
                </a:uFill>
              </a:rPr>
              <a:t>activities</a:t>
            </a:r>
            <a:endParaRPr lang="en-US" spc="-1" dirty="0">
              <a:solidFill>
                <a:schemeClr val="bg1"/>
              </a:solidFill>
              <a:uFill>
                <a:solidFill>
                  <a:srgbClr val="FFFFFF"/>
                </a:solidFill>
              </a:uFill>
              <a:latin typeface="Aria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50" y="3410904"/>
            <a:ext cx="3040350" cy="27432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9051" y="3410904"/>
            <a:ext cx="2608830" cy="27432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5566" y="3410904"/>
            <a:ext cx="2895120" cy="27432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638800" y="279400"/>
            <a:ext cx="981359" cy="457200"/>
          </a:xfrm>
          <a:prstGeom prst="rect">
            <a:avLst/>
          </a:prstGeom>
          <a:solidFill>
            <a:schemeClr val="bg1"/>
          </a:solidFill>
          <a:ln>
            <a:solidFill>
              <a:srgbClr val="65D7FF"/>
            </a:solidFill>
          </a:ln>
        </p:spPr>
        <p:txBody>
          <a:bodyPr wrap="none" anchor="ctr" anchorCtr="0">
            <a:noAutofit/>
          </a:bodyPr>
          <a:lstStyle/>
          <a:p>
            <a:r>
              <a:rPr lang="en-US" sz="2800" b="1" dirty="0">
                <a:solidFill>
                  <a:srgbClr val="4F81BD"/>
                </a:solidFill>
                <a:latin typeface="+mj-lt"/>
              </a:rPr>
              <a:t>TRL </a:t>
            </a:r>
            <a:r>
              <a:rPr lang="en-US" sz="2800" b="1" dirty="0" smtClean="0">
                <a:solidFill>
                  <a:srgbClr val="4F81BD"/>
                </a:solidFill>
                <a:latin typeface="+mj-lt"/>
              </a:rPr>
              <a:t>3</a:t>
            </a:r>
            <a:endParaRPr lang="en-US" sz="2800" b="1" dirty="0">
              <a:solidFill>
                <a:srgbClr val="4F81BD"/>
              </a:solidFill>
              <a:latin typeface="+mj-lt"/>
            </a:endParaRPr>
          </a:p>
        </p:txBody>
      </p:sp>
    </p:spTree>
    <p:extLst>
      <p:ext uri="{BB962C8B-B14F-4D97-AF65-F5344CB8AC3E}">
        <p14:creationId xmlns:p14="http://schemas.microsoft.com/office/powerpoint/2010/main" val="27500233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53</a:t>
            </a:fld>
            <a:endParaRPr lang="en-US" dirty="0"/>
          </a:p>
        </p:txBody>
      </p:sp>
      <p:sp>
        <p:nvSpPr>
          <p:cNvPr id="7" name="Title 1"/>
          <p:cNvSpPr txBox="1">
            <a:spLocks/>
          </p:cNvSpPr>
          <p:nvPr/>
        </p:nvSpPr>
        <p:spPr>
          <a:xfrm>
            <a:off x="152400" y="274638"/>
            <a:ext cx="8991600" cy="1143000"/>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Relevance: Commercial &amp; Government Formal Agreements</a:t>
            </a:r>
            <a:endParaRPr lang="en-US" sz="2800" dirty="0"/>
          </a:p>
        </p:txBody>
      </p:sp>
      <p:sp>
        <p:nvSpPr>
          <p:cNvPr id="8" name="Content Placeholder 2"/>
          <p:cNvSpPr txBox="1">
            <a:spLocks/>
          </p:cNvSpPr>
          <p:nvPr/>
        </p:nvSpPr>
        <p:spPr>
          <a:xfrm>
            <a:off x="152400" y="990600"/>
            <a:ext cx="8839200" cy="541020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indent="-230188">
              <a:spcBef>
                <a:spcPts val="600"/>
              </a:spcBef>
              <a:buFont typeface="Calibri" panose="020F0502020204030204" pitchFamily="34" charset="0"/>
              <a:buChar char="●"/>
            </a:pPr>
            <a:r>
              <a:rPr lang="en-US" sz="2400" dirty="0" smtClean="0">
                <a:solidFill>
                  <a:srgbClr val="92D050"/>
                </a:solidFill>
              </a:rPr>
              <a:t>CRADAs (Cooperative Research And Development Agreements)</a:t>
            </a:r>
          </a:p>
          <a:p>
            <a:pPr lvl="1">
              <a:spcBef>
                <a:spcPts val="600"/>
              </a:spcBef>
            </a:pPr>
            <a:r>
              <a:rPr lang="en-US" sz="2100" dirty="0" smtClean="0"/>
              <a:t>Duke Energy</a:t>
            </a:r>
          </a:p>
          <a:p>
            <a:pPr lvl="1">
              <a:spcBef>
                <a:spcPts val="600"/>
              </a:spcBef>
            </a:pPr>
            <a:r>
              <a:rPr lang="en-US" sz="2100" dirty="0" smtClean="0"/>
              <a:t>Catch the Wind</a:t>
            </a:r>
          </a:p>
          <a:p>
            <a:pPr lvl="1">
              <a:spcBef>
                <a:spcPts val="600"/>
              </a:spcBef>
            </a:pPr>
            <a:r>
              <a:rPr lang="en-US" sz="2100" dirty="0" smtClean="0"/>
              <a:t>Belfort Instruments</a:t>
            </a:r>
          </a:p>
          <a:p>
            <a:pPr lvl="1">
              <a:spcBef>
                <a:spcPts val="600"/>
              </a:spcBef>
            </a:pPr>
            <a:endParaRPr lang="en-US" sz="2400" dirty="0" smtClean="0"/>
          </a:p>
          <a:p>
            <a:pPr marL="230188" indent="-230188">
              <a:spcBef>
                <a:spcPts val="600"/>
              </a:spcBef>
              <a:buFont typeface="Calibri" panose="020F0502020204030204" pitchFamily="34" charset="0"/>
              <a:buChar char="●"/>
            </a:pPr>
            <a:r>
              <a:rPr lang="en-US" sz="2400" dirty="0" smtClean="0">
                <a:solidFill>
                  <a:srgbClr val="92D050"/>
                </a:solidFill>
              </a:rPr>
              <a:t>Memorandums of Understanding (MOUs)/Interagency Agreements (IAGs)</a:t>
            </a:r>
          </a:p>
          <a:p>
            <a:pPr lvl="1">
              <a:spcBef>
                <a:spcPts val="600"/>
              </a:spcBef>
            </a:pPr>
            <a:r>
              <a:rPr lang="en-US" sz="2100" dirty="0" smtClean="0"/>
              <a:t>Long-term IAGs between NOAA and the Department of Energy in Idaho and Nevada</a:t>
            </a:r>
          </a:p>
          <a:p>
            <a:pPr lvl="1">
              <a:spcBef>
                <a:spcPts val="600"/>
              </a:spcBef>
            </a:pPr>
            <a:r>
              <a:rPr lang="en-US" sz="2100" dirty="0" smtClean="0"/>
              <a:t>MOU between NOAA and the Federal Aviation Administration (1988)</a:t>
            </a:r>
          </a:p>
          <a:p>
            <a:pPr lvl="1">
              <a:spcBef>
                <a:spcPts val="600"/>
              </a:spcBef>
            </a:pPr>
            <a:r>
              <a:rPr lang="en-US" sz="2100" dirty="0" smtClean="0"/>
              <a:t>IAG between NOAA and the US Geological Survey (1993)</a:t>
            </a:r>
          </a:p>
          <a:p>
            <a:pPr lvl="1">
              <a:spcBef>
                <a:spcPts val="600"/>
              </a:spcBef>
            </a:pPr>
            <a:r>
              <a:rPr lang="en-US" sz="2100" dirty="0" smtClean="0"/>
              <a:t>MOA between US Department of State and NOAA in support of CTBTO(2012)</a:t>
            </a:r>
          </a:p>
          <a:p>
            <a:pPr lvl="1">
              <a:spcBef>
                <a:spcPts val="600"/>
              </a:spcBef>
            </a:pPr>
            <a:r>
              <a:rPr lang="en-US" sz="2100" dirty="0" smtClean="0"/>
              <a:t>MOU with the US Nuclear Regulatory Commissions (2015)</a:t>
            </a:r>
          </a:p>
          <a:p>
            <a:pPr lvl="1">
              <a:spcBef>
                <a:spcPts val="600"/>
              </a:spcBef>
            </a:pPr>
            <a:r>
              <a:rPr lang="en-US" sz="2100" dirty="0" smtClean="0"/>
              <a:t>Several IAGs with US Environmental Protection Agency (2002-2015; 2016?) </a:t>
            </a:r>
          </a:p>
          <a:p>
            <a:pPr lvl="1">
              <a:spcBef>
                <a:spcPts val="600"/>
              </a:spcBef>
            </a:pPr>
            <a:r>
              <a:rPr lang="en-US" sz="2100" dirty="0"/>
              <a:t>Five FAA Certificates of Authorization for flying a </a:t>
            </a:r>
            <a:r>
              <a:rPr lang="en-US" sz="2100" dirty="0" err="1"/>
              <a:t>sUAS</a:t>
            </a:r>
            <a:r>
              <a:rPr lang="en-US" sz="2100" dirty="0"/>
              <a:t> in support of NSSL’s VORTEX-SE program</a:t>
            </a:r>
          </a:p>
          <a:p>
            <a:pPr lvl="1">
              <a:spcBef>
                <a:spcPts val="600"/>
              </a:spcBef>
            </a:pPr>
            <a:endParaRPr lang="en-US" sz="2000" dirty="0" smtClean="0"/>
          </a:p>
          <a:p>
            <a:pPr marL="230188" indent="-230188">
              <a:spcBef>
                <a:spcPts val="600"/>
              </a:spcBef>
              <a:buFont typeface="Calibri" panose="020F0502020204030204" pitchFamily="34" charset="0"/>
              <a:buChar char="●"/>
            </a:pPr>
            <a:r>
              <a:rPr lang="en-US" sz="2400" dirty="0" smtClean="0">
                <a:solidFill>
                  <a:srgbClr val="92D050"/>
                </a:solidFill>
              </a:rPr>
              <a:t>Other Major Agreements</a:t>
            </a:r>
          </a:p>
          <a:p>
            <a:pPr lvl="1">
              <a:spcBef>
                <a:spcPts val="600"/>
              </a:spcBef>
            </a:pPr>
            <a:r>
              <a:rPr lang="en-US" sz="2100" dirty="0" smtClean="0"/>
              <a:t>NOAA provision of ash forecasts to the International Civil Aviation Organization Network of Volcanic Ash Advisory Centers (VAACs)</a:t>
            </a:r>
          </a:p>
          <a:p>
            <a:pPr lvl="1">
              <a:spcBef>
                <a:spcPts val="600"/>
              </a:spcBef>
            </a:pPr>
            <a:r>
              <a:rPr lang="en-US" sz="2100" dirty="0" smtClean="0"/>
              <a:t>NOAA provision of dispersion model support to the Regional Specialized Meteorological Centers (RSMCs) coordinated by the World Meteorological Organization for nuclear incidents</a:t>
            </a:r>
            <a:endParaRPr lang="en-US" sz="2000" dirty="0"/>
          </a:p>
        </p:txBody>
      </p:sp>
    </p:spTree>
    <p:extLst>
      <p:ext uri="{BB962C8B-B14F-4D97-AF65-F5344CB8AC3E}">
        <p14:creationId xmlns:p14="http://schemas.microsoft.com/office/powerpoint/2010/main" val="2621043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solidFill>
                  <a:schemeClr val="bg1">
                    <a:lumMod val="50000"/>
                  </a:schemeClr>
                </a:solidFill>
              </a:rPr>
              <a:t>ARL Overview</a:t>
            </a:r>
            <a:endParaRPr lang="en-US" sz="1800" u="sng" dirty="0">
              <a:solidFill>
                <a:schemeClr val="bg1">
                  <a:lumMod val="50000"/>
                </a:schemeClr>
              </a:solidFill>
            </a:endParaRPr>
          </a:p>
        </p:txBody>
      </p:sp>
      <p:sp>
        <p:nvSpPr>
          <p:cNvPr id="4" name="Content Placeholder 3"/>
          <p:cNvSpPr>
            <a:spLocks noGrp="1"/>
          </p:cNvSpPr>
          <p:nvPr>
            <p:ph sz="half" idx="2"/>
          </p:nvPr>
        </p:nvSpPr>
        <p:spPr>
          <a:xfrm>
            <a:off x="606425" y="1828800"/>
            <a:ext cx="4040188" cy="1112838"/>
          </a:xfrm>
        </p:spPr>
        <p:txBody>
          <a:bodyPr/>
          <a:lstStyle/>
          <a:p>
            <a:r>
              <a:rPr lang="en-US" sz="1800" dirty="0" smtClean="0">
                <a:solidFill>
                  <a:schemeClr val="bg1">
                    <a:lumMod val="50000"/>
                  </a:schemeClr>
                </a:solidFill>
              </a:rPr>
              <a:t>History</a:t>
            </a:r>
          </a:p>
          <a:p>
            <a:r>
              <a:rPr lang="en-US" sz="1800" dirty="0" smtClean="0">
                <a:solidFill>
                  <a:schemeClr val="bg1">
                    <a:lumMod val="50000"/>
                  </a:schemeClr>
                </a:solidFill>
              </a:rPr>
              <a:t>Organization</a:t>
            </a:r>
          </a:p>
          <a:p>
            <a:r>
              <a:rPr lang="en-US" sz="1800" dirty="0" smtClean="0">
                <a:solidFill>
                  <a:schemeClr val="bg1">
                    <a:lumMod val="50000"/>
                  </a:schemeClr>
                </a:solidFill>
              </a:rPr>
              <a:t>Research Areas</a:t>
            </a:r>
            <a:endParaRPr lang="en-US" sz="1800" dirty="0">
              <a:solidFill>
                <a:schemeClr val="bg1">
                  <a:lumMod val="50000"/>
                </a:schemeClr>
              </a:solidFill>
            </a:endParaRPr>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solidFill>
                  <a:schemeClr val="bg1">
                    <a:lumMod val="50000"/>
                  </a:schemeClr>
                </a:solidFill>
              </a:rPr>
              <a:t>Relevance</a:t>
            </a:r>
            <a:endParaRPr lang="en-US" sz="1800" u="sng" dirty="0">
              <a:solidFill>
                <a:schemeClr val="bg1">
                  <a:lumMod val="50000"/>
                </a:schemeClr>
              </a:solidFill>
            </a:endParaRPr>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solidFill>
                  <a:schemeClr val="bg1">
                    <a:lumMod val="50000"/>
                  </a:schemeClr>
                </a:solidFill>
              </a:rPr>
              <a:t>To DOC, NOAA, OAR</a:t>
            </a:r>
          </a:p>
          <a:p>
            <a:r>
              <a:rPr lang="en-US" sz="1800" dirty="0" smtClean="0">
                <a:solidFill>
                  <a:schemeClr val="bg1">
                    <a:lumMod val="50000"/>
                  </a:schemeClr>
                </a:solidFill>
              </a:rPr>
              <a:t>To Decision-makers</a:t>
            </a:r>
          </a:p>
          <a:p>
            <a:r>
              <a:rPr lang="en-US" sz="1800" dirty="0" smtClean="0">
                <a:solidFill>
                  <a:schemeClr val="bg1">
                    <a:lumMod val="50000"/>
                  </a:schemeClr>
                </a:solidFill>
              </a:rPr>
              <a:t>To Stakeholders</a:t>
            </a:r>
          </a:p>
          <a:p>
            <a:r>
              <a:rPr lang="en-US" sz="1800" dirty="0" smtClean="0">
                <a:solidFill>
                  <a:schemeClr val="bg1">
                    <a:lumMod val="50000"/>
                  </a:schemeClr>
                </a:solidFill>
              </a:rPr>
              <a:t>Tech Transfer</a:t>
            </a:r>
            <a:endParaRPr lang="en-US" sz="1800" dirty="0">
              <a:solidFill>
                <a:schemeClr val="bg1">
                  <a:lumMod val="50000"/>
                </a:schemeClr>
              </a:solidFill>
            </a:endParaRPr>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54</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Staff and Funding</a:t>
            </a:r>
            <a:endParaRPr lang="en-US" sz="1800" u="sng" dirty="0">
              <a:solidFill>
                <a:schemeClr val="bg1">
                  <a:lumMod val="50000"/>
                </a:schemeClr>
              </a:solidFill>
            </a:endParaRPr>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Workforce</a:t>
            </a:r>
          </a:p>
          <a:p>
            <a:r>
              <a:rPr lang="en-US" sz="1800" dirty="0" smtClean="0">
                <a:solidFill>
                  <a:schemeClr val="bg1">
                    <a:lumMod val="50000"/>
                  </a:schemeClr>
                </a:solidFill>
              </a:rPr>
              <a:t>Program Funding</a:t>
            </a:r>
          </a:p>
          <a:p>
            <a:r>
              <a:rPr lang="en-US" sz="1800" dirty="0" smtClean="0">
                <a:solidFill>
                  <a:schemeClr val="bg1">
                    <a:lumMod val="50000"/>
                  </a:schemeClr>
                </a:solidFill>
              </a:rPr>
              <a:t>Facilities</a:t>
            </a:r>
            <a:endParaRPr lang="en-US" sz="1800" dirty="0">
              <a:solidFill>
                <a:schemeClr val="bg1">
                  <a:lumMod val="50000"/>
                </a:schemeClr>
              </a:solidFill>
            </a:endParaRPr>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prstClr val="white"/>
                </a:solidFill>
              </a:rPr>
              <a:t>Performance</a:t>
            </a:r>
            <a:endParaRPr lang="en-US" sz="1800" u="sng" dirty="0">
              <a:solidFill>
                <a:prstClr val="white"/>
              </a:solidFill>
            </a:endParaRPr>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prstClr val="white"/>
                </a:solidFill>
              </a:rPr>
              <a:t>Strategic Accomplishments</a:t>
            </a:r>
          </a:p>
          <a:p>
            <a:r>
              <a:rPr lang="en-US" sz="1800" dirty="0" smtClean="0">
                <a:solidFill>
                  <a:prstClr val="white"/>
                </a:solidFill>
              </a:rPr>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Quality</a:t>
            </a:r>
            <a:endParaRPr lang="en-US" sz="1800" u="sng" dirty="0">
              <a:solidFill>
                <a:schemeClr val="bg1">
                  <a:lumMod val="50000"/>
                </a:schemeClr>
              </a:solidFill>
            </a:endParaRPr>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Awards</a:t>
            </a:r>
          </a:p>
          <a:p>
            <a:r>
              <a:rPr lang="en-US" sz="1800" dirty="0" smtClean="0">
                <a:solidFill>
                  <a:schemeClr val="bg1">
                    <a:lumMod val="50000"/>
                  </a:schemeClr>
                </a:solidFill>
              </a:rPr>
              <a:t>Service</a:t>
            </a:r>
          </a:p>
          <a:p>
            <a:r>
              <a:rPr lang="en-US" sz="1800" dirty="0" smtClean="0">
                <a:solidFill>
                  <a:schemeClr val="bg1">
                    <a:lumMod val="50000"/>
                  </a:schemeClr>
                </a:solidFill>
              </a:rPr>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Opportunities and Challenges</a:t>
            </a:r>
            <a:endParaRPr lang="en-US" sz="1800" u="sng" dirty="0">
              <a:solidFill>
                <a:schemeClr val="bg1">
                  <a:lumMod val="50000"/>
                </a:schemeClr>
              </a:solidFill>
            </a:endParaRPr>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Priorities</a:t>
            </a:r>
          </a:p>
          <a:p>
            <a:r>
              <a:rPr lang="en-US" sz="1800" dirty="0" smtClean="0">
                <a:solidFill>
                  <a:schemeClr val="bg1">
                    <a:lumMod val="50000"/>
                  </a:schemeClr>
                </a:solidFill>
              </a:rPr>
              <a:t>2011 Review</a:t>
            </a:r>
            <a:endParaRPr lang="en-US" sz="1800" dirty="0">
              <a:solidFill>
                <a:schemeClr val="bg1">
                  <a:lumMod val="50000"/>
                </a:schemeClr>
              </a:solidFill>
            </a:endParaRPr>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Program for the Next Two Days</a:t>
            </a:r>
            <a:endParaRPr lang="en-US" sz="1800" u="sng" dirty="0">
              <a:solidFill>
                <a:schemeClr val="bg1">
                  <a:lumMod val="50000"/>
                </a:schemeClr>
              </a:solidFill>
            </a:endParaRPr>
          </a:p>
        </p:txBody>
      </p:sp>
    </p:spTree>
    <p:extLst>
      <p:ext uri="{BB962C8B-B14F-4D97-AF65-F5344CB8AC3E}">
        <p14:creationId xmlns:p14="http://schemas.microsoft.com/office/powerpoint/2010/main" val="3460293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55</a:t>
            </a:fld>
            <a:endParaRPr lang="en-US" dirty="0"/>
          </a:p>
        </p:txBody>
      </p:sp>
      <p:sp>
        <p:nvSpPr>
          <p:cNvPr id="15" name="object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Evaluation Criterion: Performance</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693" y="3073576"/>
            <a:ext cx="4638883" cy="310896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ject 5"/>
          <p:cNvSpPr txBox="1"/>
          <p:nvPr/>
        </p:nvSpPr>
        <p:spPr>
          <a:xfrm>
            <a:off x="457200" y="1128117"/>
            <a:ext cx="8382000" cy="1692771"/>
          </a:xfrm>
          <a:prstGeom prst="rect">
            <a:avLst/>
          </a:prstGeom>
        </p:spPr>
        <p:txBody>
          <a:bodyPr vert="horz" wrap="square" lIns="0" tIns="0" rIns="0" bIns="0" rtlCol="0">
            <a:spAutoFit/>
          </a:bodyPr>
          <a:lstStyle/>
          <a:p>
            <a:pPr marL="342900" indent="-342900">
              <a:spcBef>
                <a:spcPts val="600"/>
              </a:spcBef>
              <a:spcAft>
                <a:spcPts val="600"/>
              </a:spcAft>
              <a:buFont typeface="Calibri" panose="020F0502020204030204" pitchFamily="34" charset="0"/>
              <a:buChar char="●"/>
            </a:pPr>
            <a:r>
              <a:rPr lang="en-US" sz="2000" dirty="0" smtClean="0">
                <a:solidFill>
                  <a:schemeClr val="bg1"/>
                </a:solidFill>
              </a:rPr>
              <a:t>A </a:t>
            </a:r>
            <a:r>
              <a:rPr lang="en-US" sz="2000" dirty="0">
                <a:solidFill>
                  <a:schemeClr val="bg1"/>
                </a:solidFill>
              </a:rPr>
              <a:t>measure of both </a:t>
            </a:r>
            <a:r>
              <a:rPr lang="en-US" sz="2000" dirty="0">
                <a:solidFill>
                  <a:srgbClr val="92D050"/>
                </a:solidFill>
              </a:rPr>
              <a:t>effectiveness</a:t>
            </a:r>
            <a:r>
              <a:rPr lang="en-US" sz="2000" dirty="0">
                <a:solidFill>
                  <a:schemeClr val="bg1"/>
                </a:solidFill>
              </a:rPr>
              <a:t> (the ability to achieve useful results) and </a:t>
            </a:r>
            <a:r>
              <a:rPr lang="en-US" sz="2000" dirty="0">
                <a:solidFill>
                  <a:srgbClr val="92D050"/>
                </a:solidFill>
              </a:rPr>
              <a:t>efficiency</a:t>
            </a:r>
            <a:r>
              <a:rPr lang="en-US" sz="2000" dirty="0">
                <a:solidFill>
                  <a:schemeClr val="bg1"/>
                </a:solidFill>
              </a:rPr>
              <a:t> (the ability to achieve quality, relevance, and effectiveness in timely fashion and with little waste</a:t>
            </a:r>
            <a:r>
              <a:rPr lang="en-US" sz="2000" dirty="0" smtClean="0">
                <a:solidFill>
                  <a:schemeClr val="bg1"/>
                </a:solidFill>
              </a:rPr>
              <a:t>)</a:t>
            </a:r>
            <a:endParaRPr lang="en-US" sz="2000" dirty="0">
              <a:solidFill>
                <a:schemeClr val="bg1"/>
              </a:solidFill>
            </a:endParaRPr>
          </a:p>
          <a:p>
            <a:pPr marL="342900" indent="-342900">
              <a:spcBef>
                <a:spcPts val="600"/>
              </a:spcBef>
              <a:spcAft>
                <a:spcPts val="600"/>
              </a:spcAft>
              <a:buFont typeface="Calibri" panose="020F0502020204030204" pitchFamily="34" charset="0"/>
              <a:buChar char="●"/>
            </a:pPr>
            <a:r>
              <a:rPr lang="en-US" sz="2000" dirty="0" smtClean="0">
                <a:solidFill>
                  <a:schemeClr val="bg1"/>
                </a:solidFill>
              </a:rPr>
              <a:t>Refers </a:t>
            </a:r>
            <a:r>
              <a:rPr lang="en-US" sz="2000" dirty="0">
                <a:solidFill>
                  <a:schemeClr val="bg1"/>
                </a:solidFill>
              </a:rPr>
              <a:t>to the </a:t>
            </a:r>
            <a:r>
              <a:rPr lang="en-US" sz="2000" dirty="0">
                <a:solidFill>
                  <a:srgbClr val="92D050"/>
                </a:solidFill>
              </a:rPr>
              <a:t>effectiveness and efficiency </a:t>
            </a:r>
            <a:r>
              <a:rPr lang="en-US" sz="2000" dirty="0">
                <a:solidFill>
                  <a:schemeClr val="bg1"/>
                </a:solidFill>
              </a:rPr>
              <a:t>with which R&amp;D activities are organized, directed, funded, and executed</a:t>
            </a:r>
            <a:endParaRPr lang="en-US" sz="2000" i="1" dirty="0">
              <a:solidFill>
                <a:srgbClr val="92D050"/>
              </a:solidFill>
              <a:cs typeface="Arial"/>
            </a:endParaRPr>
          </a:p>
        </p:txBody>
      </p:sp>
    </p:spTree>
    <p:extLst>
      <p:ext uri="{BB962C8B-B14F-4D97-AF65-F5344CB8AC3E}">
        <p14:creationId xmlns:p14="http://schemas.microsoft.com/office/powerpoint/2010/main" val="41702748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64914" y="1144587"/>
            <a:ext cx="3429000" cy="44366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27606" y="1111030"/>
            <a:ext cx="3429000" cy="44366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89242" y="1087569"/>
            <a:ext cx="3429000" cy="44366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56</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056620"/>
            <a:ext cx="3429000" cy="4436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6202" y="76200"/>
            <a:ext cx="9001801" cy="523220"/>
          </a:xfrm>
          <a:prstGeom prst="rect">
            <a:avLst/>
          </a:prstGeom>
          <a:noFill/>
        </p:spPr>
        <p:txBody>
          <a:bodyPr wrap="square" rtlCol="0">
            <a:spAutoFit/>
          </a:bodyPr>
          <a:lstStyle/>
          <a:p>
            <a:r>
              <a:rPr lang="en-US" sz="2800" b="1" dirty="0" smtClean="0">
                <a:solidFill>
                  <a:schemeClr val="bg1"/>
                </a:solidFill>
                <a:cs typeface="Arial" panose="020B0604020202020204" pitchFamily="34" charset="0"/>
              </a:rPr>
              <a:t>	     </a:t>
            </a:r>
            <a:r>
              <a:rPr lang="en-US" sz="2800" dirty="0" smtClean="0">
                <a:solidFill>
                  <a:schemeClr val="bg1"/>
                </a:solidFill>
                <a:cs typeface="Arial" panose="020B0604020202020204" pitchFamily="34" charset="0"/>
              </a:rPr>
              <a:t>Performance:</a:t>
            </a:r>
            <a:r>
              <a:rPr lang="en-US" sz="2800" b="1" dirty="0" smtClean="0">
                <a:solidFill>
                  <a:schemeClr val="bg1"/>
                </a:solidFill>
                <a:cs typeface="Arial" panose="020B0604020202020204" pitchFamily="34" charset="0"/>
              </a:rPr>
              <a:t> </a:t>
            </a:r>
            <a:r>
              <a:rPr lang="en-US" sz="2800" dirty="0" smtClean="0">
                <a:solidFill>
                  <a:schemeClr val="bg1"/>
                </a:solidFill>
                <a:cs typeface="Arial" panose="020B0604020202020204" pitchFamily="34" charset="0"/>
              </a:rPr>
              <a:t>Strategic Accomplishments</a:t>
            </a:r>
            <a:endParaRPr lang="en-US" sz="2800" dirty="0">
              <a:solidFill>
                <a:schemeClr val="bg1"/>
              </a:solidFill>
              <a:cs typeface="Arial" panose="020B0604020202020204" pitchFamily="34" charset="0"/>
            </a:endParaRPr>
          </a:p>
        </p:txBody>
      </p:sp>
      <p:sp>
        <p:nvSpPr>
          <p:cNvPr id="10" name="Content Placeholder 2"/>
          <p:cNvSpPr txBox="1">
            <a:spLocks/>
          </p:cNvSpPr>
          <p:nvPr/>
        </p:nvSpPr>
        <p:spPr>
          <a:xfrm>
            <a:off x="100363" y="2537460"/>
            <a:ext cx="5767037" cy="393954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6075" indent="-346075">
              <a:spcBef>
                <a:spcPts val="1200"/>
              </a:spcBef>
              <a:buFont typeface="Calibri" panose="020F0502020204030204" pitchFamily="34" charset="0"/>
              <a:buChar char="●"/>
            </a:pPr>
            <a:r>
              <a:rPr lang="en-US" sz="2400" dirty="0" smtClean="0">
                <a:solidFill>
                  <a:srgbClr val="92D050"/>
                </a:solidFill>
              </a:rPr>
              <a:t>Improved Program Integration</a:t>
            </a:r>
          </a:p>
          <a:p>
            <a:pPr>
              <a:spcBef>
                <a:spcPts val="1200"/>
              </a:spcBef>
            </a:pPr>
            <a:endParaRPr lang="en-US" sz="2400" dirty="0">
              <a:solidFill>
                <a:schemeClr val="bg1"/>
              </a:solidFill>
            </a:endParaRPr>
          </a:p>
          <a:p>
            <a:pPr>
              <a:spcBef>
                <a:spcPts val="1200"/>
              </a:spcBef>
            </a:pPr>
            <a:endParaRPr lang="en-US" sz="2400" dirty="0" smtClean="0">
              <a:solidFill>
                <a:schemeClr val="bg1"/>
              </a:solidFill>
            </a:endParaRPr>
          </a:p>
          <a:p>
            <a:pPr>
              <a:spcBef>
                <a:spcPts val="1200"/>
              </a:spcBef>
            </a:pPr>
            <a:endParaRPr lang="en-US" sz="2400" dirty="0" smtClean="0">
              <a:solidFill>
                <a:schemeClr val="bg1"/>
              </a:solidFill>
            </a:endParaRPr>
          </a:p>
          <a:p>
            <a:pPr marL="346075" indent="-346075">
              <a:spcBef>
                <a:spcPts val="1200"/>
              </a:spcBef>
              <a:buFont typeface="Calibri" panose="020F0502020204030204" pitchFamily="34" charset="0"/>
              <a:buChar char="●"/>
              <a:tabLst>
                <a:tab pos="230188" algn="l"/>
              </a:tabLst>
            </a:pPr>
            <a:r>
              <a:rPr lang="en-US" sz="2400" dirty="0" smtClean="0">
                <a:solidFill>
                  <a:srgbClr val="92D050"/>
                </a:solidFill>
              </a:rPr>
              <a:t>Leveraging NCWCP Opportunities</a:t>
            </a:r>
          </a:p>
          <a:p>
            <a:pPr lvl="1">
              <a:spcBef>
                <a:spcPts val="1200"/>
              </a:spcBef>
            </a:pPr>
            <a:r>
              <a:rPr lang="en-US" sz="2000" dirty="0" smtClean="0">
                <a:solidFill>
                  <a:schemeClr val="bg1"/>
                </a:solidFill>
              </a:rPr>
              <a:t>NCEP</a:t>
            </a:r>
          </a:p>
          <a:p>
            <a:pPr lvl="1">
              <a:spcBef>
                <a:spcPts val="1200"/>
              </a:spcBef>
            </a:pPr>
            <a:r>
              <a:rPr lang="en-US" sz="2000" dirty="0" smtClean="0">
                <a:solidFill>
                  <a:schemeClr val="bg1"/>
                </a:solidFill>
              </a:rPr>
              <a:t>NESDIS </a:t>
            </a:r>
          </a:p>
          <a:p>
            <a:pPr lvl="1">
              <a:spcBef>
                <a:spcPts val="1200"/>
              </a:spcBef>
            </a:pPr>
            <a:r>
              <a:rPr lang="en-US" sz="2000" dirty="0" smtClean="0">
                <a:solidFill>
                  <a:schemeClr val="bg1"/>
                </a:solidFill>
              </a:rPr>
              <a:t>Cooperative Institutes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105018"/>
            <a:ext cx="2524838" cy="1371600"/>
          </a:xfrm>
          <a:prstGeom prst="rect">
            <a:avLst/>
          </a:prstGeom>
          <a:ln>
            <a:solidFill>
              <a:schemeClr val="bg1"/>
            </a:solidFill>
          </a:ln>
        </p:spPr>
      </p:pic>
      <p:sp>
        <p:nvSpPr>
          <p:cNvPr id="14" name="Content Placeholder 2"/>
          <p:cNvSpPr txBox="1">
            <a:spLocks/>
          </p:cNvSpPr>
          <p:nvPr/>
        </p:nvSpPr>
        <p:spPr>
          <a:xfrm>
            <a:off x="100363" y="914400"/>
            <a:ext cx="4648199" cy="1538883"/>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6075" indent="-346075">
              <a:spcBef>
                <a:spcPts val="1200"/>
              </a:spcBef>
              <a:buFont typeface="Calibri" panose="020F0502020204030204" pitchFamily="34" charset="0"/>
              <a:buChar char="●"/>
            </a:pPr>
            <a:r>
              <a:rPr lang="en-US" sz="2400" dirty="0" smtClean="0">
                <a:solidFill>
                  <a:srgbClr val="92D050"/>
                </a:solidFill>
              </a:rPr>
              <a:t>Strategic Direction</a:t>
            </a:r>
          </a:p>
          <a:p>
            <a:pPr lvl="1">
              <a:spcBef>
                <a:spcPts val="1200"/>
              </a:spcBef>
            </a:pPr>
            <a:r>
              <a:rPr lang="en-US" sz="2000" dirty="0" smtClean="0">
                <a:solidFill>
                  <a:schemeClr val="bg1"/>
                </a:solidFill>
              </a:rPr>
              <a:t>ARL’s Strategic Plan 2015-2019: a commitment to integrated fate and transport atmospheric research</a:t>
            </a:r>
          </a:p>
        </p:txBody>
      </p:sp>
    </p:spTree>
    <p:extLst>
      <p:ext uri="{BB962C8B-B14F-4D97-AF65-F5344CB8AC3E}">
        <p14:creationId xmlns:p14="http://schemas.microsoft.com/office/powerpoint/2010/main" val="3293699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57</a:t>
            </a:fld>
            <a:endParaRPr lang="en-US" dirty="0"/>
          </a:p>
        </p:txBody>
      </p:sp>
      <p:sp>
        <p:nvSpPr>
          <p:cNvPr id="8" name="Content Placeholder 2"/>
          <p:cNvSpPr txBox="1">
            <a:spLocks/>
          </p:cNvSpPr>
          <p:nvPr/>
        </p:nvSpPr>
        <p:spPr>
          <a:xfrm>
            <a:off x="98503" y="834509"/>
            <a:ext cx="5921297" cy="535531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7338" indent="-287338">
              <a:spcBef>
                <a:spcPts val="1200"/>
              </a:spcBef>
              <a:buFont typeface="Calibri" panose="020F0502020204030204" pitchFamily="34" charset="0"/>
              <a:buChar char="●"/>
            </a:pPr>
            <a:r>
              <a:rPr lang="en-US" sz="2000" dirty="0" smtClean="0">
                <a:solidFill>
                  <a:srgbClr val="92D050"/>
                </a:solidFill>
              </a:rPr>
              <a:t>Research Transition Acceleration Program </a:t>
            </a:r>
          </a:p>
          <a:p>
            <a:pPr lvl="1">
              <a:spcBef>
                <a:spcPts val="1200"/>
              </a:spcBef>
            </a:pPr>
            <a:r>
              <a:rPr lang="en-US" sz="1600" dirty="0" smtClean="0">
                <a:solidFill>
                  <a:schemeClr val="bg1"/>
                </a:solidFill>
              </a:rPr>
              <a:t>Determine the relative merits of different </a:t>
            </a:r>
          </a:p>
          <a:p>
            <a:pPr marL="741363" lvl="1" indent="0">
              <a:spcBef>
                <a:spcPts val="0"/>
              </a:spcBef>
              <a:buNone/>
            </a:pPr>
            <a:r>
              <a:rPr lang="en-US" sz="1600" dirty="0" smtClean="0">
                <a:solidFill>
                  <a:schemeClr val="bg1"/>
                </a:solidFill>
              </a:rPr>
              <a:t>approaches to ensemble generation including </a:t>
            </a:r>
            <a:br>
              <a:rPr lang="en-US" sz="1600" dirty="0" smtClean="0">
                <a:solidFill>
                  <a:schemeClr val="bg1"/>
                </a:solidFill>
              </a:rPr>
            </a:br>
            <a:r>
              <a:rPr lang="en-US" sz="1600" dirty="0" smtClean="0">
                <a:solidFill>
                  <a:schemeClr val="bg1"/>
                </a:solidFill>
              </a:rPr>
              <a:t>multi-model, stochastic physics, and multi-physics</a:t>
            </a:r>
          </a:p>
          <a:p>
            <a:pPr marL="287338" indent="-287338">
              <a:spcBef>
                <a:spcPts val="1200"/>
              </a:spcBef>
              <a:buFont typeface="Calibri" panose="020F0502020204030204" pitchFamily="34" charset="0"/>
              <a:buChar char="●"/>
            </a:pPr>
            <a:r>
              <a:rPr lang="en-US" sz="2000" dirty="0" smtClean="0">
                <a:solidFill>
                  <a:srgbClr val="92D050"/>
                </a:solidFill>
              </a:rPr>
              <a:t>IT Transformation </a:t>
            </a:r>
          </a:p>
          <a:p>
            <a:pPr lvl="1">
              <a:spcBef>
                <a:spcPts val="1200"/>
              </a:spcBef>
            </a:pPr>
            <a:r>
              <a:rPr lang="en-US" sz="1600" dirty="0" smtClean="0">
                <a:solidFill>
                  <a:schemeClr val="bg1"/>
                </a:solidFill>
              </a:rPr>
              <a:t>Dramatically improved cybersecurity</a:t>
            </a:r>
          </a:p>
          <a:p>
            <a:pPr lvl="1">
              <a:spcBef>
                <a:spcPts val="1200"/>
              </a:spcBef>
            </a:pPr>
            <a:r>
              <a:rPr lang="en-US" sz="1600" dirty="0" smtClean="0">
                <a:solidFill>
                  <a:schemeClr val="bg1"/>
                </a:solidFill>
              </a:rPr>
              <a:t>Developed Common Information Technology Services Operations and Maintenance Agreement with NCEP</a:t>
            </a:r>
          </a:p>
          <a:p>
            <a:pPr lvl="1">
              <a:spcBef>
                <a:spcPts val="1200"/>
              </a:spcBef>
            </a:pPr>
            <a:r>
              <a:rPr lang="en-US" sz="1600" dirty="0" smtClean="0">
                <a:solidFill>
                  <a:schemeClr val="bg1"/>
                </a:solidFill>
              </a:rPr>
              <a:t>Continuing need for HPCC resources </a:t>
            </a:r>
          </a:p>
          <a:p>
            <a:pPr marL="287338" indent="-287338">
              <a:spcBef>
                <a:spcPts val="1200"/>
              </a:spcBef>
              <a:buFont typeface="Calibri" panose="020F0502020204030204" pitchFamily="34" charset="0"/>
              <a:buChar char="●"/>
            </a:pPr>
            <a:r>
              <a:rPr lang="en-US" sz="2000" dirty="0" smtClean="0">
                <a:solidFill>
                  <a:srgbClr val="92D050"/>
                </a:solidFill>
              </a:rPr>
              <a:t>Improved Infrastructure</a:t>
            </a:r>
          </a:p>
          <a:p>
            <a:pPr lvl="1">
              <a:spcBef>
                <a:spcPts val="1200"/>
              </a:spcBef>
            </a:pPr>
            <a:r>
              <a:rPr lang="en-US" sz="1600" dirty="0" smtClean="0">
                <a:solidFill>
                  <a:schemeClr val="bg1"/>
                </a:solidFill>
              </a:rPr>
              <a:t>Disposed of Canaan Valley Institute </a:t>
            </a:r>
          </a:p>
          <a:p>
            <a:pPr marL="744538" lvl="1" indent="0">
              <a:spcBef>
                <a:spcPts val="0"/>
              </a:spcBef>
              <a:buNone/>
            </a:pPr>
            <a:r>
              <a:rPr lang="en-US" sz="1600" dirty="0" smtClean="0">
                <a:solidFill>
                  <a:schemeClr val="bg1"/>
                </a:solidFill>
              </a:rPr>
              <a:t>building </a:t>
            </a:r>
            <a:r>
              <a:rPr lang="en-US" sz="1600" smtClean="0">
                <a:solidFill>
                  <a:schemeClr val="bg1"/>
                </a:solidFill>
              </a:rPr>
              <a:t>(27,000 </a:t>
            </a:r>
            <a:r>
              <a:rPr lang="en-US" sz="1600" dirty="0" smtClean="0">
                <a:solidFill>
                  <a:schemeClr val="bg1"/>
                </a:solidFill>
              </a:rPr>
              <a:t>ft</a:t>
            </a:r>
            <a:r>
              <a:rPr lang="en-US" sz="1600" baseline="30000" dirty="0" smtClean="0">
                <a:solidFill>
                  <a:schemeClr val="bg1"/>
                </a:solidFill>
              </a:rPr>
              <a:t>2</a:t>
            </a:r>
            <a:r>
              <a:rPr lang="en-US" sz="1600" dirty="0" smtClean="0">
                <a:solidFill>
                  <a:schemeClr val="bg1"/>
                </a:solidFill>
              </a:rPr>
              <a:t>); grounds (3000+ acres)</a:t>
            </a:r>
          </a:p>
          <a:p>
            <a:pPr lvl="1">
              <a:spcBef>
                <a:spcPts val="1200"/>
              </a:spcBef>
            </a:pPr>
            <a:r>
              <a:rPr lang="en-US" sz="1600" dirty="0" smtClean="0">
                <a:solidFill>
                  <a:schemeClr val="bg1"/>
                </a:solidFill>
              </a:rPr>
              <a:t>Renewed IAGs with DOE and refreshed</a:t>
            </a:r>
          </a:p>
          <a:p>
            <a:pPr marL="744538" lvl="1" indent="0">
              <a:spcBef>
                <a:spcPts val="0"/>
              </a:spcBef>
              <a:buNone/>
            </a:pPr>
            <a:r>
              <a:rPr lang="en-US" sz="1600" dirty="0" err="1" smtClean="0">
                <a:solidFill>
                  <a:schemeClr val="bg1"/>
                </a:solidFill>
              </a:rPr>
              <a:t>mesonet</a:t>
            </a:r>
            <a:r>
              <a:rPr lang="en-US" sz="1600" dirty="0" smtClean="0">
                <a:solidFill>
                  <a:schemeClr val="bg1"/>
                </a:solidFill>
              </a:rPr>
              <a:t> systems at FRD and SORD</a:t>
            </a:r>
          </a:p>
          <a:p>
            <a:pPr lvl="1">
              <a:spcBef>
                <a:spcPts val="1200"/>
              </a:spcBef>
            </a:pPr>
            <a:r>
              <a:rPr lang="en-US" sz="1600" dirty="0" smtClean="0">
                <a:solidFill>
                  <a:schemeClr val="bg1"/>
                </a:solidFill>
              </a:rPr>
              <a:t>ATDD “Annex” scheduled for demolition</a:t>
            </a:r>
          </a:p>
        </p:txBody>
      </p:sp>
      <p:sp>
        <p:nvSpPr>
          <p:cNvPr id="9" name="TextBox 8"/>
          <p:cNvSpPr txBox="1"/>
          <p:nvPr/>
        </p:nvSpPr>
        <p:spPr>
          <a:xfrm>
            <a:off x="65997" y="0"/>
            <a:ext cx="9001801" cy="523220"/>
          </a:xfrm>
          <a:prstGeom prst="rect">
            <a:avLst/>
          </a:prstGeom>
          <a:noFill/>
        </p:spPr>
        <p:txBody>
          <a:bodyPr wrap="square" rtlCol="0">
            <a:spAutoFit/>
          </a:bodyPr>
          <a:lstStyle/>
          <a:p>
            <a:r>
              <a:rPr lang="en-US" sz="2800" b="1" dirty="0" smtClean="0">
                <a:solidFill>
                  <a:schemeClr val="bg1"/>
                </a:solidFill>
                <a:cs typeface="Arial" panose="020B0604020202020204" pitchFamily="34" charset="0"/>
              </a:rPr>
              <a:t>	</a:t>
            </a:r>
            <a:r>
              <a:rPr lang="en-US" sz="2800" dirty="0" smtClean="0">
                <a:solidFill>
                  <a:schemeClr val="bg1"/>
                </a:solidFill>
                <a:cs typeface="Arial" panose="020B0604020202020204" pitchFamily="34" charset="0"/>
              </a:rPr>
              <a:t>Performance: Technical</a:t>
            </a:r>
            <a:r>
              <a:rPr lang="en-US" sz="2800" b="1" dirty="0" smtClean="0">
                <a:solidFill>
                  <a:schemeClr val="bg1"/>
                </a:solidFill>
                <a:cs typeface="Arial" panose="020B0604020202020204" pitchFamily="34" charset="0"/>
              </a:rPr>
              <a:t> </a:t>
            </a:r>
            <a:r>
              <a:rPr lang="en-US" sz="2800" dirty="0" smtClean="0">
                <a:solidFill>
                  <a:schemeClr val="bg1"/>
                </a:solidFill>
                <a:cs typeface="Arial" panose="020B0604020202020204" pitchFamily="34" charset="0"/>
              </a:rPr>
              <a:t>Strategic Accomplishments</a:t>
            </a:r>
            <a:endParaRPr lang="en-US" sz="2800" dirty="0">
              <a:solidFill>
                <a:schemeClr val="bg1"/>
              </a:solidFill>
              <a:cs typeface="Arial" panose="020B0604020202020204" pitchFamily="34" charset="0"/>
            </a:endParaRPr>
          </a:p>
        </p:txBody>
      </p:sp>
      <p:pic>
        <p:nvPicPr>
          <p:cNvPr id="2054" name="Picture 6" descr="Image result for data center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425" y="818855"/>
            <a:ext cx="2162175" cy="161954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962400" y="3429000"/>
            <a:ext cx="2895600" cy="1268006"/>
          </a:xfrm>
          <a:prstGeom prst="line">
            <a:avLst/>
          </a:prstGeom>
          <a:ln w="12700">
            <a:solidFill>
              <a:schemeClr val="bg1"/>
            </a:solidFill>
            <a:prstDash val="dash"/>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3400" y="6000618"/>
            <a:ext cx="2440219" cy="189203"/>
          </a:xfrm>
          <a:prstGeom prst="line">
            <a:avLst/>
          </a:prstGeom>
          <a:ln w="12700">
            <a:solidFill>
              <a:schemeClr val="bg1"/>
            </a:solidFill>
            <a:prstDash val="dash"/>
            <a:headEnd type="oval"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3619" y="4873098"/>
            <a:ext cx="2291103" cy="152770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756" y="2721787"/>
            <a:ext cx="2152650" cy="162161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flipV="1">
            <a:off x="4273594" y="5353182"/>
            <a:ext cx="274320" cy="0"/>
          </a:xfrm>
          <a:prstGeom prst="line">
            <a:avLst/>
          </a:prstGeom>
          <a:ln w="12700">
            <a:solidFill>
              <a:schemeClr val="bg1"/>
            </a:solidFill>
            <a:prstDash val="dash"/>
            <a:headEnd type="oval" w="med" len="med"/>
            <a:tailEnd type="arrow" w="med" len="med"/>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721012"/>
            <a:ext cx="2002427" cy="213576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336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pPr/>
              <a:t>58</a:t>
            </a:fld>
            <a:endParaRPr lang="en-US" dirty="0"/>
          </a:p>
        </p:txBody>
      </p:sp>
      <p:sp>
        <p:nvSpPr>
          <p:cNvPr id="8"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2060"/>
              </a:solidFill>
            </a:endParaRPr>
          </a:p>
        </p:txBody>
      </p:sp>
      <p:sp>
        <p:nvSpPr>
          <p:cNvPr id="9" name="TextBox 8"/>
          <p:cNvSpPr txBox="1"/>
          <p:nvPr/>
        </p:nvSpPr>
        <p:spPr>
          <a:xfrm>
            <a:off x="105771" y="217653"/>
            <a:ext cx="5152434" cy="523220"/>
          </a:xfrm>
          <a:prstGeom prst="rect">
            <a:avLst/>
          </a:prstGeom>
          <a:noFill/>
        </p:spPr>
        <p:txBody>
          <a:bodyPr wrap="square" rtlCol="0">
            <a:spAutoFit/>
          </a:bodyPr>
          <a:lstStyle/>
          <a:p>
            <a:pPr>
              <a:defRPr/>
            </a:pPr>
            <a:r>
              <a:rPr lang="en-US" sz="2800" dirty="0" smtClean="0">
                <a:solidFill>
                  <a:schemeClr val="bg1"/>
                </a:solidFill>
                <a:cs typeface="Arial" panose="020B0604020202020204" pitchFamily="34" charset="0"/>
              </a:rPr>
              <a:t>Performance:</a:t>
            </a:r>
            <a:r>
              <a:rPr lang="en-US" sz="2800" b="1" dirty="0" smtClean="0">
                <a:solidFill>
                  <a:schemeClr val="bg1"/>
                </a:solidFill>
                <a:cs typeface="Arial" panose="020B0604020202020204" pitchFamily="34" charset="0"/>
              </a:rPr>
              <a:t> </a:t>
            </a:r>
            <a:r>
              <a:rPr lang="en-US" sz="2800" dirty="0" smtClean="0">
                <a:solidFill>
                  <a:schemeClr val="bg1"/>
                </a:solidFill>
                <a:cs typeface="Arial" panose="020B0604020202020204" pitchFamily="34" charset="0"/>
              </a:rPr>
              <a:t>Critical Alliances</a:t>
            </a:r>
            <a:endParaRPr lang="en-US" sz="2800" dirty="0">
              <a:solidFill>
                <a:schemeClr val="bg1"/>
              </a:solidFill>
              <a:cs typeface="Arial" panose="020B0604020202020204" pitchFamily="34" charset="0"/>
            </a:endParaRPr>
          </a:p>
        </p:txBody>
      </p:sp>
      <p:sp>
        <p:nvSpPr>
          <p:cNvPr id="10" name="TextBox 9"/>
          <p:cNvSpPr txBox="1"/>
          <p:nvPr/>
        </p:nvSpPr>
        <p:spPr>
          <a:xfrm>
            <a:off x="228600" y="990600"/>
            <a:ext cx="3962400" cy="2862322"/>
          </a:xfrm>
          <a:prstGeom prst="rect">
            <a:avLst/>
          </a:prstGeom>
          <a:noFill/>
        </p:spPr>
        <p:txBody>
          <a:bodyPr wrap="square" rtlCol="0">
            <a:spAutoFit/>
          </a:bodyPr>
          <a:lstStyle/>
          <a:p>
            <a:pPr marL="287338" indent="-287338">
              <a:buFont typeface="Arial" panose="020B0604020202020204" pitchFamily="34" charset="0"/>
              <a:buChar char="•"/>
              <a:defRPr/>
            </a:pPr>
            <a:r>
              <a:rPr lang="en-US" sz="2000" dirty="0">
                <a:solidFill>
                  <a:schemeClr val="bg1"/>
                </a:solidFill>
                <a:cs typeface="Arial" panose="020B0604020202020204" pitchFamily="34" charset="0"/>
              </a:rPr>
              <a:t>International</a:t>
            </a:r>
          </a:p>
          <a:p>
            <a:pPr marL="287338" indent="-287338">
              <a:buFont typeface="Arial" panose="020B0604020202020204" pitchFamily="34" charset="0"/>
              <a:buChar char="•"/>
              <a:defRPr/>
            </a:pPr>
            <a:r>
              <a:rPr lang="en-US" sz="2000" dirty="0">
                <a:solidFill>
                  <a:schemeClr val="bg1"/>
                </a:solidFill>
                <a:cs typeface="Arial" panose="020B0604020202020204" pitchFamily="34" charset="0"/>
              </a:rPr>
              <a:t>U.S. Federal Agencies </a:t>
            </a:r>
          </a:p>
          <a:p>
            <a:pPr marL="287338" indent="-287338">
              <a:buFont typeface="Arial" panose="020B0604020202020204" pitchFamily="34" charset="0"/>
              <a:buChar char="•"/>
              <a:defRPr/>
            </a:pPr>
            <a:r>
              <a:rPr lang="en-US" sz="2000" dirty="0">
                <a:solidFill>
                  <a:schemeClr val="bg1"/>
                </a:solidFill>
                <a:cs typeface="Arial" panose="020B0604020202020204" pitchFamily="34" charset="0"/>
              </a:rPr>
              <a:t>Other NOAA Line Offices</a:t>
            </a:r>
          </a:p>
          <a:p>
            <a:pPr marL="287338" indent="-287338">
              <a:buFont typeface="Arial" panose="020B0604020202020204" pitchFamily="34" charset="0"/>
              <a:buChar char="•"/>
              <a:defRPr/>
            </a:pPr>
            <a:r>
              <a:rPr lang="en-US" sz="2000" dirty="0">
                <a:solidFill>
                  <a:schemeClr val="bg1"/>
                </a:solidFill>
                <a:cs typeface="Arial" panose="020B0604020202020204" pitchFamily="34" charset="0"/>
              </a:rPr>
              <a:t>State Agencies</a:t>
            </a:r>
          </a:p>
          <a:p>
            <a:pPr marL="287338" indent="-287338">
              <a:buFont typeface="Arial" panose="020B0604020202020204" pitchFamily="34" charset="0"/>
              <a:buChar char="•"/>
              <a:defRPr/>
            </a:pPr>
            <a:r>
              <a:rPr lang="en-US" sz="2000" dirty="0">
                <a:solidFill>
                  <a:schemeClr val="bg1"/>
                </a:solidFill>
                <a:cs typeface="Arial" panose="020B0604020202020204" pitchFamily="34" charset="0"/>
              </a:rPr>
              <a:t>Academia</a:t>
            </a:r>
          </a:p>
          <a:p>
            <a:pPr marL="287338" indent="-287338">
              <a:buFont typeface="Arial" panose="020B0604020202020204" pitchFamily="34" charset="0"/>
              <a:buChar char="•"/>
              <a:defRPr/>
            </a:pPr>
            <a:r>
              <a:rPr lang="en-US" sz="2000" dirty="0" smtClean="0">
                <a:solidFill>
                  <a:schemeClr val="bg1"/>
                </a:solidFill>
                <a:cs typeface="Arial" panose="020B0604020202020204" pitchFamily="34" charset="0"/>
              </a:rPr>
              <a:t>Municipalities</a:t>
            </a:r>
          </a:p>
          <a:p>
            <a:pPr marL="287338" indent="-287338">
              <a:buFont typeface="Arial" panose="020B0604020202020204" pitchFamily="34" charset="0"/>
              <a:buChar char="•"/>
              <a:defRPr/>
            </a:pPr>
            <a:r>
              <a:rPr lang="en-US" sz="2000" dirty="0" smtClean="0">
                <a:solidFill>
                  <a:schemeClr val="bg1"/>
                </a:solidFill>
                <a:cs typeface="Arial" panose="020B0604020202020204" pitchFamily="34" charset="0"/>
              </a:rPr>
              <a:t>Tribes</a:t>
            </a:r>
            <a:endParaRPr lang="en-US" sz="2000" dirty="0">
              <a:solidFill>
                <a:schemeClr val="bg1"/>
              </a:solidFill>
              <a:cs typeface="Arial" panose="020B0604020202020204" pitchFamily="34" charset="0"/>
            </a:endParaRPr>
          </a:p>
          <a:p>
            <a:pPr marL="287338" indent="-287338">
              <a:buFont typeface="Arial" panose="020B0604020202020204" pitchFamily="34" charset="0"/>
              <a:buChar char="•"/>
              <a:defRPr/>
            </a:pPr>
            <a:r>
              <a:rPr lang="en-US" sz="2000" dirty="0">
                <a:solidFill>
                  <a:schemeClr val="bg1"/>
                </a:solidFill>
                <a:cs typeface="Arial" panose="020B0604020202020204" pitchFamily="34" charset="0"/>
              </a:rPr>
              <a:t>Private Industry </a:t>
            </a:r>
          </a:p>
          <a:p>
            <a:pPr marL="287338" indent="-287338">
              <a:buFont typeface="Arial" panose="020B0604020202020204" pitchFamily="34" charset="0"/>
              <a:buChar char="•"/>
              <a:defRPr/>
            </a:pPr>
            <a:r>
              <a:rPr lang="en-US" sz="2000" dirty="0" smtClean="0">
                <a:solidFill>
                  <a:schemeClr val="bg1"/>
                </a:solidFill>
                <a:cs typeface="Arial" panose="020B0604020202020204" pitchFamily="34" charset="0"/>
              </a:rPr>
              <a:t>Not-For-Profit </a:t>
            </a:r>
            <a:r>
              <a:rPr lang="en-US" sz="2000" dirty="0">
                <a:solidFill>
                  <a:schemeClr val="bg1"/>
                </a:solidFill>
                <a:cs typeface="Arial" panose="020B0604020202020204" pitchFamily="34" charset="0"/>
              </a:rPr>
              <a:t>Research </a:t>
            </a:r>
          </a:p>
        </p:txBody>
      </p:sp>
      <p:pic>
        <p:nvPicPr>
          <p:cNvPr id="11" name="Picture 3"/>
          <p:cNvPicPr>
            <a:picLocks noChangeAspect="1" noChangeArrowheads="1"/>
          </p:cNvPicPr>
          <p:nvPr/>
        </p:nvPicPr>
        <p:blipFill>
          <a:blip r:embed="rId3" cstate="print"/>
          <a:srcRect/>
          <a:stretch>
            <a:fillRect/>
          </a:stretch>
        </p:blipFill>
        <p:spPr bwMode="auto">
          <a:xfrm>
            <a:off x="7740066" y="3844851"/>
            <a:ext cx="1111746" cy="1111746"/>
          </a:xfrm>
          <a:prstGeom prst="rect">
            <a:avLst/>
          </a:prstGeom>
          <a:noFill/>
          <a:ln w="12700">
            <a:solidFill>
              <a:schemeClr val="bg1"/>
            </a:solidFill>
            <a:miter lim="800000"/>
            <a:headEnd/>
            <a:tailEnd/>
          </a:ln>
        </p:spPr>
      </p:pic>
      <p:pic>
        <p:nvPicPr>
          <p:cNvPr id="12" name="Picture 6"/>
          <p:cNvPicPr>
            <a:picLocks noChangeAspect="1" noChangeArrowheads="1"/>
          </p:cNvPicPr>
          <p:nvPr/>
        </p:nvPicPr>
        <p:blipFill>
          <a:blip r:embed="rId4" cstate="print"/>
          <a:srcRect/>
          <a:stretch>
            <a:fillRect/>
          </a:stretch>
        </p:blipFill>
        <p:spPr bwMode="auto">
          <a:xfrm>
            <a:off x="6345677" y="3852921"/>
            <a:ext cx="1262509" cy="1075471"/>
          </a:xfrm>
          <a:prstGeom prst="rect">
            <a:avLst/>
          </a:prstGeom>
          <a:noFill/>
          <a:ln w="12700">
            <a:solidFill>
              <a:schemeClr val="bg1"/>
            </a:solidFill>
            <a:miter lim="800000"/>
            <a:headEnd/>
            <a:tailEnd/>
          </a:ln>
        </p:spPr>
      </p:pic>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495" y="5027492"/>
            <a:ext cx="2531851" cy="611307"/>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0"/>
          <p:cNvPicPr>
            <a:picLocks noChangeAspect="1" noChangeArrowheads="1"/>
          </p:cNvPicPr>
          <p:nvPr/>
        </p:nvPicPr>
        <p:blipFill>
          <a:blip r:embed="rId6" cstate="print"/>
          <a:srcRect/>
          <a:stretch>
            <a:fillRect/>
          </a:stretch>
        </p:blipFill>
        <p:spPr bwMode="auto">
          <a:xfrm>
            <a:off x="1728023" y="5730946"/>
            <a:ext cx="5708323" cy="618260"/>
          </a:xfrm>
          <a:prstGeom prst="rect">
            <a:avLst/>
          </a:prstGeom>
          <a:noFill/>
          <a:ln w="12700">
            <a:solidFill>
              <a:schemeClr val="bg1"/>
            </a:solidFill>
            <a:miter lim="800000"/>
            <a:headEnd/>
            <a:tailEnd/>
          </a:ln>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3795203"/>
            <a:ext cx="1046022" cy="113319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62" y="4928393"/>
            <a:ext cx="1420813" cy="142081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111041"/>
            <a:ext cx="1553812" cy="1759117"/>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6362" y="160338"/>
            <a:ext cx="2225675" cy="1506537"/>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4383" y="2007098"/>
            <a:ext cx="2457450" cy="171291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7309" y="2198397"/>
            <a:ext cx="1330313" cy="133031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24200" y="3683439"/>
            <a:ext cx="1311280" cy="1930495"/>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7310" y="3958594"/>
            <a:ext cx="2483129" cy="70577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1499" y="5545540"/>
            <a:ext cx="1430334" cy="803666"/>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descr="http://cimms.ou.edu/wp-content/uploads/2016/02/CIMMSLogo-800x368.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17195" y="2304528"/>
            <a:ext cx="2399167" cy="110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691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solidFill>
                  <a:schemeClr val="bg1">
                    <a:lumMod val="50000"/>
                  </a:schemeClr>
                </a:solidFill>
              </a:rPr>
              <a:t>ARL Overview</a:t>
            </a:r>
            <a:endParaRPr lang="en-US" sz="1800" u="sng" dirty="0">
              <a:solidFill>
                <a:schemeClr val="bg1">
                  <a:lumMod val="50000"/>
                </a:schemeClr>
              </a:solidFill>
            </a:endParaRPr>
          </a:p>
        </p:txBody>
      </p:sp>
      <p:sp>
        <p:nvSpPr>
          <p:cNvPr id="4" name="Content Placeholder 3"/>
          <p:cNvSpPr>
            <a:spLocks noGrp="1"/>
          </p:cNvSpPr>
          <p:nvPr>
            <p:ph sz="half" idx="2"/>
          </p:nvPr>
        </p:nvSpPr>
        <p:spPr>
          <a:xfrm>
            <a:off x="606425" y="1828800"/>
            <a:ext cx="4040188" cy="1112838"/>
          </a:xfrm>
        </p:spPr>
        <p:txBody>
          <a:bodyPr/>
          <a:lstStyle/>
          <a:p>
            <a:r>
              <a:rPr lang="en-US" sz="1800" dirty="0" smtClean="0">
                <a:solidFill>
                  <a:schemeClr val="bg1">
                    <a:lumMod val="50000"/>
                  </a:schemeClr>
                </a:solidFill>
              </a:rPr>
              <a:t>History</a:t>
            </a:r>
          </a:p>
          <a:p>
            <a:r>
              <a:rPr lang="en-US" sz="1800" dirty="0" smtClean="0">
                <a:solidFill>
                  <a:schemeClr val="bg1">
                    <a:lumMod val="50000"/>
                  </a:schemeClr>
                </a:solidFill>
              </a:rPr>
              <a:t>Organization</a:t>
            </a:r>
          </a:p>
          <a:p>
            <a:r>
              <a:rPr lang="en-US" sz="1800" dirty="0" smtClean="0">
                <a:solidFill>
                  <a:schemeClr val="bg1">
                    <a:lumMod val="50000"/>
                  </a:schemeClr>
                </a:solidFill>
              </a:rPr>
              <a:t>Research Areas</a:t>
            </a:r>
            <a:endParaRPr lang="en-US" sz="1800" dirty="0">
              <a:solidFill>
                <a:schemeClr val="bg1">
                  <a:lumMod val="50000"/>
                </a:schemeClr>
              </a:solidFill>
            </a:endParaRPr>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solidFill>
                  <a:schemeClr val="bg1">
                    <a:lumMod val="50000"/>
                  </a:schemeClr>
                </a:solidFill>
              </a:rPr>
              <a:t>Relevance</a:t>
            </a:r>
            <a:endParaRPr lang="en-US" sz="1800" u="sng" dirty="0">
              <a:solidFill>
                <a:schemeClr val="bg1">
                  <a:lumMod val="50000"/>
                </a:schemeClr>
              </a:solidFill>
            </a:endParaRPr>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solidFill>
                  <a:schemeClr val="bg1">
                    <a:lumMod val="50000"/>
                  </a:schemeClr>
                </a:solidFill>
              </a:rPr>
              <a:t>To DOC, NOAA, OAR</a:t>
            </a:r>
          </a:p>
          <a:p>
            <a:r>
              <a:rPr lang="en-US" sz="1800" dirty="0" smtClean="0">
                <a:solidFill>
                  <a:schemeClr val="bg1">
                    <a:lumMod val="50000"/>
                  </a:schemeClr>
                </a:solidFill>
              </a:rPr>
              <a:t>To Decision-makers</a:t>
            </a:r>
          </a:p>
          <a:p>
            <a:r>
              <a:rPr lang="en-US" sz="1800" dirty="0" smtClean="0">
                <a:solidFill>
                  <a:schemeClr val="bg1">
                    <a:lumMod val="50000"/>
                  </a:schemeClr>
                </a:solidFill>
              </a:rPr>
              <a:t>To Stakeholders</a:t>
            </a:r>
          </a:p>
          <a:p>
            <a:r>
              <a:rPr lang="en-US" sz="1800" dirty="0" smtClean="0">
                <a:solidFill>
                  <a:schemeClr val="bg1">
                    <a:lumMod val="50000"/>
                  </a:schemeClr>
                </a:solidFill>
              </a:rPr>
              <a:t>Tech Transfer</a:t>
            </a:r>
            <a:endParaRPr lang="en-US" sz="1800" dirty="0">
              <a:solidFill>
                <a:schemeClr val="bg1">
                  <a:lumMod val="50000"/>
                </a:schemeClr>
              </a:solidFill>
            </a:endParaRPr>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59</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Staff and Funding</a:t>
            </a:r>
            <a:endParaRPr lang="en-US" sz="1800" u="sng" dirty="0">
              <a:solidFill>
                <a:schemeClr val="bg1">
                  <a:lumMod val="50000"/>
                </a:schemeClr>
              </a:solidFill>
            </a:endParaRPr>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Workforce</a:t>
            </a:r>
          </a:p>
          <a:p>
            <a:r>
              <a:rPr lang="en-US" sz="1800" dirty="0" smtClean="0">
                <a:solidFill>
                  <a:schemeClr val="bg1">
                    <a:lumMod val="50000"/>
                  </a:schemeClr>
                </a:solidFill>
              </a:rPr>
              <a:t>Program Funding</a:t>
            </a:r>
          </a:p>
          <a:p>
            <a:r>
              <a:rPr lang="en-US" sz="1800" dirty="0" smtClean="0">
                <a:solidFill>
                  <a:schemeClr val="bg1">
                    <a:lumMod val="50000"/>
                  </a:schemeClr>
                </a:solidFill>
              </a:rPr>
              <a:t>Facilities</a:t>
            </a:r>
            <a:endParaRPr lang="en-US" sz="1800" dirty="0">
              <a:solidFill>
                <a:schemeClr val="bg1">
                  <a:lumMod val="50000"/>
                </a:schemeClr>
              </a:solidFill>
            </a:endParaRPr>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Performance</a:t>
            </a:r>
            <a:endParaRPr lang="en-US" sz="1800" u="sng" dirty="0">
              <a:solidFill>
                <a:schemeClr val="bg1">
                  <a:lumMod val="50000"/>
                </a:schemeClr>
              </a:solidFill>
            </a:endParaRPr>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Strategic Accomplishments</a:t>
            </a:r>
          </a:p>
          <a:p>
            <a:r>
              <a:rPr lang="en-US" sz="1800" dirty="0" smtClean="0">
                <a:solidFill>
                  <a:schemeClr val="bg1">
                    <a:lumMod val="50000"/>
                  </a:schemeClr>
                </a:solidFill>
              </a:rPr>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Quality</a:t>
            </a:r>
            <a:endParaRPr lang="en-US" sz="1800" u="sng" dirty="0">
              <a:solidFill>
                <a:schemeClr val="bg1">
                  <a:lumMod val="50000"/>
                </a:schemeClr>
              </a:solidFill>
            </a:endParaRPr>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Awards</a:t>
            </a:r>
          </a:p>
          <a:p>
            <a:r>
              <a:rPr lang="en-US" sz="1800" dirty="0" smtClean="0">
                <a:solidFill>
                  <a:schemeClr val="bg1">
                    <a:lumMod val="50000"/>
                  </a:schemeClr>
                </a:solidFill>
              </a:rPr>
              <a:t>Service</a:t>
            </a:r>
          </a:p>
          <a:p>
            <a:r>
              <a:rPr lang="en-US" sz="1800" dirty="0" smtClean="0">
                <a:solidFill>
                  <a:schemeClr val="bg1">
                    <a:lumMod val="50000"/>
                  </a:schemeClr>
                </a:solidFill>
              </a:rPr>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prstClr val="white"/>
                </a:solidFill>
              </a:rPr>
              <a:t>Opportunities and Challenges</a:t>
            </a:r>
            <a:endParaRPr lang="en-US" sz="1800" u="sng" dirty="0">
              <a:solidFill>
                <a:prstClr val="white"/>
              </a:solidFill>
            </a:endParaRPr>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prstClr val="white"/>
                </a:solidFill>
              </a:rPr>
              <a:t>Priorities</a:t>
            </a:r>
          </a:p>
          <a:p>
            <a:r>
              <a:rPr lang="en-US" sz="1800" dirty="0" smtClean="0">
                <a:solidFill>
                  <a:prstClr val="white"/>
                </a:solidFill>
              </a:rPr>
              <a:t>2011 Review</a:t>
            </a:r>
            <a:endParaRPr lang="en-US" sz="1800" dirty="0">
              <a:solidFill>
                <a:prstClr val="white"/>
              </a:solidFill>
            </a:endParaRPr>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Program for the Next Two Days</a:t>
            </a:r>
            <a:endParaRPr lang="en-US" sz="1800" u="sng" dirty="0">
              <a:solidFill>
                <a:schemeClr val="bg1">
                  <a:lumMod val="50000"/>
                </a:schemeClr>
              </a:solidFill>
            </a:endParaRPr>
          </a:p>
        </p:txBody>
      </p:sp>
    </p:spTree>
    <p:extLst>
      <p:ext uri="{BB962C8B-B14F-4D97-AF65-F5344CB8AC3E}">
        <p14:creationId xmlns:p14="http://schemas.microsoft.com/office/powerpoint/2010/main" val="3460293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6</a:t>
            </a:fld>
            <a:endParaRPr lang="en-US" dirty="0"/>
          </a:p>
        </p:txBody>
      </p:sp>
      <p:sp>
        <p:nvSpPr>
          <p:cNvPr id="6" name="object 4"/>
          <p:cNvSpPr txBox="1">
            <a:spLocks noGrp="1"/>
          </p:cNvSpPr>
          <p:nvPr>
            <p:ph type="title"/>
          </p:nvPr>
        </p:nvSpPr>
        <p:spPr>
          <a:xfrm>
            <a:off x="152401" y="228600"/>
            <a:ext cx="4347210" cy="751780"/>
          </a:xfrm>
          <a:prstGeom prst="rect">
            <a:avLst/>
          </a:prstGeom>
        </p:spPr>
        <p:txBody>
          <a:bodyPr vert="horz" wrap="square" lIns="0" tIns="73949" rIns="0" bIns="0" rtlCol="0">
            <a:spAutoFit/>
          </a:bodyPr>
          <a:lstStyle/>
          <a:p>
            <a:pPr marL="12700">
              <a:lnSpc>
                <a:spcPct val="100000"/>
              </a:lnSpc>
            </a:pPr>
            <a:r>
              <a:rPr spc="-30" dirty="0"/>
              <a:t>Ge</a:t>
            </a:r>
            <a:r>
              <a:rPr spc="-15" dirty="0"/>
              <a:t>n</a:t>
            </a:r>
            <a:r>
              <a:rPr spc="-5" dirty="0"/>
              <a:t>esi</a:t>
            </a:r>
            <a:r>
              <a:rPr dirty="0"/>
              <a:t>s</a:t>
            </a:r>
            <a:r>
              <a:rPr spc="-5" dirty="0"/>
              <a:t> o</a:t>
            </a:r>
            <a:r>
              <a:rPr dirty="0"/>
              <a:t>f</a:t>
            </a:r>
            <a:r>
              <a:rPr spc="-5" dirty="0"/>
              <a:t> L</a:t>
            </a:r>
            <a:r>
              <a:rPr dirty="0"/>
              <a:t>ab</a:t>
            </a:r>
          </a:p>
        </p:txBody>
      </p:sp>
      <p:sp>
        <p:nvSpPr>
          <p:cNvPr id="7" name="object 5"/>
          <p:cNvSpPr txBox="1"/>
          <p:nvPr/>
        </p:nvSpPr>
        <p:spPr>
          <a:xfrm>
            <a:off x="381000" y="1219200"/>
            <a:ext cx="3963670" cy="4839786"/>
          </a:xfrm>
          <a:prstGeom prst="rect">
            <a:avLst/>
          </a:prstGeom>
        </p:spPr>
        <p:txBody>
          <a:bodyPr vert="horz" wrap="square" lIns="0" tIns="0" rIns="0" bIns="0" rtlCol="0">
            <a:spAutoFit/>
          </a:bodyPr>
          <a:lstStyle/>
          <a:p>
            <a:pPr marL="287020" indent="-274320">
              <a:lnSpc>
                <a:spcPts val="2510"/>
              </a:lnSpc>
              <a:buClr>
                <a:prstClr val="white"/>
              </a:buClr>
              <a:buSzPct val="93181"/>
              <a:buFont typeface="Wingdings 2"/>
              <a:buChar char=""/>
              <a:tabLst>
                <a:tab pos="287020" algn="l"/>
              </a:tabLst>
            </a:pPr>
            <a:r>
              <a:rPr sz="2200" spc="-15" dirty="0">
                <a:solidFill>
                  <a:prstClr val="white"/>
                </a:solidFill>
                <a:cs typeface="Calibri"/>
              </a:rPr>
              <a:t>1948:</a:t>
            </a:r>
            <a:r>
              <a:rPr sz="2200" spc="-30" dirty="0">
                <a:solidFill>
                  <a:prstClr val="white"/>
                </a:solidFill>
                <a:cs typeface="Calibri"/>
              </a:rPr>
              <a:t> </a:t>
            </a:r>
            <a:r>
              <a:rPr sz="2200" spc="-20" dirty="0">
                <a:solidFill>
                  <a:prstClr val="white"/>
                </a:solidFill>
                <a:cs typeface="Calibri"/>
              </a:rPr>
              <a:t>Spe</a:t>
            </a:r>
            <a:r>
              <a:rPr sz="2200" spc="-15" dirty="0">
                <a:solidFill>
                  <a:prstClr val="white"/>
                </a:solidFill>
                <a:cs typeface="Calibri"/>
              </a:rPr>
              <a:t>cia</a:t>
            </a:r>
            <a:r>
              <a:rPr sz="2200" dirty="0">
                <a:solidFill>
                  <a:prstClr val="white"/>
                </a:solidFill>
                <a:cs typeface="Calibri"/>
              </a:rPr>
              <a:t>l </a:t>
            </a:r>
            <a:r>
              <a:rPr sz="2200" spc="-10" dirty="0">
                <a:solidFill>
                  <a:prstClr val="white"/>
                </a:solidFill>
                <a:cs typeface="Calibri"/>
              </a:rPr>
              <a:t>P</a:t>
            </a:r>
            <a:r>
              <a:rPr sz="2200" spc="-45" dirty="0">
                <a:solidFill>
                  <a:prstClr val="white"/>
                </a:solidFill>
                <a:cs typeface="Calibri"/>
              </a:rPr>
              <a:t>r</a:t>
            </a:r>
            <a:r>
              <a:rPr sz="2200" spc="-10" dirty="0">
                <a:solidFill>
                  <a:prstClr val="white"/>
                </a:solidFill>
                <a:cs typeface="Calibri"/>
              </a:rPr>
              <a:t>oj</a:t>
            </a:r>
            <a:r>
              <a:rPr sz="2200" spc="-20" dirty="0">
                <a:solidFill>
                  <a:prstClr val="white"/>
                </a:solidFill>
                <a:cs typeface="Calibri"/>
              </a:rPr>
              <a:t>e</a:t>
            </a:r>
            <a:r>
              <a:rPr sz="2200" spc="-15" dirty="0">
                <a:solidFill>
                  <a:prstClr val="white"/>
                </a:solidFill>
                <a:cs typeface="Calibri"/>
              </a:rPr>
              <a:t>ct</a:t>
            </a:r>
            <a:r>
              <a:rPr sz="2200" spc="-10" dirty="0">
                <a:solidFill>
                  <a:prstClr val="white"/>
                </a:solidFill>
                <a:cs typeface="Calibri"/>
              </a:rPr>
              <a:t>s</a:t>
            </a:r>
            <a:r>
              <a:rPr sz="2200" spc="5" dirty="0">
                <a:solidFill>
                  <a:prstClr val="white"/>
                </a:solidFill>
                <a:cs typeface="Calibri"/>
              </a:rPr>
              <a:t> </a:t>
            </a:r>
            <a:r>
              <a:rPr sz="2200" spc="-20" dirty="0">
                <a:solidFill>
                  <a:prstClr val="white"/>
                </a:solidFill>
                <a:cs typeface="Calibri"/>
              </a:rPr>
              <a:t>Se</a:t>
            </a:r>
            <a:r>
              <a:rPr sz="2200" spc="-15" dirty="0">
                <a:solidFill>
                  <a:prstClr val="white"/>
                </a:solidFill>
                <a:cs typeface="Calibri"/>
              </a:rPr>
              <a:t>cti</a:t>
            </a:r>
            <a:r>
              <a:rPr sz="2200" spc="-10" dirty="0">
                <a:solidFill>
                  <a:prstClr val="white"/>
                </a:solidFill>
                <a:cs typeface="Calibri"/>
              </a:rPr>
              <a:t>o</a:t>
            </a:r>
            <a:r>
              <a:rPr sz="2200" spc="-15" dirty="0">
                <a:solidFill>
                  <a:prstClr val="white"/>
                </a:solidFill>
                <a:cs typeface="Calibri"/>
              </a:rPr>
              <a:t>n</a:t>
            </a:r>
            <a:r>
              <a:rPr sz="2200" dirty="0">
                <a:solidFill>
                  <a:prstClr val="white"/>
                </a:solidFill>
                <a:cs typeface="Calibri"/>
              </a:rPr>
              <a:t> </a:t>
            </a:r>
            <a:r>
              <a:rPr sz="2200" spc="-10" dirty="0">
                <a:solidFill>
                  <a:prstClr val="white"/>
                </a:solidFill>
                <a:cs typeface="Calibri"/>
              </a:rPr>
              <a:t>of</a:t>
            </a:r>
            <a:endParaRPr sz="2200" dirty="0">
              <a:solidFill>
                <a:prstClr val="white"/>
              </a:solidFill>
              <a:cs typeface="Calibri"/>
            </a:endParaRPr>
          </a:p>
          <a:p>
            <a:pPr marL="286385">
              <a:lnSpc>
                <a:spcPts val="2510"/>
              </a:lnSpc>
            </a:pPr>
            <a:r>
              <a:rPr sz="2200" spc="-60" dirty="0">
                <a:solidFill>
                  <a:prstClr val="white"/>
                </a:solidFill>
                <a:cs typeface="Calibri"/>
              </a:rPr>
              <a:t>U</a:t>
            </a:r>
            <a:r>
              <a:rPr sz="2200" spc="-15" dirty="0">
                <a:solidFill>
                  <a:prstClr val="white"/>
                </a:solidFill>
                <a:cs typeface="Calibri"/>
              </a:rPr>
              <a:t>.S</a:t>
            </a:r>
            <a:r>
              <a:rPr sz="2200" spc="-10" dirty="0">
                <a:solidFill>
                  <a:prstClr val="white"/>
                </a:solidFill>
                <a:cs typeface="Calibri"/>
              </a:rPr>
              <a:t>. </a:t>
            </a:r>
            <a:r>
              <a:rPr sz="2200" spc="-10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a</a:t>
            </a:r>
            <a:r>
              <a:rPr sz="2200" spc="-15" dirty="0">
                <a:solidFill>
                  <a:prstClr val="white"/>
                </a:solidFill>
                <a:cs typeface="Calibri"/>
              </a:rPr>
              <a:t>t</a:t>
            </a:r>
            <a:r>
              <a:rPr sz="2200" spc="-20" dirty="0">
                <a:solidFill>
                  <a:prstClr val="white"/>
                </a:solidFill>
                <a:cs typeface="Calibri"/>
              </a:rPr>
              <a:t>he</a:t>
            </a:r>
            <a:r>
              <a:rPr sz="2200" spc="-10" dirty="0">
                <a:solidFill>
                  <a:prstClr val="white"/>
                </a:solidFill>
                <a:cs typeface="Calibri"/>
              </a:rPr>
              <a:t>r</a:t>
            </a:r>
            <a:r>
              <a:rPr sz="2200" spc="30" dirty="0">
                <a:solidFill>
                  <a:prstClr val="white"/>
                </a:solidFill>
                <a:cs typeface="Calibri"/>
              </a:rPr>
              <a:t> </a:t>
            </a:r>
            <a:r>
              <a:rPr sz="2200" spc="-15" dirty="0" smtClean="0">
                <a:solidFill>
                  <a:prstClr val="white"/>
                </a:solidFill>
                <a:cs typeface="Calibri"/>
              </a:rPr>
              <a:t>B</a:t>
            </a:r>
            <a:r>
              <a:rPr sz="2200" spc="-20" dirty="0" smtClean="0">
                <a:solidFill>
                  <a:prstClr val="white"/>
                </a:solidFill>
                <a:cs typeface="Calibri"/>
              </a:rPr>
              <a:t>u</a:t>
            </a:r>
            <a:r>
              <a:rPr sz="2200" spc="-35" dirty="0" smtClean="0">
                <a:solidFill>
                  <a:prstClr val="white"/>
                </a:solidFill>
                <a:cs typeface="Calibri"/>
              </a:rPr>
              <a:t>r</a:t>
            </a:r>
            <a:r>
              <a:rPr sz="2200" spc="-20" dirty="0" smtClean="0">
                <a:solidFill>
                  <a:prstClr val="white"/>
                </a:solidFill>
                <a:cs typeface="Calibri"/>
              </a:rPr>
              <a:t>e</a:t>
            </a:r>
            <a:r>
              <a:rPr sz="2200" spc="-15" dirty="0" smtClean="0">
                <a:solidFill>
                  <a:prstClr val="white"/>
                </a:solidFill>
                <a:cs typeface="Calibri"/>
              </a:rPr>
              <a:t>au</a:t>
            </a:r>
            <a:endParaRPr sz="2200" dirty="0" smtClean="0">
              <a:solidFill>
                <a:prstClr val="white"/>
              </a:solidFill>
              <a:cs typeface="Calibri"/>
            </a:endParaRPr>
          </a:p>
          <a:p>
            <a:pPr marL="287020" marR="735330" indent="-274320">
              <a:lnSpc>
                <a:spcPts val="2380"/>
              </a:lnSpc>
              <a:spcBef>
                <a:spcPts val="560"/>
              </a:spcBef>
              <a:buClr>
                <a:prstClr val="white"/>
              </a:buClr>
              <a:buSzPct val="93181"/>
              <a:buFont typeface="Wingdings 2"/>
              <a:buChar char=""/>
              <a:tabLst>
                <a:tab pos="287020" algn="l"/>
              </a:tabLst>
            </a:pPr>
            <a:r>
              <a:rPr sz="2200" spc="-10" dirty="0">
                <a:solidFill>
                  <a:prstClr val="white"/>
                </a:solidFill>
                <a:cs typeface="Calibri"/>
              </a:rPr>
              <a:t>P</a:t>
            </a:r>
            <a:r>
              <a:rPr sz="2200" spc="-45" dirty="0">
                <a:solidFill>
                  <a:prstClr val="white"/>
                </a:solidFill>
                <a:cs typeface="Calibri"/>
              </a:rPr>
              <a:t>r</a:t>
            </a:r>
            <a:r>
              <a:rPr sz="2200" spc="-25" dirty="0">
                <a:solidFill>
                  <a:prstClr val="white"/>
                </a:solidFill>
                <a:cs typeface="Calibri"/>
              </a:rPr>
              <a:t>o</a:t>
            </a:r>
            <a:r>
              <a:rPr sz="2200" spc="-10" dirty="0">
                <a:solidFill>
                  <a:prstClr val="white"/>
                </a:solidFill>
                <a:cs typeface="Calibri"/>
              </a:rPr>
              <a:t>v</a:t>
            </a:r>
            <a:r>
              <a:rPr sz="2200" spc="-15" dirty="0">
                <a:solidFill>
                  <a:prstClr val="white"/>
                </a:solidFill>
                <a:cs typeface="Calibri"/>
              </a:rPr>
              <a:t>ide</a:t>
            </a:r>
            <a:r>
              <a:rPr sz="2200" spc="-20" dirty="0">
                <a:solidFill>
                  <a:prstClr val="white"/>
                </a:solidFill>
                <a:cs typeface="Calibri"/>
              </a:rPr>
              <a:t> </a:t>
            </a:r>
            <a:r>
              <a:rPr sz="2200" spc="-25" dirty="0">
                <a:solidFill>
                  <a:prstClr val="white"/>
                </a:solidFill>
                <a:cs typeface="Calibri"/>
              </a:rPr>
              <a:t>m</a:t>
            </a:r>
            <a:r>
              <a:rPr sz="2200" spc="-30" dirty="0">
                <a:solidFill>
                  <a:prstClr val="white"/>
                </a:solidFill>
                <a:cs typeface="Calibri"/>
              </a:rPr>
              <a:t>e</a:t>
            </a:r>
            <a:r>
              <a:rPr sz="2200" spc="-40" dirty="0">
                <a:solidFill>
                  <a:prstClr val="white"/>
                </a:solidFill>
                <a:cs typeface="Calibri"/>
              </a:rPr>
              <a:t>t</a:t>
            </a:r>
            <a:r>
              <a:rPr sz="2200" spc="-20" dirty="0">
                <a:solidFill>
                  <a:prstClr val="white"/>
                </a:solidFill>
                <a:cs typeface="Calibri"/>
              </a:rPr>
              <a:t>e</a:t>
            </a:r>
            <a:r>
              <a:rPr sz="2200" spc="-10" dirty="0">
                <a:solidFill>
                  <a:prstClr val="white"/>
                </a:solidFill>
                <a:cs typeface="Calibri"/>
              </a:rPr>
              <a:t>o</a:t>
            </a:r>
            <a:r>
              <a:rPr sz="2200" spc="-45" dirty="0">
                <a:solidFill>
                  <a:prstClr val="white"/>
                </a:solidFill>
                <a:cs typeface="Calibri"/>
              </a:rPr>
              <a:t>r</a:t>
            </a:r>
            <a:r>
              <a:rPr sz="2200" spc="-10" dirty="0">
                <a:solidFill>
                  <a:prstClr val="white"/>
                </a:solidFill>
                <a:cs typeface="Calibri"/>
              </a:rPr>
              <a:t>olo</a:t>
            </a:r>
            <a:r>
              <a:rPr sz="2200" spc="-15" dirty="0">
                <a:solidFill>
                  <a:prstClr val="white"/>
                </a:solidFill>
                <a:cs typeface="Calibri"/>
              </a:rPr>
              <a:t>gi</a:t>
            </a:r>
            <a:r>
              <a:rPr sz="2200" spc="-40" dirty="0">
                <a:solidFill>
                  <a:prstClr val="white"/>
                </a:solidFill>
                <a:cs typeface="Calibri"/>
              </a:rPr>
              <a:t>c</a:t>
            </a:r>
            <a:r>
              <a:rPr sz="2200" spc="-15" dirty="0">
                <a:solidFill>
                  <a:prstClr val="white"/>
                </a:solidFill>
                <a:cs typeface="Calibri"/>
              </a:rPr>
              <a:t>a</a:t>
            </a:r>
            <a:r>
              <a:rPr sz="2200" dirty="0">
                <a:solidFill>
                  <a:prstClr val="white"/>
                </a:solidFill>
                <a:cs typeface="Calibri"/>
              </a:rPr>
              <a:t>l </a:t>
            </a:r>
            <a:r>
              <a:rPr sz="2200" spc="-55" dirty="0">
                <a:solidFill>
                  <a:prstClr val="white"/>
                </a:solidFill>
                <a:cs typeface="Calibri"/>
              </a:rPr>
              <a:t>e</a:t>
            </a:r>
            <a:r>
              <a:rPr sz="2200" spc="-20" dirty="0">
                <a:solidFill>
                  <a:prstClr val="white"/>
                </a:solidFill>
                <a:cs typeface="Calibri"/>
              </a:rPr>
              <a:t>xpe</a:t>
            </a:r>
            <a:r>
              <a:rPr sz="2200" spc="-10" dirty="0">
                <a:solidFill>
                  <a:prstClr val="white"/>
                </a:solidFill>
                <a:cs typeface="Calibri"/>
              </a:rPr>
              <a:t>r</a:t>
            </a:r>
            <a:r>
              <a:rPr sz="2200" spc="-15" dirty="0">
                <a:solidFill>
                  <a:prstClr val="white"/>
                </a:solidFill>
                <a:cs typeface="Calibri"/>
              </a:rPr>
              <a:t>ti</a:t>
            </a:r>
            <a:r>
              <a:rPr sz="2200" spc="-10" dirty="0">
                <a:solidFill>
                  <a:prstClr val="white"/>
                </a:solidFill>
                <a:cs typeface="Calibri"/>
              </a:rPr>
              <a:t>se</a:t>
            </a:r>
            <a:r>
              <a:rPr sz="2200" dirty="0">
                <a:solidFill>
                  <a:prstClr val="white"/>
                </a:solidFill>
                <a:cs typeface="Calibri"/>
              </a:rPr>
              <a:t> </a:t>
            </a:r>
            <a:r>
              <a:rPr sz="2200" spc="-40" dirty="0">
                <a:solidFill>
                  <a:prstClr val="white"/>
                </a:solidFill>
                <a:cs typeface="Calibri"/>
              </a:rPr>
              <a:t>t</a:t>
            </a:r>
            <a:r>
              <a:rPr sz="2200" spc="-15" dirty="0">
                <a:solidFill>
                  <a:prstClr val="white"/>
                </a:solidFill>
                <a:cs typeface="Calibri"/>
              </a:rPr>
              <a:t>o</a:t>
            </a:r>
            <a:r>
              <a:rPr sz="2200" spc="20" dirty="0">
                <a:solidFill>
                  <a:prstClr val="white"/>
                </a:solidFill>
                <a:cs typeface="Calibri"/>
              </a:rPr>
              <a:t> </a:t>
            </a:r>
            <a:r>
              <a:rPr sz="2200" spc="-10" dirty="0">
                <a:solidFill>
                  <a:prstClr val="white"/>
                </a:solidFill>
                <a:cs typeface="Calibri"/>
              </a:rPr>
              <a:t>o</a:t>
            </a:r>
            <a:r>
              <a:rPr sz="2200" spc="-15" dirty="0">
                <a:solidFill>
                  <a:prstClr val="white"/>
                </a:solidFill>
                <a:cs typeface="Calibri"/>
              </a:rPr>
              <a:t>the</a:t>
            </a:r>
            <a:r>
              <a:rPr sz="2200" spc="-10" dirty="0">
                <a:solidFill>
                  <a:prstClr val="white"/>
                </a:solidFill>
                <a:cs typeface="Calibri"/>
              </a:rPr>
              <a:t>r</a:t>
            </a:r>
            <a:r>
              <a:rPr sz="2200" spc="5" dirty="0">
                <a:solidFill>
                  <a:prstClr val="white"/>
                </a:solidFill>
                <a:cs typeface="Calibri"/>
              </a:rPr>
              <a:t> </a:t>
            </a:r>
            <a:r>
              <a:rPr sz="2200" spc="-50" dirty="0">
                <a:solidFill>
                  <a:prstClr val="white"/>
                </a:solidFill>
                <a:cs typeface="Calibri"/>
              </a:rPr>
              <a:t>F</a:t>
            </a:r>
            <a:r>
              <a:rPr sz="2200" spc="-20" dirty="0">
                <a:solidFill>
                  <a:prstClr val="white"/>
                </a:solidFill>
                <a:cs typeface="Calibri"/>
              </a:rPr>
              <a:t>ede</a:t>
            </a:r>
            <a:r>
              <a:rPr sz="2200" spc="-60" dirty="0">
                <a:solidFill>
                  <a:prstClr val="white"/>
                </a:solidFill>
                <a:cs typeface="Calibri"/>
              </a:rPr>
              <a:t>r</a:t>
            </a:r>
            <a:r>
              <a:rPr sz="2200" spc="-15" dirty="0">
                <a:solidFill>
                  <a:prstClr val="white"/>
                </a:solidFill>
                <a:cs typeface="Calibri"/>
              </a:rPr>
              <a:t>a</a:t>
            </a:r>
            <a:r>
              <a:rPr sz="2200" dirty="0">
                <a:solidFill>
                  <a:prstClr val="white"/>
                </a:solidFill>
                <a:cs typeface="Calibri"/>
              </a:rPr>
              <a:t>l </a:t>
            </a:r>
            <a:r>
              <a:rPr sz="2200" spc="-15" dirty="0">
                <a:solidFill>
                  <a:prstClr val="white"/>
                </a:solidFill>
                <a:cs typeface="Calibri"/>
              </a:rPr>
              <a:t>a</a:t>
            </a:r>
            <a:r>
              <a:rPr sz="2200" spc="-45" dirty="0">
                <a:solidFill>
                  <a:prstClr val="white"/>
                </a:solidFill>
                <a:cs typeface="Calibri"/>
              </a:rPr>
              <a:t>g</a:t>
            </a:r>
            <a:r>
              <a:rPr sz="2200" spc="-15" dirty="0">
                <a:solidFill>
                  <a:prstClr val="white"/>
                </a:solidFill>
                <a:cs typeface="Calibri"/>
              </a:rPr>
              <a:t>encie</a:t>
            </a:r>
            <a:r>
              <a:rPr sz="2200" spc="-10" dirty="0">
                <a:solidFill>
                  <a:prstClr val="white"/>
                </a:solidFill>
                <a:cs typeface="Calibri"/>
              </a:rPr>
              <a:t>s</a:t>
            </a:r>
            <a:endParaRPr sz="2200" dirty="0">
              <a:solidFill>
                <a:prstClr val="white"/>
              </a:solidFill>
              <a:cs typeface="Calibri"/>
            </a:endParaRPr>
          </a:p>
          <a:p>
            <a:pPr marL="287020" marR="59055" indent="-274320">
              <a:lnSpc>
                <a:spcPts val="2380"/>
              </a:lnSpc>
              <a:spcBef>
                <a:spcPts val="520"/>
              </a:spcBef>
              <a:buClr>
                <a:prstClr val="white"/>
              </a:buClr>
              <a:buSzPct val="93181"/>
              <a:buFont typeface="Wingdings 2"/>
              <a:buChar char=""/>
              <a:tabLst>
                <a:tab pos="287020" algn="l"/>
              </a:tabLst>
            </a:pPr>
            <a:r>
              <a:rPr sz="2200" spc="-75" dirty="0" smtClean="0">
                <a:solidFill>
                  <a:prstClr val="white"/>
                </a:solidFill>
                <a:cs typeface="Calibri"/>
              </a:rPr>
              <a:t>A</a:t>
            </a:r>
            <a:r>
              <a:rPr sz="2200" spc="-15" dirty="0" smtClean="0">
                <a:solidFill>
                  <a:prstClr val="white"/>
                </a:solidFill>
                <a:cs typeface="Calibri"/>
              </a:rPr>
              <a:t>t</a:t>
            </a:r>
            <a:r>
              <a:rPr sz="2200" spc="-25" dirty="0" smtClean="0">
                <a:solidFill>
                  <a:prstClr val="white"/>
                </a:solidFill>
                <a:cs typeface="Calibri"/>
              </a:rPr>
              <a:t>m</a:t>
            </a:r>
            <a:r>
              <a:rPr sz="2200" spc="-10" dirty="0" smtClean="0">
                <a:solidFill>
                  <a:prstClr val="white"/>
                </a:solidFill>
                <a:cs typeface="Calibri"/>
              </a:rPr>
              <a:t>os</a:t>
            </a:r>
            <a:r>
              <a:rPr sz="2200" spc="-20" dirty="0" smtClean="0">
                <a:solidFill>
                  <a:prstClr val="white"/>
                </a:solidFill>
                <a:cs typeface="Calibri"/>
              </a:rPr>
              <a:t>phe</a:t>
            </a:r>
            <a:r>
              <a:rPr sz="2200" spc="-10" dirty="0" smtClean="0">
                <a:solidFill>
                  <a:prstClr val="white"/>
                </a:solidFill>
                <a:cs typeface="Calibri"/>
              </a:rPr>
              <a:t>ric</a:t>
            </a:r>
            <a:r>
              <a:rPr sz="2200" dirty="0" smtClean="0">
                <a:solidFill>
                  <a:prstClr val="white"/>
                </a:solidFill>
                <a:cs typeface="Calibri"/>
              </a:rPr>
              <a:t> </a:t>
            </a:r>
            <a:r>
              <a:rPr sz="2200" spc="-60" dirty="0" smtClean="0">
                <a:solidFill>
                  <a:prstClr val="white"/>
                </a:solidFill>
                <a:cs typeface="Calibri"/>
              </a:rPr>
              <a:t>f</a:t>
            </a:r>
            <a:r>
              <a:rPr sz="2200" spc="-15" dirty="0" smtClean="0">
                <a:solidFill>
                  <a:prstClr val="white"/>
                </a:solidFill>
                <a:cs typeface="Calibri"/>
              </a:rPr>
              <a:t>ac</a:t>
            </a:r>
            <a:r>
              <a:rPr sz="2200" spc="-40" dirty="0" smtClean="0">
                <a:solidFill>
                  <a:prstClr val="white"/>
                </a:solidFill>
                <a:cs typeface="Calibri"/>
              </a:rPr>
              <a:t>t</a:t>
            </a:r>
            <a:r>
              <a:rPr sz="2200" spc="-10" dirty="0" smtClean="0">
                <a:solidFill>
                  <a:prstClr val="white"/>
                </a:solidFill>
                <a:cs typeface="Calibri"/>
              </a:rPr>
              <a:t>o</a:t>
            </a:r>
            <a:r>
              <a:rPr sz="2200" spc="-45" dirty="0" smtClean="0">
                <a:solidFill>
                  <a:prstClr val="white"/>
                </a:solidFill>
                <a:cs typeface="Calibri"/>
              </a:rPr>
              <a:t>r</a:t>
            </a:r>
            <a:r>
              <a:rPr sz="2200" spc="-10" dirty="0" smtClean="0">
                <a:solidFill>
                  <a:prstClr val="white"/>
                </a:solidFill>
                <a:cs typeface="Calibri"/>
              </a:rPr>
              <a:t>s</a:t>
            </a:r>
            <a:r>
              <a:rPr sz="2200" spc="5" dirty="0" smtClean="0">
                <a:solidFill>
                  <a:prstClr val="white"/>
                </a:solidFill>
                <a:cs typeface="Calibri"/>
              </a:rPr>
              <a:t> </a:t>
            </a:r>
            <a:r>
              <a:rPr sz="2200" spc="-4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r</a:t>
            </a:r>
            <a:r>
              <a:rPr sz="2200" spc="-15" dirty="0">
                <a:solidFill>
                  <a:prstClr val="white"/>
                </a:solidFill>
                <a:cs typeface="Calibri"/>
              </a:rPr>
              <a:t>e</a:t>
            </a:r>
            <a:r>
              <a:rPr sz="2200" dirty="0">
                <a:solidFill>
                  <a:prstClr val="white"/>
                </a:solidFill>
                <a:cs typeface="Calibri"/>
              </a:rPr>
              <a:t> </a:t>
            </a:r>
            <a:r>
              <a:rPr sz="2200" spc="-30" dirty="0">
                <a:solidFill>
                  <a:prstClr val="white"/>
                </a:solidFill>
                <a:cs typeface="Calibri"/>
              </a:rPr>
              <a:t>v</a:t>
            </a:r>
            <a:r>
              <a:rPr sz="2200" spc="-20" dirty="0">
                <a:solidFill>
                  <a:prstClr val="white"/>
                </a:solidFill>
                <a:cs typeface="Calibri"/>
              </a:rPr>
              <a:t>e</a:t>
            </a:r>
            <a:r>
              <a:rPr sz="2200" dirty="0">
                <a:solidFill>
                  <a:prstClr val="white"/>
                </a:solidFill>
                <a:cs typeface="Calibri"/>
              </a:rPr>
              <a:t>r</a:t>
            </a:r>
            <a:r>
              <a:rPr sz="2200" spc="-10" dirty="0">
                <a:solidFill>
                  <a:prstClr val="white"/>
                </a:solidFill>
                <a:cs typeface="Calibri"/>
              </a:rPr>
              <a:t>y</a:t>
            </a:r>
            <a:r>
              <a:rPr sz="2200" spc="-5" dirty="0">
                <a:solidFill>
                  <a:prstClr val="white"/>
                </a:solidFill>
                <a:cs typeface="Calibri"/>
              </a:rPr>
              <a:t> i</a:t>
            </a:r>
            <a:r>
              <a:rPr sz="2200" spc="-20" dirty="0">
                <a:solidFill>
                  <a:prstClr val="white"/>
                </a:solidFill>
                <a:cs typeface="Calibri"/>
              </a:rPr>
              <a:t>mp</a:t>
            </a:r>
            <a:r>
              <a:rPr sz="2200" spc="-10" dirty="0">
                <a:solidFill>
                  <a:prstClr val="white"/>
                </a:solidFill>
                <a:cs typeface="Calibri"/>
              </a:rPr>
              <a:t>or</a:t>
            </a:r>
            <a:r>
              <a:rPr sz="2200" spc="-40" dirty="0">
                <a:solidFill>
                  <a:prstClr val="white"/>
                </a:solidFill>
                <a:cs typeface="Calibri"/>
              </a:rPr>
              <a:t>t</a:t>
            </a:r>
            <a:r>
              <a:rPr sz="2200" spc="-15" dirty="0">
                <a:solidFill>
                  <a:prstClr val="white"/>
                </a:solidFill>
                <a:cs typeface="Calibri"/>
              </a:rPr>
              <a:t>a</a:t>
            </a:r>
            <a:r>
              <a:rPr sz="2200" spc="-40" dirty="0">
                <a:solidFill>
                  <a:prstClr val="white"/>
                </a:solidFill>
                <a:cs typeface="Calibri"/>
              </a:rPr>
              <a:t>n</a:t>
            </a:r>
            <a:r>
              <a:rPr sz="2200" spc="-10" dirty="0">
                <a:solidFill>
                  <a:prstClr val="white"/>
                </a:solidFill>
                <a:cs typeface="Calibri"/>
              </a:rPr>
              <a:t>t </a:t>
            </a:r>
            <a:r>
              <a:rPr sz="2200" spc="-40" dirty="0">
                <a:solidFill>
                  <a:prstClr val="white"/>
                </a:solidFill>
                <a:cs typeface="Calibri"/>
              </a:rPr>
              <a:t>t</a:t>
            </a:r>
            <a:r>
              <a:rPr sz="2200" spc="-15" dirty="0">
                <a:solidFill>
                  <a:prstClr val="white"/>
                </a:solidFill>
                <a:cs typeface="Calibri"/>
              </a:rPr>
              <a:t>o</a:t>
            </a:r>
            <a:r>
              <a:rPr sz="2200" spc="10" dirty="0">
                <a:solidFill>
                  <a:prstClr val="white"/>
                </a:solidFill>
                <a:cs typeface="Calibri"/>
              </a:rPr>
              <a:t> </a:t>
            </a:r>
            <a:r>
              <a:rPr sz="2200" spc="-20" dirty="0">
                <a:solidFill>
                  <a:prstClr val="white"/>
                </a:solidFill>
                <a:cs typeface="Calibri"/>
              </a:rPr>
              <a:t>eme</a:t>
            </a:r>
            <a:r>
              <a:rPr sz="2200" spc="-35" dirty="0">
                <a:solidFill>
                  <a:prstClr val="white"/>
                </a:solidFill>
                <a:cs typeface="Calibri"/>
              </a:rPr>
              <a:t>r</a:t>
            </a:r>
            <a:r>
              <a:rPr sz="2200" spc="-15" dirty="0">
                <a:solidFill>
                  <a:prstClr val="white"/>
                </a:solidFill>
                <a:cs typeface="Calibri"/>
              </a:rPr>
              <a:t>gi</a:t>
            </a:r>
            <a:r>
              <a:rPr sz="2200" spc="-20" dirty="0">
                <a:solidFill>
                  <a:prstClr val="white"/>
                </a:solidFill>
                <a:cs typeface="Calibri"/>
              </a:rPr>
              <a:t>n</a:t>
            </a:r>
            <a:r>
              <a:rPr sz="2200" spc="-15" dirty="0">
                <a:solidFill>
                  <a:prstClr val="white"/>
                </a:solidFill>
                <a:cs typeface="Calibri"/>
              </a:rPr>
              <a:t>g</a:t>
            </a:r>
            <a:r>
              <a:rPr sz="2200" spc="15" dirty="0">
                <a:solidFill>
                  <a:prstClr val="white"/>
                </a:solidFill>
                <a:cs typeface="Calibri"/>
              </a:rPr>
              <a:t> </a:t>
            </a:r>
            <a:r>
              <a:rPr sz="2200" dirty="0">
                <a:solidFill>
                  <a:prstClr val="white"/>
                </a:solidFill>
                <a:cs typeface="Calibri"/>
              </a:rPr>
              <a:t>i</a:t>
            </a:r>
            <a:r>
              <a:rPr sz="2200" spc="-10" dirty="0">
                <a:solidFill>
                  <a:prstClr val="white"/>
                </a:solidFill>
                <a:cs typeface="Calibri"/>
              </a:rPr>
              <a:t>ss</a:t>
            </a:r>
            <a:r>
              <a:rPr sz="2200" spc="-20" dirty="0">
                <a:solidFill>
                  <a:prstClr val="white"/>
                </a:solidFill>
                <a:cs typeface="Calibri"/>
              </a:rPr>
              <a:t>ue</a:t>
            </a:r>
            <a:r>
              <a:rPr sz="2200" spc="-10" dirty="0">
                <a:solidFill>
                  <a:prstClr val="white"/>
                </a:solidFill>
                <a:cs typeface="Calibri"/>
              </a:rPr>
              <a:t>s</a:t>
            </a:r>
            <a:r>
              <a:rPr sz="2200" spc="5" dirty="0">
                <a:solidFill>
                  <a:prstClr val="white"/>
                </a:solidFill>
                <a:cs typeface="Calibri"/>
              </a:rPr>
              <a:t> </a:t>
            </a:r>
            <a:r>
              <a:rPr sz="2200" spc="-10" dirty="0">
                <a:solidFill>
                  <a:prstClr val="white"/>
                </a:solidFill>
                <a:cs typeface="Calibri"/>
              </a:rPr>
              <a:t>of</a:t>
            </a:r>
            <a:r>
              <a:rPr sz="2200" spc="-5" dirty="0">
                <a:solidFill>
                  <a:prstClr val="white"/>
                </a:solidFill>
                <a:cs typeface="Calibri"/>
              </a:rPr>
              <a:t> </a:t>
            </a:r>
            <a:r>
              <a:rPr sz="2200" spc="-15" dirty="0">
                <a:solidFill>
                  <a:prstClr val="white"/>
                </a:solidFill>
                <a:cs typeface="Calibri"/>
              </a:rPr>
              <a:t>t</a:t>
            </a:r>
            <a:r>
              <a:rPr sz="2200" spc="-20" dirty="0">
                <a:solidFill>
                  <a:prstClr val="white"/>
                </a:solidFill>
                <a:cs typeface="Calibri"/>
              </a:rPr>
              <a:t>h</a:t>
            </a:r>
            <a:r>
              <a:rPr sz="2200" spc="-15" dirty="0">
                <a:solidFill>
                  <a:prstClr val="white"/>
                </a:solidFill>
                <a:cs typeface="Calibri"/>
              </a:rPr>
              <a:t>e</a:t>
            </a:r>
            <a:r>
              <a:rPr sz="2200" dirty="0">
                <a:solidFill>
                  <a:prstClr val="white"/>
                </a:solidFill>
                <a:cs typeface="Calibri"/>
              </a:rPr>
              <a:t> </a:t>
            </a:r>
            <a:r>
              <a:rPr sz="2200" spc="-10" dirty="0">
                <a:solidFill>
                  <a:prstClr val="white"/>
                </a:solidFill>
                <a:cs typeface="Calibri"/>
              </a:rPr>
              <a:t>1940s,</a:t>
            </a:r>
            <a:r>
              <a:rPr sz="2200" spc="-15" dirty="0">
                <a:solidFill>
                  <a:prstClr val="white"/>
                </a:solidFill>
                <a:cs typeface="Calibri"/>
              </a:rPr>
              <a:t> </a:t>
            </a:r>
            <a:r>
              <a:rPr sz="2200" spc="-10" dirty="0">
                <a:solidFill>
                  <a:prstClr val="white"/>
                </a:solidFill>
                <a:cs typeface="Calibri"/>
              </a:rPr>
              <a:t>1950s,</a:t>
            </a:r>
            <a:r>
              <a:rPr sz="2200" spc="-15" dirty="0">
                <a:solidFill>
                  <a:prstClr val="white"/>
                </a:solidFill>
                <a:cs typeface="Calibri"/>
              </a:rPr>
              <a:t> a</a:t>
            </a:r>
            <a:r>
              <a:rPr sz="2200" spc="-20" dirty="0">
                <a:solidFill>
                  <a:prstClr val="white"/>
                </a:solidFill>
                <a:cs typeface="Calibri"/>
              </a:rPr>
              <a:t>n</a:t>
            </a:r>
            <a:r>
              <a:rPr sz="2200" spc="-15" dirty="0">
                <a:solidFill>
                  <a:prstClr val="white"/>
                </a:solidFill>
                <a:cs typeface="Calibri"/>
              </a:rPr>
              <a:t>d</a:t>
            </a:r>
            <a:r>
              <a:rPr sz="2200" spc="-10" dirty="0">
                <a:solidFill>
                  <a:prstClr val="white"/>
                </a:solidFill>
                <a:cs typeface="Calibri"/>
              </a:rPr>
              <a:t> </a:t>
            </a:r>
            <a:r>
              <a:rPr sz="2200" spc="-15" dirty="0">
                <a:solidFill>
                  <a:prstClr val="white"/>
                </a:solidFill>
                <a:cs typeface="Calibri"/>
              </a:rPr>
              <a:t>1960s</a:t>
            </a:r>
            <a:endParaRPr sz="2200" dirty="0">
              <a:solidFill>
                <a:prstClr val="white"/>
              </a:solidFill>
              <a:cs typeface="Calibri"/>
            </a:endParaRPr>
          </a:p>
          <a:p>
            <a:pPr marL="652780" lvl="1" indent="-247015">
              <a:spcBef>
                <a:spcPts val="21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a:t>
            </a:r>
            <a:r>
              <a:rPr sz="2000" b="1" dirty="0">
                <a:solidFill>
                  <a:schemeClr val="tx1">
                    <a:lumMod val="75000"/>
                    <a:lumOff val="25000"/>
                  </a:schemeClr>
                </a:solidFill>
                <a:cs typeface="Calibri"/>
              </a:rPr>
              <a:t>o</a:t>
            </a:r>
            <a:r>
              <a:rPr sz="2000" b="1" spc="-5" dirty="0">
                <a:solidFill>
                  <a:schemeClr val="tx1">
                    <a:lumMod val="75000"/>
                    <a:lumOff val="25000"/>
                  </a:schemeClr>
                </a:solidFill>
                <a:cs typeface="Calibri"/>
              </a:rPr>
              <a:t>l</a:t>
            </a:r>
            <a:r>
              <a:rPr sz="2000" b="1" dirty="0">
                <a:solidFill>
                  <a:schemeClr val="tx1">
                    <a:lumMod val="75000"/>
                    <a:lumOff val="25000"/>
                  </a:schemeClr>
                </a:solidFill>
                <a:cs typeface="Calibri"/>
              </a:rPr>
              <a:t>d</a:t>
            </a:r>
            <a:r>
              <a:rPr sz="2000" b="1" spc="-15" dirty="0">
                <a:solidFill>
                  <a:schemeClr val="tx1">
                    <a:lumMod val="75000"/>
                    <a:lumOff val="25000"/>
                  </a:schemeClr>
                </a:solidFill>
                <a:cs typeface="Calibri"/>
              </a:rPr>
              <a:t> </a:t>
            </a:r>
            <a:r>
              <a:rPr sz="2000" b="1" spc="-80" dirty="0">
                <a:solidFill>
                  <a:schemeClr val="tx1">
                    <a:lumMod val="75000"/>
                    <a:lumOff val="25000"/>
                  </a:schemeClr>
                </a:solidFill>
                <a:cs typeface="Calibri"/>
              </a:rPr>
              <a:t>W</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 &amp;</a:t>
            </a:r>
            <a:r>
              <a:rPr sz="2000" b="1" spc="-5" dirty="0">
                <a:solidFill>
                  <a:schemeClr val="tx1">
                    <a:lumMod val="75000"/>
                    <a:lumOff val="25000"/>
                  </a:schemeClr>
                </a:solidFill>
                <a:cs typeface="Calibri"/>
              </a:rPr>
              <a:t> </a:t>
            </a: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spc="-5" dirty="0">
                <a:solidFill>
                  <a:schemeClr val="tx1">
                    <a:lumMod val="75000"/>
                    <a:lumOff val="25000"/>
                  </a:schemeClr>
                </a:solidFill>
                <a:cs typeface="Calibri"/>
              </a:rPr>
              <a:t>Ar</a:t>
            </a:r>
            <a:r>
              <a:rPr sz="2000" b="1" dirty="0">
                <a:solidFill>
                  <a:schemeClr val="tx1">
                    <a:lumMod val="75000"/>
                    <a:lumOff val="25000"/>
                  </a:schemeClr>
                </a:solidFill>
                <a:cs typeface="Calibri"/>
              </a:rPr>
              <a:t>ms</a:t>
            </a:r>
            <a:r>
              <a:rPr sz="2000" b="1" spc="-5" dirty="0">
                <a:solidFill>
                  <a:schemeClr val="tx1">
                    <a:lumMod val="75000"/>
                    <a:lumOff val="25000"/>
                  </a:schemeClr>
                </a:solidFill>
                <a:cs typeface="Calibri"/>
              </a:rPr>
              <a:t> </a:t>
            </a:r>
            <a:r>
              <a:rPr sz="2000" b="1" dirty="0">
                <a:solidFill>
                  <a:schemeClr val="tx1">
                    <a:lumMod val="75000"/>
                    <a:lumOff val="25000"/>
                  </a:schemeClr>
                </a:solidFill>
                <a:cs typeface="Calibri"/>
              </a:rPr>
              <a:t>R</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ce</a:t>
            </a:r>
            <a:endParaRPr sz="2000" dirty="0">
              <a:solidFill>
                <a:schemeClr val="tx1">
                  <a:lumMod val="75000"/>
                  <a:lumOff val="25000"/>
                </a:schemeClr>
              </a:solidFill>
              <a:cs typeface="Calibri"/>
            </a:endParaRPr>
          </a:p>
          <a:p>
            <a:pPr marL="927100" lvl="2" indent="-247015">
              <a:spcBef>
                <a:spcPts val="225"/>
              </a:spcBef>
              <a:buClr>
                <a:schemeClr val="bg2">
                  <a:lumMod val="25000"/>
                </a:schemeClr>
              </a:buClr>
              <a:buSzPct val="69444"/>
              <a:buFont typeface="Wingdings 2"/>
              <a:buChar char=""/>
              <a:tabLst>
                <a:tab pos="927100" algn="l"/>
              </a:tabLst>
            </a:pPr>
            <a:r>
              <a:rPr b="1" spc="-60" dirty="0">
                <a:solidFill>
                  <a:schemeClr val="tx1">
                    <a:lumMod val="75000"/>
                    <a:lumOff val="25000"/>
                  </a:schemeClr>
                </a:solidFill>
                <a:cs typeface="Calibri"/>
              </a:rPr>
              <a:t>W</a:t>
            </a:r>
            <a:r>
              <a:rPr b="1" spc="5" dirty="0">
                <a:solidFill>
                  <a:schemeClr val="tx1">
                    <a:lumMod val="75000"/>
                    <a:lumOff val="25000"/>
                  </a:schemeClr>
                </a:solidFill>
                <a:cs typeface="Calibri"/>
              </a:rPr>
              <a:t>e</a:t>
            </a:r>
            <a:r>
              <a:rPr b="1" spc="-15" dirty="0">
                <a:solidFill>
                  <a:schemeClr val="tx1">
                    <a:lumMod val="75000"/>
                    <a:lumOff val="25000"/>
                  </a:schemeClr>
                </a:solidFill>
                <a:cs typeface="Calibri"/>
              </a:rPr>
              <a:t>a</a:t>
            </a:r>
            <a:r>
              <a:rPr b="1" spc="-5" dirty="0">
                <a:solidFill>
                  <a:schemeClr val="tx1">
                    <a:lumMod val="75000"/>
                    <a:lumOff val="25000"/>
                  </a:schemeClr>
                </a:solidFill>
                <a:cs typeface="Calibri"/>
              </a:rPr>
              <a:t>p</a:t>
            </a:r>
            <a:r>
              <a:rPr b="1" spc="-10" dirty="0">
                <a:solidFill>
                  <a:schemeClr val="tx1">
                    <a:lumMod val="75000"/>
                    <a:lumOff val="25000"/>
                  </a:schemeClr>
                </a:solidFill>
                <a:cs typeface="Calibri"/>
              </a:rPr>
              <a:t>o</a:t>
            </a:r>
            <a:r>
              <a:rPr b="1" spc="-5" dirty="0">
                <a:solidFill>
                  <a:schemeClr val="tx1">
                    <a:lumMod val="75000"/>
                    <a:lumOff val="25000"/>
                  </a:schemeClr>
                </a:solidFill>
                <a:cs typeface="Calibri"/>
              </a:rPr>
              <a:t>n</a:t>
            </a:r>
            <a:r>
              <a:rPr b="1" spc="-10" dirty="0">
                <a:solidFill>
                  <a:schemeClr val="tx1">
                    <a:lumMod val="75000"/>
                    <a:lumOff val="25000"/>
                  </a:schemeClr>
                </a:solidFill>
                <a:cs typeface="Calibri"/>
              </a:rPr>
              <a:t>s</a:t>
            </a:r>
            <a:r>
              <a:rPr b="1" spc="-60" dirty="0">
                <a:solidFill>
                  <a:schemeClr val="tx1">
                    <a:lumMod val="75000"/>
                    <a:lumOff val="25000"/>
                  </a:schemeClr>
                </a:solidFill>
                <a:cs typeface="Calibri"/>
              </a:rPr>
              <a:t> </a:t>
            </a:r>
            <a:r>
              <a:rPr b="1" spc="-160" dirty="0">
                <a:solidFill>
                  <a:schemeClr val="tx1">
                    <a:lumMod val="75000"/>
                    <a:lumOff val="25000"/>
                  </a:schemeClr>
                </a:solidFill>
                <a:cs typeface="Calibri"/>
              </a:rPr>
              <a:t>T</a:t>
            </a:r>
            <a:r>
              <a:rPr b="1" spc="5" dirty="0">
                <a:solidFill>
                  <a:schemeClr val="tx1">
                    <a:lumMod val="75000"/>
                    <a:lumOff val="25000"/>
                  </a:schemeClr>
                </a:solidFill>
                <a:cs typeface="Calibri"/>
              </a:rPr>
              <a:t>e</a:t>
            </a:r>
            <a:r>
              <a:rPr b="1" spc="-35" dirty="0">
                <a:solidFill>
                  <a:schemeClr val="tx1">
                    <a:lumMod val="75000"/>
                    <a:lumOff val="25000"/>
                  </a:schemeClr>
                </a:solidFill>
                <a:cs typeface="Calibri"/>
              </a:rPr>
              <a:t>s</a:t>
            </a:r>
            <a:r>
              <a:rPr b="1" spc="-10" dirty="0">
                <a:solidFill>
                  <a:schemeClr val="tx1">
                    <a:lumMod val="75000"/>
                    <a:lumOff val="25000"/>
                  </a:schemeClr>
                </a:solidFill>
                <a:cs typeface="Calibri"/>
              </a:rPr>
              <a:t>ti</a:t>
            </a:r>
            <a:r>
              <a:rPr b="1" spc="-5" dirty="0">
                <a:solidFill>
                  <a:schemeClr val="tx1">
                    <a:lumMod val="75000"/>
                    <a:lumOff val="25000"/>
                  </a:schemeClr>
                </a:solidFill>
                <a:cs typeface="Calibri"/>
              </a:rPr>
              <a:t>ng</a:t>
            </a:r>
            <a:endParaRPr dirty="0">
              <a:solidFill>
                <a:schemeClr val="tx1">
                  <a:lumMod val="75000"/>
                  <a:lumOff val="25000"/>
                </a:schemeClr>
              </a:solidFill>
              <a:cs typeface="Calibri"/>
            </a:endParaRPr>
          </a:p>
          <a:p>
            <a:pPr marL="1201420" lvl="3" indent="-210820">
              <a:spcBef>
                <a:spcPts val="219"/>
              </a:spcBef>
              <a:buClr>
                <a:schemeClr val="bg2">
                  <a:lumMod val="25000"/>
                </a:schemeClr>
              </a:buClr>
              <a:buSzPct val="64705"/>
              <a:buFont typeface="Wingdings 2"/>
              <a:buChar char=""/>
              <a:tabLst>
                <a:tab pos="1201420" algn="l"/>
              </a:tabLst>
            </a:pPr>
            <a:r>
              <a:rPr sz="1700" b="1" spc="-5" dirty="0">
                <a:solidFill>
                  <a:schemeClr val="tx1">
                    <a:lumMod val="75000"/>
                    <a:lumOff val="25000"/>
                  </a:schemeClr>
                </a:solidFill>
                <a:cs typeface="Calibri"/>
              </a:rPr>
              <a:t>S</a:t>
            </a:r>
            <a:r>
              <a:rPr sz="1700" b="1" spc="-15" dirty="0">
                <a:solidFill>
                  <a:schemeClr val="tx1">
                    <a:lumMod val="75000"/>
                    <a:lumOff val="25000"/>
                  </a:schemeClr>
                </a:solidFill>
                <a:cs typeface="Calibri"/>
              </a:rPr>
              <a:t>a</a:t>
            </a:r>
            <a:r>
              <a:rPr sz="1700" b="1" spc="-25" dirty="0">
                <a:solidFill>
                  <a:schemeClr val="tx1">
                    <a:lumMod val="75000"/>
                    <a:lumOff val="25000"/>
                  </a:schemeClr>
                </a:solidFill>
                <a:cs typeface="Calibri"/>
              </a:rPr>
              <a:t>f</a:t>
            </a:r>
            <a:r>
              <a:rPr sz="1700" b="1" spc="-20" dirty="0">
                <a:solidFill>
                  <a:schemeClr val="tx1">
                    <a:lumMod val="75000"/>
                    <a:lumOff val="25000"/>
                  </a:schemeClr>
                </a:solidFill>
                <a:cs typeface="Calibri"/>
              </a:rPr>
              <a:t>e</a:t>
            </a:r>
            <a:r>
              <a:rPr sz="1700" b="1" spc="-5" dirty="0">
                <a:solidFill>
                  <a:schemeClr val="tx1">
                    <a:lumMod val="75000"/>
                    <a:lumOff val="25000"/>
                  </a:schemeClr>
                </a:solidFill>
                <a:cs typeface="Calibri"/>
              </a:rPr>
              <a:t>t</a:t>
            </a:r>
            <a:r>
              <a:rPr sz="1700" b="1" dirty="0">
                <a:solidFill>
                  <a:schemeClr val="tx1">
                    <a:lumMod val="75000"/>
                    <a:lumOff val="25000"/>
                  </a:schemeClr>
                </a:solidFill>
                <a:cs typeface="Calibri"/>
              </a:rPr>
              <a:t>y</a:t>
            </a:r>
            <a:endParaRPr sz="1700" dirty="0">
              <a:solidFill>
                <a:schemeClr val="tx1">
                  <a:lumMod val="75000"/>
                  <a:lumOff val="25000"/>
                </a:schemeClr>
              </a:solidFill>
              <a:cs typeface="Calibri"/>
            </a:endParaRPr>
          </a:p>
          <a:p>
            <a:pPr marL="1201420" lvl="3" indent="-210820">
              <a:spcBef>
                <a:spcPts val="204"/>
              </a:spcBef>
              <a:buClr>
                <a:schemeClr val="bg2">
                  <a:lumMod val="25000"/>
                </a:schemeClr>
              </a:buClr>
              <a:buSzPct val="64705"/>
              <a:buFont typeface="Wingdings 2"/>
              <a:buChar char=""/>
              <a:tabLst>
                <a:tab pos="1201420" algn="l"/>
              </a:tabLst>
            </a:pPr>
            <a:r>
              <a:rPr sz="1700" b="1" spc="5" dirty="0">
                <a:solidFill>
                  <a:schemeClr val="tx1">
                    <a:lumMod val="75000"/>
                    <a:lumOff val="25000"/>
                  </a:schemeClr>
                </a:solidFill>
                <a:cs typeface="Calibri"/>
              </a:rPr>
              <a:t>D</a:t>
            </a:r>
            <a:r>
              <a:rPr sz="1700" b="1" spc="-20" dirty="0">
                <a:solidFill>
                  <a:schemeClr val="tx1">
                    <a:lumMod val="75000"/>
                    <a:lumOff val="25000"/>
                  </a:schemeClr>
                </a:solidFill>
                <a:cs typeface="Calibri"/>
              </a:rPr>
              <a:t>e</a:t>
            </a:r>
            <a:r>
              <a:rPr sz="1700" b="1" spc="-30" dirty="0">
                <a:solidFill>
                  <a:schemeClr val="tx1">
                    <a:lumMod val="75000"/>
                    <a:lumOff val="25000"/>
                  </a:schemeClr>
                </a:solidFill>
                <a:cs typeface="Calibri"/>
              </a:rPr>
              <a:t>t</a:t>
            </a:r>
            <a:r>
              <a:rPr sz="1700" b="1" spc="-10" dirty="0">
                <a:solidFill>
                  <a:schemeClr val="tx1">
                    <a:lumMod val="75000"/>
                    <a:lumOff val="25000"/>
                  </a:schemeClr>
                </a:solidFill>
                <a:cs typeface="Calibri"/>
              </a:rPr>
              <a:t>ec</a:t>
            </a:r>
            <a:r>
              <a:rPr sz="1700" b="1" spc="-5" dirty="0">
                <a:solidFill>
                  <a:schemeClr val="tx1">
                    <a:lumMod val="75000"/>
                    <a:lumOff val="25000"/>
                  </a:schemeClr>
                </a:solidFill>
                <a:cs typeface="Calibri"/>
              </a:rPr>
              <a:t>t</a:t>
            </a:r>
            <a:r>
              <a:rPr sz="1700" b="1" dirty="0">
                <a:solidFill>
                  <a:schemeClr val="tx1">
                    <a:lumMod val="75000"/>
                    <a:lumOff val="25000"/>
                  </a:schemeClr>
                </a:solidFill>
                <a:cs typeface="Calibri"/>
              </a:rPr>
              <a:t>i</a:t>
            </a:r>
            <a:r>
              <a:rPr sz="1700" b="1" spc="-5" dirty="0">
                <a:solidFill>
                  <a:schemeClr val="tx1">
                    <a:lumMod val="75000"/>
                    <a:lumOff val="25000"/>
                  </a:schemeClr>
                </a:solidFill>
                <a:cs typeface="Calibri"/>
              </a:rPr>
              <a:t>on</a:t>
            </a:r>
            <a:endParaRPr sz="1700" dirty="0">
              <a:solidFill>
                <a:schemeClr val="tx1">
                  <a:lumMod val="75000"/>
                  <a:lumOff val="25000"/>
                </a:schemeClr>
              </a:solidFill>
              <a:cs typeface="Calibri"/>
            </a:endParaRPr>
          </a:p>
          <a:p>
            <a:pPr marL="652780" lvl="1" indent="-247015">
              <a:spcBef>
                <a:spcPts val="215"/>
              </a:spcBef>
              <a:buClr>
                <a:prstClr val="white"/>
              </a:buClr>
              <a:buSzPct val="85000"/>
              <a:buFont typeface="Wingdings 2"/>
              <a:buChar char=""/>
              <a:tabLst>
                <a:tab pos="652780" algn="l"/>
              </a:tabLst>
            </a:pPr>
            <a:r>
              <a:rPr sz="2000" b="1" dirty="0">
                <a:solidFill>
                  <a:prstClr val="white"/>
                </a:solidFill>
                <a:cs typeface="Calibri"/>
              </a:rPr>
              <a:t>Nuc</a:t>
            </a:r>
            <a:r>
              <a:rPr sz="2000" b="1" spc="-5" dirty="0">
                <a:solidFill>
                  <a:prstClr val="white"/>
                </a:solidFill>
                <a:cs typeface="Calibri"/>
              </a:rPr>
              <a:t>le</a:t>
            </a:r>
            <a:r>
              <a:rPr sz="2000" b="1" spc="-10" dirty="0">
                <a:solidFill>
                  <a:prstClr val="white"/>
                </a:solidFill>
                <a:cs typeface="Calibri"/>
              </a:rPr>
              <a:t>a</a:t>
            </a:r>
            <a:r>
              <a:rPr sz="2000" b="1" dirty="0">
                <a:solidFill>
                  <a:prstClr val="white"/>
                </a:solidFill>
                <a:cs typeface="Calibri"/>
              </a:rPr>
              <a:t>r</a:t>
            </a:r>
            <a:r>
              <a:rPr sz="2000" b="1" spc="-30" dirty="0">
                <a:solidFill>
                  <a:prstClr val="white"/>
                </a:solidFill>
                <a:cs typeface="Calibri"/>
              </a:rPr>
              <a:t> </a:t>
            </a:r>
            <a:r>
              <a:rPr sz="2000" b="1" spc="-5" dirty="0">
                <a:solidFill>
                  <a:prstClr val="white"/>
                </a:solidFill>
                <a:cs typeface="Calibri"/>
              </a:rPr>
              <a:t>e</a:t>
            </a:r>
            <a:r>
              <a:rPr sz="2000" b="1" dirty="0">
                <a:solidFill>
                  <a:prstClr val="white"/>
                </a:solidFill>
                <a:cs typeface="Calibri"/>
              </a:rPr>
              <a:t>n</a:t>
            </a:r>
            <a:r>
              <a:rPr sz="2000" b="1" spc="-5" dirty="0">
                <a:solidFill>
                  <a:prstClr val="white"/>
                </a:solidFill>
                <a:cs typeface="Calibri"/>
              </a:rPr>
              <a:t>e</a:t>
            </a:r>
            <a:r>
              <a:rPr sz="2000" b="1" spc="-30" dirty="0">
                <a:solidFill>
                  <a:prstClr val="white"/>
                </a:solidFill>
                <a:cs typeface="Calibri"/>
              </a:rPr>
              <a:t>r</a:t>
            </a:r>
            <a:r>
              <a:rPr sz="2000" b="1" spc="-5" dirty="0">
                <a:solidFill>
                  <a:prstClr val="white"/>
                </a:solidFill>
                <a:cs typeface="Calibri"/>
              </a:rPr>
              <a:t>gy</a:t>
            </a:r>
            <a:r>
              <a:rPr sz="2000" b="1" dirty="0">
                <a:solidFill>
                  <a:prstClr val="white"/>
                </a:solidFill>
                <a:cs typeface="Calibri"/>
              </a:rPr>
              <a:t>: s</a:t>
            </a:r>
            <a:r>
              <a:rPr sz="2000" b="1" spc="-20" dirty="0">
                <a:solidFill>
                  <a:prstClr val="white"/>
                </a:solidFill>
                <a:cs typeface="Calibri"/>
              </a:rPr>
              <a:t>a</a:t>
            </a:r>
            <a:r>
              <a:rPr sz="2000" b="1" spc="-35" dirty="0">
                <a:solidFill>
                  <a:prstClr val="white"/>
                </a:solidFill>
                <a:cs typeface="Calibri"/>
              </a:rPr>
              <a:t>f</a:t>
            </a:r>
            <a:r>
              <a:rPr sz="2000" b="1" spc="-15" dirty="0">
                <a:solidFill>
                  <a:prstClr val="white"/>
                </a:solidFill>
                <a:cs typeface="Calibri"/>
              </a:rPr>
              <a:t>e</a:t>
            </a:r>
            <a:r>
              <a:rPr sz="2000" b="1" dirty="0">
                <a:solidFill>
                  <a:prstClr val="white"/>
                </a:solidFill>
                <a:cs typeface="Calibri"/>
              </a:rPr>
              <a:t>ty</a:t>
            </a:r>
            <a:endParaRPr sz="2000" dirty="0">
              <a:solidFill>
                <a:prstClr val="white"/>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Ai</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dirty="0">
                <a:solidFill>
                  <a:schemeClr val="tx1">
                    <a:lumMod val="75000"/>
                    <a:lumOff val="25000"/>
                  </a:schemeClr>
                </a:solidFill>
                <a:cs typeface="Calibri"/>
              </a:rPr>
              <a:t>po</a:t>
            </a:r>
            <a:r>
              <a:rPr sz="2000" b="1" spc="-5" dirty="0">
                <a:solidFill>
                  <a:schemeClr val="tx1">
                    <a:lumMod val="75000"/>
                    <a:lumOff val="25000"/>
                  </a:schemeClr>
                </a:solidFill>
                <a:cs typeface="Calibri"/>
              </a:rPr>
              <a:t>ll</a:t>
            </a:r>
            <a:r>
              <a:rPr sz="2000" b="1" dirty="0">
                <a:solidFill>
                  <a:schemeClr val="tx1">
                    <a:lumMod val="75000"/>
                    <a:lumOff val="25000"/>
                  </a:schemeClr>
                </a:solidFill>
                <a:cs typeface="Calibri"/>
              </a:rPr>
              <a:t>ution</a:t>
            </a:r>
            <a:endParaRPr sz="2000" dirty="0">
              <a:solidFill>
                <a:schemeClr val="tx1">
                  <a:lumMod val="75000"/>
                  <a:lumOff val="25000"/>
                </a:schemeClr>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Cli</a:t>
            </a:r>
            <a:r>
              <a:rPr sz="2000" b="1" dirty="0">
                <a:solidFill>
                  <a:schemeClr val="tx1">
                    <a:lumMod val="75000"/>
                    <a:lumOff val="25000"/>
                  </a:schemeClr>
                </a:solidFill>
                <a:cs typeface="Calibri"/>
              </a:rPr>
              <a:t>m</a:t>
            </a:r>
            <a:r>
              <a:rPr sz="2000" b="1" spc="-30" dirty="0">
                <a:solidFill>
                  <a:schemeClr val="tx1">
                    <a:lumMod val="75000"/>
                    <a:lumOff val="25000"/>
                  </a:schemeClr>
                </a:solidFill>
                <a:cs typeface="Calibri"/>
              </a:rPr>
              <a:t>a</a:t>
            </a:r>
            <a:r>
              <a:rPr sz="2000" b="1" spc="-25" dirty="0">
                <a:solidFill>
                  <a:schemeClr val="tx1">
                    <a:lumMod val="75000"/>
                    <a:lumOff val="25000"/>
                  </a:schemeClr>
                </a:solidFill>
                <a:cs typeface="Calibri"/>
              </a:rPr>
              <a:t>t</a:t>
            </a:r>
            <a:r>
              <a:rPr sz="2000" b="1" dirty="0">
                <a:solidFill>
                  <a:schemeClr val="tx1">
                    <a:lumMod val="75000"/>
                    <a:lumOff val="25000"/>
                  </a:schemeClr>
                </a:solidFill>
                <a:cs typeface="Calibri"/>
              </a:rPr>
              <a:t>e</a:t>
            </a:r>
            <a:r>
              <a:rPr sz="2000" b="1" spc="-20" dirty="0">
                <a:solidFill>
                  <a:schemeClr val="tx1">
                    <a:lumMod val="75000"/>
                    <a:lumOff val="25000"/>
                  </a:schemeClr>
                </a:solidFill>
                <a:cs typeface="Calibri"/>
              </a:rPr>
              <a:t> </a:t>
            </a:r>
            <a:r>
              <a:rPr sz="2000" b="1" dirty="0">
                <a:solidFill>
                  <a:schemeClr val="tx1">
                    <a:lumMod val="75000"/>
                    <a:lumOff val="25000"/>
                  </a:schemeClr>
                </a:solidFill>
                <a:cs typeface="Calibri"/>
              </a:rPr>
              <a:t>ch</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n</a:t>
            </a:r>
            <a:r>
              <a:rPr sz="2000" b="1" spc="-30" dirty="0">
                <a:solidFill>
                  <a:schemeClr val="tx1">
                    <a:lumMod val="75000"/>
                    <a:lumOff val="25000"/>
                  </a:schemeClr>
                </a:solidFill>
                <a:cs typeface="Calibri"/>
              </a:rPr>
              <a:t>g</a:t>
            </a:r>
            <a:r>
              <a:rPr sz="2000" b="1" dirty="0">
                <a:solidFill>
                  <a:schemeClr val="tx1">
                    <a:lumMod val="75000"/>
                    <a:lumOff val="25000"/>
                  </a:schemeClr>
                </a:solidFill>
                <a:cs typeface="Calibri"/>
              </a:rPr>
              <a:t>e</a:t>
            </a:r>
            <a:endParaRPr sz="2000" dirty="0">
              <a:solidFill>
                <a:schemeClr val="tx1">
                  <a:lumMod val="75000"/>
                  <a:lumOff val="25000"/>
                </a:schemeClr>
              </a:solidFill>
              <a:cs typeface="Calibri"/>
            </a:endParaRPr>
          </a:p>
        </p:txBody>
      </p:sp>
      <p:sp>
        <p:nvSpPr>
          <p:cNvPr id="13" name="object 6"/>
          <p:cNvSpPr/>
          <p:nvPr/>
        </p:nvSpPr>
        <p:spPr>
          <a:xfrm>
            <a:off x="4800600" y="1905000"/>
            <a:ext cx="3886200" cy="2895599"/>
          </a:xfrm>
          <a:prstGeom prst="rect">
            <a:avLst/>
          </a:prstGeom>
          <a:blipFill>
            <a:blip r:embed="rId3" cstate="print"/>
            <a:stretch>
              <a:fillRect/>
            </a:stretch>
          </a:blipFill>
          <a:ln w="28575">
            <a:solidFill>
              <a:schemeClr val="bg1"/>
            </a:solidFill>
          </a:ln>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4137676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70341" y="4114800"/>
            <a:ext cx="8795084" cy="221511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60</a:t>
            </a:fld>
            <a:endParaRPr lang="en-US" dirty="0"/>
          </a:p>
        </p:txBody>
      </p:sp>
      <p:sp>
        <p:nvSpPr>
          <p:cNvPr id="4" name="Title 1"/>
          <p:cNvSpPr txBox="1">
            <a:spLocks/>
          </p:cNvSpPr>
          <p:nvPr/>
        </p:nvSpPr>
        <p:spPr>
          <a:xfrm>
            <a:off x="473242" y="304800"/>
            <a:ext cx="8229600" cy="114300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Opportunities and Challenges</a:t>
            </a:r>
            <a:r>
              <a:rPr lang="en-US" sz="4000" dirty="0" smtClean="0"/>
              <a:t/>
            </a:r>
            <a:br>
              <a:rPr lang="en-US" sz="4000" dirty="0" smtClean="0"/>
            </a:br>
            <a:endParaRPr lang="en-US" sz="3200" dirty="0"/>
          </a:p>
        </p:txBody>
      </p:sp>
      <p:sp>
        <p:nvSpPr>
          <p:cNvPr id="5" name="Content Placeholder 2"/>
          <p:cNvSpPr txBox="1">
            <a:spLocks/>
          </p:cNvSpPr>
          <p:nvPr/>
        </p:nvSpPr>
        <p:spPr>
          <a:xfrm>
            <a:off x="123662" y="1066800"/>
            <a:ext cx="8915400" cy="769441"/>
          </a:xfrm>
          <a:prstGeom prst="rect">
            <a:avLst/>
          </a:prstGeom>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smtClean="0">
                <a:solidFill>
                  <a:srgbClr val="92D050"/>
                </a:solidFill>
              </a:rPr>
              <a:t>ARL will be affected by various scientific, technological, social, and economic trends in the next 10 years: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69" y="4679642"/>
            <a:ext cx="8248817" cy="165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37577" y="4228702"/>
            <a:ext cx="5105400" cy="369332"/>
          </a:xfrm>
          <a:prstGeom prst="rect">
            <a:avLst/>
          </a:prstGeom>
          <a:noFill/>
        </p:spPr>
        <p:txBody>
          <a:bodyPr wrap="square" rtlCol="0">
            <a:spAutoFit/>
          </a:bodyPr>
          <a:lstStyle/>
          <a:p>
            <a:r>
              <a:rPr lang="en-US" dirty="0" smtClean="0">
                <a:solidFill>
                  <a:schemeClr val="accent2">
                    <a:lumMod val="75000"/>
                  </a:schemeClr>
                </a:solidFill>
              </a:rPr>
              <a:t>Ozone Forecast for CONUS, Percent Correct, 2015</a:t>
            </a:r>
          </a:p>
        </p:txBody>
      </p:sp>
      <p:graphicFrame>
        <p:nvGraphicFramePr>
          <p:cNvPr id="6" name="Table 5"/>
          <p:cNvGraphicFramePr>
            <a:graphicFrameLocks noGrp="1"/>
          </p:cNvGraphicFramePr>
          <p:nvPr>
            <p:extLst>
              <p:ext uri="{D42A27DB-BD31-4B8C-83A1-F6EECF244321}">
                <p14:modId xmlns:p14="http://schemas.microsoft.com/office/powerpoint/2010/main" val="755889035"/>
              </p:ext>
            </p:extLst>
          </p:nvPr>
        </p:nvGraphicFramePr>
        <p:xfrm>
          <a:off x="228600" y="1836240"/>
          <a:ext cx="8810462" cy="2176959"/>
        </p:xfrm>
        <a:graphic>
          <a:graphicData uri="http://schemas.openxmlformats.org/drawingml/2006/table">
            <a:tbl>
              <a:tblPr firstRow="1" bandRow="1">
                <a:tableStyleId>{5C22544A-7EE6-4342-B048-85BDC9FD1C3A}</a:tableStyleId>
              </a:tblPr>
              <a:tblGrid>
                <a:gridCol w="2359945"/>
                <a:gridCol w="6450517"/>
              </a:tblGrid>
              <a:tr h="598008">
                <a:tc>
                  <a:txBody>
                    <a:bodyPr/>
                    <a:lstStyle/>
                    <a:p>
                      <a:pPr algn="r"/>
                      <a:r>
                        <a:rPr lang="en-US" sz="1600" b="0" u="sng" dirty="0" smtClean="0">
                          <a:solidFill>
                            <a:schemeClr val="bg1"/>
                          </a:solidFill>
                        </a:rPr>
                        <a:t>Social:</a:t>
                      </a:r>
                      <a:endParaRPr lang="en-US" sz="1600" b="0" u="sng"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smtClean="0">
                          <a:solidFill>
                            <a:schemeClr val="bg1"/>
                          </a:solidFill>
                        </a:rPr>
                        <a:t>Increased Federal retirements coupled with cumbersome hiring restrictions</a:t>
                      </a:r>
                      <a:endParaRPr lang="en-US" sz="1600" b="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82935">
                <a:tc>
                  <a:txBody>
                    <a:bodyPr/>
                    <a:lstStyle/>
                    <a:p>
                      <a:pPr algn="r"/>
                      <a:r>
                        <a:rPr lang="en-US" sz="1600" b="0" u="sng" dirty="0" smtClean="0">
                          <a:solidFill>
                            <a:schemeClr val="bg1"/>
                          </a:solidFill>
                        </a:rPr>
                        <a:t>Economic:</a:t>
                      </a:r>
                      <a:endParaRPr lang="en-US" sz="1600" b="0" u="sng"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smtClean="0">
                          <a:solidFill>
                            <a:schemeClr val="bg1"/>
                          </a:solidFill>
                        </a:rPr>
                        <a:t>Flat budgets make it difficult to address emerging scientific challenges</a:t>
                      </a:r>
                      <a:endParaRPr lang="en-US" sz="16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98008">
                <a:tc>
                  <a:txBody>
                    <a:bodyPr/>
                    <a:lstStyle/>
                    <a:p>
                      <a:pPr algn="r"/>
                      <a:r>
                        <a:rPr lang="en-US" sz="1600" b="0" u="sng" dirty="0" smtClean="0">
                          <a:solidFill>
                            <a:schemeClr val="bg1"/>
                          </a:solidFill>
                        </a:rPr>
                        <a:t>Scientific/Technological:</a:t>
                      </a:r>
                      <a:endParaRPr lang="en-US" sz="1600" b="0"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smtClean="0">
                          <a:solidFill>
                            <a:schemeClr val="bg1"/>
                          </a:solidFill>
                        </a:rPr>
                        <a:t>Increased recognition of the importance of a holistic view of ecosystems, including the atmosphere</a:t>
                      </a:r>
                      <a:endParaRPr lang="en-US" sz="16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98008">
                <a:tc>
                  <a:txBody>
                    <a:bodyPr/>
                    <a:lstStyle/>
                    <a:p>
                      <a:pPr algn="r"/>
                      <a:r>
                        <a:rPr lang="en-US" sz="1600" b="0" u="sng" dirty="0" smtClean="0">
                          <a:solidFill>
                            <a:schemeClr val="bg1"/>
                          </a:solidFill>
                        </a:rPr>
                        <a:t>General:</a:t>
                      </a:r>
                      <a:endParaRPr lang="en-US" sz="1600" b="0" u="sng"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smtClean="0">
                          <a:solidFill>
                            <a:schemeClr val="bg1"/>
                          </a:solidFill>
                        </a:rPr>
                        <a:t>Continued inability of base funds to keep pace with inflation will threaten long-term observations and scientific critical mass</a:t>
                      </a:r>
                      <a:endParaRPr lang="en-US" sz="16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76818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61</a:t>
            </a:fld>
            <a:endParaRPr lang="en-US" dirty="0"/>
          </a:p>
        </p:txBody>
      </p:sp>
      <p:sp>
        <p:nvSpPr>
          <p:cNvPr id="4" name="Title 1"/>
          <p:cNvSpPr txBox="1">
            <a:spLocks/>
          </p:cNvSpPr>
          <p:nvPr/>
        </p:nvSpPr>
        <p:spPr>
          <a:xfrm>
            <a:off x="457200" y="0"/>
            <a:ext cx="8229600" cy="114300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Opportunities and Challenges</a:t>
            </a:r>
            <a:r>
              <a:rPr lang="en-US" sz="4000" dirty="0" smtClean="0"/>
              <a:t/>
            </a:r>
            <a:br>
              <a:rPr lang="en-US" sz="4000" dirty="0" smtClean="0"/>
            </a:br>
            <a:endParaRPr lang="en-US" sz="3200" dirty="0"/>
          </a:p>
        </p:txBody>
      </p:sp>
      <p:sp>
        <p:nvSpPr>
          <p:cNvPr id="5" name="Content Placeholder 2"/>
          <p:cNvSpPr txBox="1">
            <a:spLocks/>
          </p:cNvSpPr>
          <p:nvPr/>
        </p:nvSpPr>
        <p:spPr>
          <a:xfrm>
            <a:off x="381000" y="685800"/>
            <a:ext cx="8763000" cy="5555367"/>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2200" dirty="0" smtClean="0">
                <a:solidFill>
                  <a:srgbClr val="92D050"/>
                </a:solidFill>
              </a:rPr>
              <a:t>Next, new high priorities:</a:t>
            </a:r>
          </a:p>
          <a:p>
            <a:pPr lvl="1">
              <a:spcBef>
                <a:spcPts val="600"/>
              </a:spcBef>
            </a:pPr>
            <a:r>
              <a:rPr lang="en-US" sz="1600" dirty="0" smtClean="0"/>
              <a:t>Continue increased focus on issues related to atmospheric boundary layer, e.g. influence of land surface on convection, low-level winds</a:t>
            </a:r>
          </a:p>
          <a:p>
            <a:pPr lvl="1">
              <a:spcBef>
                <a:spcPts val="600"/>
              </a:spcBef>
            </a:pPr>
            <a:r>
              <a:rPr lang="en-US" sz="1600" dirty="0"/>
              <a:t>Develop linkages between ARL’s air quality, fate &amp; transport, and climate models with the emerging global earth system modeling framework</a:t>
            </a:r>
            <a:endParaRPr lang="en-US" sz="1600" dirty="0" smtClean="0"/>
          </a:p>
          <a:p>
            <a:pPr>
              <a:spcBef>
                <a:spcPts val="1200"/>
              </a:spcBef>
            </a:pPr>
            <a:r>
              <a:rPr lang="en-US" sz="2200" dirty="0" smtClean="0">
                <a:solidFill>
                  <a:srgbClr val="92D050"/>
                </a:solidFill>
              </a:rPr>
              <a:t>Investment potential within existing base resources</a:t>
            </a:r>
          </a:p>
          <a:p>
            <a:pPr lvl="1">
              <a:spcBef>
                <a:spcPts val="600"/>
              </a:spcBef>
            </a:pPr>
            <a:r>
              <a:rPr lang="en-US" sz="1600" dirty="0" smtClean="0"/>
              <a:t>New investments will be very limited </a:t>
            </a:r>
          </a:p>
          <a:p>
            <a:pPr lvl="1">
              <a:spcBef>
                <a:spcPts val="600"/>
              </a:spcBef>
            </a:pPr>
            <a:r>
              <a:rPr lang="en-US" sz="1600" dirty="0" smtClean="0"/>
              <a:t>Current base resources are primarily applied to fixed expenses or long-term monitoring that we want to continue</a:t>
            </a:r>
          </a:p>
          <a:p>
            <a:pPr>
              <a:spcBef>
                <a:spcPts val="1200"/>
              </a:spcBef>
            </a:pPr>
            <a:r>
              <a:rPr lang="en-US" sz="2200" dirty="0" smtClean="0">
                <a:solidFill>
                  <a:srgbClr val="92D050"/>
                </a:solidFill>
              </a:rPr>
              <a:t>Additional components needed to pursue these new priorities:</a:t>
            </a:r>
          </a:p>
          <a:p>
            <a:pPr lvl="1">
              <a:spcBef>
                <a:spcPts val="600"/>
              </a:spcBef>
            </a:pPr>
            <a:r>
              <a:rPr lang="en-US" sz="1600" dirty="0" smtClean="0"/>
              <a:t>Small unmanned aircraft systems  (platforms, instrumentation, and/or flight support)</a:t>
            </a:r>
          </a:p>
          <a:p>
            <a:pPr lvl="1">
              <a:spcBef>
                <a:spcPts val="600"/>
              </a:spcBef>
            </a:pPr>
            <a:r>
              <a:rPr lang="en-US" sz="1600" dirty="0" smtClean="0"/>
              <a:t>Sufficient computer resources</a:t>
            </a:r>
          </a:p>
          <a:p>
            <a:pPr>
              <a:spcBef>
                <a:spcPts val="1200"/>
              </a:spcBef>
            </a:pPr>
            <a:r>
              <a:rPr lang="en-US" sz="2200" dirty="0" smtClean="0">
                <a:solidFill>
                  <a:srgbClr val="92D050"/>
                </a:solidFill>
              </a:rPr>
              <a:t>Additional operations and management issues:</a:t>
            </a:r>
          </a:p>
          <a:p>
            <a:pPr lvl="1">
              <a:spcBef>
                <a:spcPts val="600"/>
              </a:spcBef>
            </a:pPr>
            <a:r>
              <a:rPr lang="en-US" sz="1600" dirty="0" smtClean="0"/>
              <a:t>Loss of ARL Director in March, 2016</a:t>
            </a:r>
          </a:p>
          <a:p>
            <a:pPr lvl="1">
              <a:spcBef>
                <a:spcPts val="600"/>
              </a:spcBef>
            </a:pPr>
            <a:r>
              <a:rPr lang="en-US" sz="1600" dirty="0" smtClean="0"/>
              <a:t>Pending retirements of key staff members</a:t>
            </a:r>
          </a:p>
          <a:p>
            <a:pPr lvl="1">
              <a:spcBef>
                <a:spcPts val="600"/>
              </a:spcBef>
            </a:pPr>
            <a:r>
              <a:rPr lang="en-US" sz="1600" dirty="0" smtClean="0"/>
              <a:t>Cumbersome hiring requirements </a:t>
            </a:r>
            <a:endParaRPr lang="en-US" sz="2200" dirty="0" smtClean="0"/>
          </a:p>
        </p:txBody>
      </p:sp>
    </p:spTree>
    <p:extLst>
      <p:ext uri="{BB962C8B-B14F-4D97-AF65-F5344CB8AC3E}">
        <p14:creationId xmlns:p14="http://schemas.microsoft.com/office/powerpoint/2010/main" val="692660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62</a:t>
            </a:fld>
            <a:endParaRPr lang="en-US" dirty="0"/>
          </a:p>
        </p:txBody>
      </p:sp>
      <p:sp>
        <p:nvSpPr>
          <p:cNvPr id="4" name="Title 1"/>
          <p:cNvSpPr txBox="1">
            <a:spLocks/>
          </p:cNvSpPr>
          <p:nvPr/>
        </p:nvSpPr>
        <p:spPr>
          <a:xfrm>
            <a:off x="457200" y="274638"/>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mtClean="0"/>
              <a:t>What Did the Reviewers Tell Us 2011?</a:t>
            </a:r>
            <a:endParaRPr lang="en-US" dirty="0"/>
          </a:p>
        </p:txBody>
      </p:sp>
      <p:sp>
        <p:nvSpPr>
          <p:cNvPr id="5" name="Content Placeholder 2"/>
          <p:cNvSpPr txBox="1">
            <a:spLocks/>
          </p:cNvSpPr>
          <p:nvPr/>
        </p:nvSpPr>
        <p:spPr>
          <a:xfrm>
            <a:off x="228600" y="1066800"/>
            <a:ext cx="8763000" cy="5272213"/>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indent="-230188">
              <a:buFont typeface="Calibri" panose="020F0502020204030204" pitchFamily="34" charset="0"/>
              <a:buChar char="●"/>
            </a:pPr>
            <a:r>
              <a:rPr lang="en-US" sz="1700" dirty="0" smtClean="0">
                <a:solidFill>
                  <a:srgbClr val="92D050"/>
                </a:solidFill>
              </a:rPr>
              <a:t>Quality:</a:t>
            </a:r>
            <a:r>
              <a:rPr lang="en-US" sz="1700" dirty="0" smtClean="0"/>
              <a:t> </a:t>
            </a:r>
            <a:r>
              <a:rPr lang="en-US" sz="1700" i="1" dirty="0" smtClean="0"/>
              <a:t>The group as a whole does solid quality science and has a strong commitment to supporting other agencies and organizations with good service, application of the best methods and developing effective partnerships. The employees clearly pride themselves on doing high quality work and collecting the best data possible. The stakeholders who support NOAA research and data collection were overwhelmingly impressed with the work done for them by ARL, the professionalism of the employees, and the quality of the products.</a:t>
            </a:r>
          </a:p>
          <a:p>
            <a:pPr marL="230188" indent="-230188">
              <a:buFont typeface="Calibri" panose="020F0502020204030204" pitchFamily="34" charset="0"/>
              <a:buChar char="●"/>
            </a:pPr>
            <a:endParaRPr lang="en-US" sz="1700" dirty="0" smtClean="0"/>
          </a:p>
          <a:p>
            <a:pPr marL="230188" indent="-230188">
              <a:buFont typeface="Calibri" panose="020F0502020204030204" pitchFamily="34" charset="0"/>
              <a:buChar char="●"/>
            </a:pPr>
            <a:r>
              <a:rPr lang="en-US" sz="1700" dirty="0" smtClean="0">
                <a:solidFill>
                  <a:srgbClr val="92D050"/>
                </a:solidFill>
              </a:rPr>
              <a:t>Relevance:</a:t>
            </a:r>
            <a:r>
              <a:rPr lang="en-US" sz="1700" dirty="0" smtClean="0"/>
              <a:t> </a:t>
            </a:r>
            <a:r>
              <a:rPr lang="en-US" sz="1700" i="1" dirty="0" smtClean="0"/>
              <a:t>Overall the NOAA ARL consists of a highly competent group of researchers and support staff that perform an important role within the NOAA mission, including collecting observational data, developing data collection methods and modeling systems, and doing research on issues that are relevant to the atmosphere, ecosystems, and oceans. Their work is focused on highly relevant atmosphere-ocean issues that are important for the nation and internationally.</a:t>
            </a:r>
          </a:p>
          <a:p>
            <a:pPr marL="230188" indent="-230188">
              <a:buFont typeface="Calibri" panose="020F0502020204030204" pitchFamily="34" charset="0"/>
              <a:buChar char="●"/>
            </a:pPr>
            <a:endParaRPr lang="en-US" sz="1700" dirty="0" smtClean="0"/>
          </a:p>
          <a:p>
            <a:pPr marL="230188" indent="-230188">
              <a:buFont typeface="Calibri" panose="020F0502020204030204" pitchFamily="34" charset="0"/>
              <a:buChar char="●"/>
            </a:pPr>
            <a:r>
              <a:rPr lang="en-US" sz="1700" dirty="0" smtClean="0">
                <a:solidFill>
                  <a:srgbClr val="92D050"/>
                </a:solidFill>
              </a:rPr>
              <a:t>Preeminence:</a:t>
            </a:r>
            <a:r>
              <a:rPr lang="en-US" sz="1700" dirty="0" smtClean="0"/>
              <a:t> </a:t>
            </a:r>
            <a:r>
              <a:rPr lang="en-US" sz="1700" i="1" dirty="0" smtClean="0"/>
              <a:t>The indicators of preeminence are many including good publication track records in high quality journals (in spite of the many other obligations and deliverables) and development of widely used modeling programs and measurement methods, as well as awards, active memberships in prestigious organizations, service, and excellent collaboration with other agencies.</a:t>
            </a:r>
            <a:endParaRPr lang="en-US" sz="1700" i="1" dirty="0"/>
          </a:p>
        </p:txBody>
      </p:sp>
    </p:spTree>
    <p:extLst>
      <p:ext uri="{BB962C8B-B14F-4D97-AF65-F5344CB8AC3E}">
        <p14:creationId xmlns:p14="http://schemas.microsoft.com/office/powerpoint/2010/main" val="31336319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63</a:t>
            </a:fld>
            <a:endParaRPr lang="en-US" dirty="0"/>
          </a:p>
        </p:txBody>
      </p:sp>
      <p:sp>
        <p:nvSpPr>
          <p:cNvPr id="4" name="Title 2"/>
          <p:cNvSpPr txBox="1">
            <a:spLocks/>
          </p:cNvSpPr>
          <p:nvPr/>
        </p:nvSpPr>
        <p:spPr>
          <a:xfrm>
            <a:off x="533400" y="29029"/>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4000" dirty="0" smtClean="0"/>
              <a:t>Responses to Last Review</a:t>
            </a:r>
            <a:endParaRPr lang="en-US" sz="4000" dirty="0"/>
          </a:p>
        </p:txBody>
      </p:sp>
      <p:sp>
        <p:nvSpPr>
          <p:cNvPr id="5" name="TextBox 4"/>
          <p:cNvSpPr txBox="1"/>
          <p:nvPr/>
        </p:nvSpPr>
        <p:spPr>
          <a:xfrm>
            <a:off x="152400" y="1189403"/>
            <a:ext cx="8839200" cy="4493538"/>
          </a:xfrm>
          <a:prstGeom prst="rect">
            <a:avLst/>
          </a:prstGeom>
          <a:noFill/>
        </p:spPr>
        <p:txBody>
          <a:bodyPr wrap="square" rtlCol="0">
            <a:spAutoFit/>
          </a:bodyPr>
          <a:lstStyle/>
          <a:p>
            <a:pPr marL="342900" indent="-342900">
              <a:buFont typeface="+mj-lt"/>
              <a:buAutoNum type="arabicPeriod"/>
            </a:pPr>
            <a:r>
              <a:rPr lang="en-US" dirty="0" smtClean="0">
                <a:solidFill>
                  <a:srgbClr val="92D050"/>
                </a:solidFill>
              </a:rPr>
              <a:t>There were several recommendations for greater ARL-wide integration of activities, and to increase in-person interaction.  Changes made to address these comments include:</a:t>
            </a:r>
          </a:p>
          <a:p>
            <a:pPr marL="742950" lvl="1" indent="-285750">
              <a:spcBef>
                <a:spcPts val="1200"/>
              </a:spcBef>
              <a:buFont typeface="Arial" panose="020B0604020202020204" pitchFamily="34" charset="0"/>
              <a:buChar char="•"/>
            </a:pPr>
            <a:r>
              <a:rPr lang="en-US" sz="1600" dirty="0" smtClean="0">
                <a:solidFill>
                  <a:schemeClr val="bg1"/>
                </a:solidFill>
              </a:rPr>
              <a:t>Travel budgets were restricted so in-person meetings were reduced</a:t>
            </a:r>
          </a:p>
          <a:p>
            <a:pPr marL="742950" lvl="1" indent="-285750">
              <a:spcBef>
                <a:spcPts val="1200"/>
              </a:spcBef>
              <a:buFont typeface="Arial" panose="020B0604020202020204" pitchFamily="34" charset="0"/>
              <a:buChar char="•"/>
            </a:pPr>
            <a:r>
              <a:rPr lang="en-US" sz="1600" dirty="0" smtClean="0">
                <a:solidFill>
                  <a:schemeClr val="bg1"/>
                </a:solidFill>
              </a:rPr>
              <a:t>Communications were improved using GoToMeeting, VTC, </a:t>
            </a:r>
            <a:r>
              <a:rPr lang="en-US" sz="1600" dirty="0" err="1" smtClean="0">
                <a:solidFill>
                  <a:schemeClr val="bg1"/>
                </a:solidFill>
              </a:rPr>
              <a:t>etc</a:t>
            </a:r>
            <a:endParaRPr lang="en-US" sz="1600" dirty="0" smtClean="0">
              <a:solidFill>
                <a:schemeClr val="bg1"/>
              </a:solidFill>
            </a:endParaRPr>
          </a:p>
          <a:p>
            <a:pPr marL="742950" lvl="1" indent="-285750">
              <a:spcBef>
                <a:spcPts val="1200"/>
              </a:spcBef>
              <a:buFont typeface="Arial" panose="020B0604020202020204" pitchFamily="34" charset="0"/>
              <a:buChar char="•"/>
            </a:pPr>
            <a:r>
              <a:rPr lang="en-US" sz="1600" dirty="0" smtClean="0">
                <a:solidFill>
                  <a:schemeClr val="bg1"/>
                </a:solidFill>
              </a:rPr>
              <a:t>Routine staff meetings were instituted at the division level  </a:t>
            </a:r>
          </a:p>
          <a:p>
            <a:pPr marL="742950" lvl="1" indent="-285750">
              <a:spcBef>
                <a:spcPts val="1200"/>
              </a:spcBef>
              <a:buFont typeface="Arial" panose="020B0604020202020204" pitchFamily="34" charset="0"/>
              <a:buChar char="•"/>
            </a:pPr>
            <a:r>
              <a:rPr lang="en-US" sz="1600" dirty="0" smtClean="0">
                <a:solidFill>
                  <a:schemeClr val="bg1"/>
                </a:solidFill>
              </a:rPr>
              <a:t>All-hands meetings were routinely scheduled, principally for seminars</a:t>
            </a:r>
          </a:p>
          <a:p>
            <a:pPr marL="742950" lvl="1" indent="-285750">
              <a:spcBef>
                <a:spcPts val="1200"/>
              </a:spcBef>
              <a:buFont typeface="Arial" panose="020B0604020202020204" pitchFamily="34" charset="0"/>
              <a:buChar char="•"/>
            </a:pPr>
            <a:r>
              <a:rPr lang="en-US" sz="1600" dirty="0" smtClean="0">
                <a:solidFill>
                  <a:schemeClr val="bg1"/>
                </a:solidFill>
              </a:rPr>
              <a:t>Routine interaction was increased among senior staff, administrative staff, scientific staff</a:t>
            </a:r>
          </a:p>
          <a:p>
            <a:pPr marL="742950" lvl="1" indent="-285750">
              <a:spcBef>
                <a:spcPts val="1200"/>
              </a:spcBef>
              <a:buFont typeface="Arial" panose="020B0604020202020204" pitchFamily="34" charset="0"/>
              <a:buChar char="•"/>
            </a:pPr>
            <a:r>
              <a:rPr lang="en-US" sz="1600" dirty="0" smtClean="0">
                <a:solidFill>
                  <a:schemeClr val="bg1"/>
                </a:solidFill>
              </a:rPr>
              <a:t>Weekly updates and post quarterly reports are assembled</a:t>
            </a:r>
          </a:p>
          <a:p>
            <a:pPr marL="742950" lvl="1" indent="-285750">
              <a:spcBef>
                <a:spcPts val="1200"/>
              </a:spcBef>
              <a:buFont typeface="Arial" panose="020B0604020202020204" pitchFamily="34" charset="0"/>
              <a:buChar char="•"/>
            </a:pPr>
            <a:r>
              <a:rPr lang="en-US" sz="1600" dirty="0" smtClean="0">
                <a:solidFill>
                  <a:schemeClr val="bg1"/>
                </a:solidFill>
              </a:rPr>
              <a:t>Staff adjustments </a:t>
            </a:r>
            <a:r>
              <a:rPr lang="en-US" sz="1600" dirty="0">
                <a:solidFill>
                  <a:schemeClr val="bg1"/>
                </a:solidFill>
              </a:rPr>
              <a:t>were made to address reduction in NAQFC support by </a:t>
            </a:r>
            <a:r>
              <a:rPr lang="en-US" sz="1600" dirty="0" smtClean="0">
                <a:solidFill>
                  <a:schemeClr val="bg1"/>
                </a:solidFill>
              </a:rPr>
              <a:t>NWS</a:t>
            </a:r>
          </a:p>
          <a:p>
            <a:pPr marL="742950" lvl="1" indent="-285750">
              <a:spcBef>
                <a:spcPts val="1200"/>
              </a:spcBef>
              <a:buFont typeface="Arial" panose="020B0604020202020204" pitchFamily="34" charset="0"/>
              <a:buChar char="•"/>
            </a:pPr>
            <a:r>
              <a:rPr lang="en-US" sz="1600" dirty="0" smtClean="0">
                <a:solidFill>
                  <a:schemeClr val="bg1"/>
                </a:solidFill>
              </a:rPr>
              <a:t>An ARL </a:t>
            </a:r>
            <a:r>
              <a:rPr lang="en-US" sz="1600" dirty="0">
                <a:solidFill>
                  <a:schemeClr val="bg1"/>
                </a:solidFill>
              </a:rPr>
              <a:t>Strategic Plan </a:t>
            </a:r>
            <a:r>
              <a:rPr lang="en-US" sz="1600" dirty="0" smtClean="0">
                <a:solidFill>
                  <a:schemeClr val="bg1"/>
                </a:solidFill>
              </a:rPr>
              <a:t>was developed to assist planning </a:t>
            </a:r>
          </a:p>
          <a:p>
            <a:pPr marL="742950" lvl="1" indent="-285750">
              <a:spcBef>
                <a:spcPts val="1200"/>
              </a:spcBef>
              <a:buFont typeface="Arial" panose="020B0604020202020204" pitchFamily="34" charset="0"/>
              <a:buChar char="•"/>
            </a:pPr>
            <a:r>
              <a:rPr lang="en-US" sz="1600" dirty="0" smtClean="0">
                <a:solidFill>
                  <a:schemeClr val="bg1"/>
                </a:solidFill>
              </a:rPr>
              <a:t>Increased commitments were made to ensure that reimbursable funds support intended activities as well as NOAA priorities</a:t>
            </a:r>
          </a:p>
        </p:txBody>
      </p:sp>
    </p:spTree>
    <p:extLst>
      <p:ext uri="{BB962C8B-B14F-4D97-AF65-F5344CB8AC3E}">
        <p14:creationId xmlns:p14="http://schemas.microsoft.com/office/powerpoint/2010/main" val="31718280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64</a:t>
            </a:fld>
            <a:endParaRPr lang="en-US" dirty="0"/>
          </a:p>
        </p:txBody>
      </p:sp>
      <p:sp>
        <p:nvSpPr>
          <p:cNvPr id="5" name="TextBox 4"/>
          <p:cNvSpPr txBox="1"/>
          <p:nvPr/>
        </p:nvSpPr>
        <p:spPr>
          <a:xfrm>
            <a:off x="145142" y="1066800"/>
            <a:ext cx="8846457" cy="4924425"/>
          </a:xfrm>
          <a:prstGeom prst="rect">
            <a:avLst/>
          </a:prstGeom>
          <a:noFill/>
        </p:spPr>
        <p:txBody>
          <a:bodyPr wrap="square" rtlCol="0">
            <a:spAutoFit/>
          </a:bodyPr>
          <a:lstStyle/>
          <a:p>
            <a:pPr marL="342900" indent="-342900">
              <a:spcBef>
                <a:spcPts val="1200"/>
              </a:spcBef>
              <a:buFont typeface="+mj-lt"/>
              <a:buAutoNum type="arabicPeriod" startAt="2"/>
            </a:pPr>
            <a:r>
              <a:rPr lang="en-US" dirty="0" smtClean="0">
                <a:solidFill>
                  <a:srgbClr val="92D050"/>
                </a:solidFill>
              </a:rPr>
              <a:t>ARL should increase technician support</a:t>
            </a:r>
          </a:p>
          <a:p>
            <a:pPr marL="742950" lvl="1" indent="-285750">
              <a:spcBef>
                <a:spcPts val="1200"/>
              </a:spcBef>
              <a:buFont typeface="Arial" panose="020B0604020202020204" pitchFamily="34" charset="0"/>
              <a:buChar char="•"/>
            </a:pPr>
            <a:r>
              <a:rPr lang="en-US" sz="1600" dirty="0" smtClean="0">
                <a:solidFill>
                  <a:schemeClr val="bg1"/>
                </a:solidFill>
              </a:rPr>
              <a:t>IT support has been increased at HQ (and demands have risen as well)</a:t>
            </a:r>
          </a:p>
          <a:p>
            <a:pPr marL="742950" lvl="1" indent="-285750">
              <a:spcBef>
                <a:spcPts val="1200"/>
              </a:spcBef>
              <a:buFont typeface="Arial" panose="020B0604020202020204" pitchFamily="34" charset="0"/>
              <a:buChar char="•"/>
            </a:pPr>
            <a:r>
              <a:rPr lang="en-US" sz="1600" dirty="0" smtClean="0">
                <a:solidFill>
                  <a:schemeClr val="bg1"/>
                </a:solidFill>
              </a:rPr>
              <a:t>Technician support cannot be increased at field sites due to funding limitations</a:t>
            </a:r>
          </a:p>
          <a:p>
            <a:pPr marL="342900" indent="-342900">
              <a:spcBef>
                <a:spcPts val="3600"/>
              </a:spcBef>
              <a:buFont typeface="+mj-lt"/>
              <a:buAutoNum type="arabicPeriod" startAt="3"/>
            </a:pPr>
            <a:r>
              <a:rPr lang="en-US" dirty="0" smtClean="0">
                <a:solidFill>
                  <a:srgbClr val="92D050"/>
                </a:solidFill>
              </a:rPr>
              <a:t>ARL should establish a Fellows program and provide resources to develop and lead integrated research development</a:t>
            </a:r>
          </a:p>
          <a:p>
            <a:pPr marL="742950" lvl="1" indent="-285750">
              <a:spcBef>
                <a:spcPts val="1200"/>
              </a:spcBef>
              <a:buFont typeface="Arial" panose="020B0604020202020204" pitchFamily="34" charset="0"/>
              <a:buChar char="•"/>
            </a:pPr>
            <a:r>
              <a:rPr lang="en-US" sz="1600" dirty="0" smtClean="0">
                <a:solidFill>
                  <a:schemeClr val="bg1"/>
                </a:solidFill>
              </a:rPr>
              <a:t>Resources present a serious constraint </a:t>
            </a:r>
          </a:p>
          <a:p>
            <a:pPr marL="742950" lvl="1" indent="-285750">
              <a:spcBef>
                <a:spcPts val="1200"/>
              </a:spcBef>
              <a:buFont typeface="Arial" panose="020B0604020202020204" pitchFamily="34" charset="0"/>
              <a:buChar char="•"/>
            </a:pPr>
            <a:r>
              <a:rPr lang="en-US" sz="1600" dirty="0" smtClean="0">
                <a:solidFill>
                  <a:schemeClr val="bg1"/>
                </a:solidFill>
              </a:rPr>
              <a:t>Good integration exists for most modeling programs</a:t>
            </a:r>
          </a:p>
          <a:p>
            <a:pPr marL="742950" lvl="1" indent="-285750">
              <a:spcBef>
                <a:spcPts val="1200"/>
              </a:spcBef>
              <a:buFont typeface="Arial" panose="020B0604020202020204" pitchFamily="34" charset="0"/>
              <a:buChar char="•"/>
            </a:pPr>
            <a:r>
              <a:rPr lang="en-US" sz="1600" dirty="0" smtClean="0">
                <a:solidFill>
                  <a:schemeClr val="bg1"/>
                </a:solidFill>
              </a:rPr>
              <a:t>Measurement programs lag for reasons associated with both funding and science requirements</a:t>
            </a:r>
          </a:p>
          <a:p>
            <a:pPr marL="342900" indent="-342900">
              <a:spcBef>
                <a:spcPts val="3600"/>
              </a:spcBef>
              <a:buFont typeface="+mj-lt"/>
              <a:buAutoNum type="arabicPeriod" startAt="4"/>
            </a:pPr>
            <a:r>
              <a:rPr lang="en-US" dirty="0" smtClean="0">
                <a:solidFill>
                  <a:srgbClr val="92D050"/>
                </a:solidFill>
              </a:rPr>
              <a:t>ARL scientists should publish in high quality journals</a:t>
            </a:r>
          </a:p>
          <a:p>
            <a:pPr marL="800100" lvl="1" indent="-342900">
              <a:spcBef>
                <a:spcPts val="1200"/>
              </a:spcBef>
              <a:buFont typeface="Arial" panose="020B0604020202020204" pitchFamily="34" charset="0"/>
              <a:buChar char="•"/>
            </a:pPr>
            <a:r>
              <a:rPr lang="en-US" sz="1600" dirty="0" smtClean="0">
                <a:solidFill>
                  <a:schemeClr val="bg1"/>
                </a:solidFill>
              </a:rPr>
              <a:t>ARL limits lead author papers to high quality journals approved by senior staff </a:t>
            </a:r>
          </a:p>
          <a:p>
            <a:pPr marL="800100" lvl="1" indent="-342900">
              <a:spcBef>
                <a:spcPts val="1200"/>
              </a:spcBef>
              <a:buFont typeface="Arial" panose="020B0604020202020204" pitchFamily="34" charset="0"/>
              <a:buChar char="•"/>
            </a:pPr>
            <a:r>
              <a:rPr lang="en-US" sz="1600" dirty="0" smtClean="0">
                <a:solidFill>
                  <a:schemeClr val="bg1"/>
                </a:solidFill>
              </a:rPr>
              <a:t>Contributing author papers are published in the journal selected by the lead author</a:t>
            </a:r>
            <a:endParaRPr lang="en-US" dirty="0" smtClean="0">
              <a:solidFill>
                <a:schemeClr val="bg1"/>
              </a:solidFill>
            </a:endParaRPr>
          </a:p>
        </p:txBody>
      </p:sp>
      <p:sp>
        <p:nvSpPr>
          <p:cNvPr id="6" name="Title 2"/>
          <p:cNvSpPr txBox="1">
            <a:spLocks/>
          </p:cNvSpPr>
          <p:nvPr/>
        </p:nvSpPr>
        <p:spPr>
          <a:xfrm>
            <a:off x="533400" y="29029"/>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4000" dirty="0" smtClean="0"/>
              <a:t>Responses to Last Review (continued)</a:t>
            </a:r>
            <a:endParaRPr lang="en-US" sz="4000" dirty="0"/>
          </a:p>
        </p:txBody>
      </p:sp>
    </p:spTree>
    <p:extLst>
      <p:ext uri="{BB962C8B-B14F-4D97-AF65-F5344CB8AC3E}">
        <p14:creationId xmlns:p14="http://schemas.microsoft.com/office/powerpoint/2010/main" val="2186724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65</a:t>
            </a:fld>
            <a:endParaRPr lang="en-US" dirty="0"/>
          </a:p>
        </p:txBody>
      </p:sp>
      <p:sp>
        <p:nvSpPr>
          <p:cNvPr id="5" name="TextBox 4"/>
          <p:cNvSpPr txBox="1"/>
          <p:nvPr/>
        </p:nvSpPr>
        <p:spPr>
          <a:xfrm>
            <a:off x="112486" y="912197"/>
            <a:ext cx="8879114" cy="4955203"/>
          </a:xfrm>
          <a:prstGeom prst="rect">
            <a:avLst/>
          </a:prstGeom>
          <a:noFill/>
        </p:spPr>
        <p:txBody>
          <a:bodyPr wrap="square" rtlCol="0">
            <a:spAutoFit/>
          </a:bodyPr>
          <a:lstStyle/>
          <a:p>
            <a:pPr marL="342900" indent="-342900">
              <a:spcBef>
                <a:spcPts val="1200"/>
              </a:spcBef>
              <a:buFont typeface="+mj-lt"/>
              <a:buAutoNum type="arabicPeriod" startAt="5"/>
            </a:pPr>
            <a:r>
              <a:rPr lang="en-US" dirty="0" smtClean="0">
                <a:solidFill>
                  <a:srgbClr val="92D050"/>
                </a:solidFill>
              </a:rPr>
              <a:t>ARL should  grow its workforce with young scientists, including post docs</a:t>
            </a:r>
          </a:p>
          <a:p>
            <a:pPr marL="800100" lvl="1" indent="-342900">
              <a:spcBef>
                <a:spcPts val="1200"/>
              </a:spcBef>
              <a:buFont typeface="Arial" panose="020B0604020202020204" pitchFamily="34" charset="0"/>
              <a:buChar char="•"/>
            </a:pPr>
            <a:r>
              <a:rPr lang="en-US" sz="1600" dirty="0" smtClean="0">
                <a:solidFill>
                  <a:schemeClr val="bg1"/>
                </a:solidFill>
              </a:rPr>
              <a:t>ARL routinely hires young Cooperative Institute employees and strives to keep an NRC post doc in the office.  Most of the new staff have been hired via  CICS-MD, CICS-NC, or CIMMS.</a:t>
            </a:r>
          </a:p>
          <a:p>
            <a:pPr marL="800100" lvl="1" indent="-342900">
              <a:spcBef>
                <a:spcPts val="1200"/>
              </a:spcBef>
              <a:buFont typeface="Arial" panose="020B0604020202020204" pitchFamily="34" charset="0"/>
              <a:buChar char="•"/>
            </a:pPr>
            <a:r>
              <a:rPr lang="en-US" sz="1600" dirty="0" smtClean="0">
                <a:solidFill>
                  <a:schemeClr val="bg1"/>
                </a:solidFill>
              </a:rPr>
              <a:t>We continue to hire post docs and welcome visiting scientists.  For 2016 we have five post docs and four visiting scientists</a:t>
            </a:r>
            <a:r>
              <a:rPr lang="en-US" sz="1600" b="1" dirty="0" smtClean="0">
                <a:solidFill>
                  <a:srgbClr val="00B050"/>
                </a:solidFill>
              </a:rPr>
              <a:t> </a:t>
            </a:r>
            <a:r>
              <a:rPr lang="en-US" sz="1600" dirty="0" smtClean="0">
                <a:solidFill>
                  <a:schemeClr val="bg1"/>
                </a:solidFill>
              </a:rPr>
              <a:t>who were not on staff in 2011.</a:t>
            </a:r>
          </a:p>
          <a:p>
            <a:pPr>
              <a:spcBef>
                <a:spcPts val="1200"/>
              </a:spcBef>
            </a:pPr>
            <a:endParaRPr lang="en-US" dirty="0" smtClean="0">
              <a:solidFill>
                <a:schemeClr val="bg1"/>
              </a:solidFill>
            </a:endParaRPr>
          </a:p>
          <a:p>
            <a:pPr marL="342900" indent="-342900">
              <a:spcBef>
                <a:spcPts val="1200"/>
              </a:spcBef>
              <a:buFont typeface="+mj-lt"/>
              <a:buAutoNum type="arabicPeriod" startAt="6"/>
            </a:pPr>
            <a:r>
              <a:rPr lang="en-US" dirty="0" smtClean="0">
                <a:solidFill>
                  <a:srgbClr val="92D050"/>
                </a:solidFill>
              </a:rPr>
              <a:t>Several recommendations concerned application of the WRF model  </a:t>
            </a:r>
          </a:p>
          <a:p>
            <a:pPr marL="742950" lvl="1" indent="-285750">
              <a:spcBef>
                <a:spcPts val="1200"/>
              </a:spcBef>
              <a:buFont typeface="Arial" panose="020B0604020202020204" pitchFamily="34" charset="0"/>
              <a:buChar char="•"/>
            </a:pPr>
            <a:r>
              <a:rPr lang="en-US" sz="1600" dirty="0" smtClean="0">
                <a:solidFill>
                  <a:schemeClr val="bg1"/>
                </a:solidFill>
              </a:rPr>
              <a:t>ARL delivers most of its modeling products to NWS or DOE. The choice of modeling framework is rarely an option for a specific operational application.  Most operational systems use the NMM core.  Some research systems use ARW.  We have strong capabilities with both.</a:t>
            </a:r>
          </a:p>
          <a:p>
            <a:pPr marL="742950" lvl="1" indent="-285750">
              <a:spcBef>
                <a:spcPts val="1200"/>
              </a:spcBef>
              <a:buFont typeface="Arial" panose="020B0604020202020204" pitchFamily="34" charset="0"/>
              <a:buChar char="•"/>
            </a:pPr>
            <a:r>
              <a:rPr lang="en-US" sz="1600" dirty="0" smtClean="0">
                <a:solidFill>
                  <a:schemeClr val="bg1"/>
                </a:solidFill>
              </a:rPr>
              <a:t>Operational applications tend to limit us to only pursue evolutionary changes in work with our operational partners using the NMM core.  This can cause problems when seeking funding from NOAA Program Offices and from other federal partners because reviewers often view proposals based on operational tools as insufficiently novel and cutting edge.</a:t>
            </a:r>
          </a:p>
          <a:p>
            <a:pPr marL="742950" lvl="1" indent="-285750">
              <a:spcBef>
                <a:spcPts val="1200"/>
              </a:spcBef>
              <a:buFont typeface="Arial" panose="020B0604020202020204" pitchFamily="34" charset="0"/>
              <a:buChar char="•"/>
            </a:pPr>
            <a:r>
              <a:rPr lang="en-US" sz="1600" dirty="0" smtClean="0">
                <a:solidFill>
                  <a:schemeClr val="bg1"/>
                </a:solidFill>
              </a:rPr>
              <a:t>ARL is seeking increased integration with other OAR labs using both NMM and ARW cores. </a:t>
            </a:r>
          </a:p>
        </p:txBody>
      </p:sp>
      <p:sp>
        <p:nvSpPr>
          <p:cNvPr id="6" name="Title 2"/>
          <p:cNvSpPr txBox="1">
            <a:spLocks/>
          </p:cNvSpPr>
          <p:nvPr/>
        </p:nvSpPr>
        <p:spPr>
          <a:xfrm>
            <a:off x="533400" y="29029"/>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4000" dirty="0" smtClean="0"/>
              <a:t>Responses to Last Review (continued)</a:t>
            </a:r>
            <a:endParaRPr lang="en-US" sz="4000" dirty="0"/>
          </a:p>
        </p:txBody>
      </p:sp>
    </p:spTree>
    <p:extLst>
      <p:ext uri="{BB962C8B-B14F-4D97-AF65-F5344CB8AC3E}">
        <p14:creationId xmlns:p14="http://schemas.microsoft.com/office/powerpoint/2010/main" val="13786780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66</a:t>
            </a:fld>
            <a:endParaRPr lang="en-US" dirty="0"/>
          </a:p>
        </p:txBody>
      </p:sp>
      <p:sp>
        <p:nvSpPr>
          <p:cNvPr id="4" name="Title 1"/>
          <p:cNvSpPr txBox="1">
            <a:spLocks/>
          </p:cNvSpPr>
          <p:nvPr/>
        </p:nvSpPr>
        <p:spPr>
          <a:xfrm>
            <a:off x="533400" y="0"/>
            <a:ext cx="8229600" cy="1143000"/>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600" dirty="0" smtClean="0"/>
              <a:t>Concluding Thoughts</a:t>
            </a:r>
            <a:endParaRPr lang="en-US" sz="3600" dirty="0"/>
          </a:p>
        </p:txBody>
      </p:sp>
      <p:sp>
        <p:nvSpPr>
          <p:cNvPr id="5" name="Content Placeholder 2"/>
          <p:cNvSpPr txBox="1">
            <a:spLocks/>
          </p:cNvSpPr>
          <p:nvPr/>
        </p:nvSpPr>
        <p:spPr>
          <a:xfrm>
            <a:off x="457200" y="609600"/>
            <a:ext cx="8229600" cy="6555641"/>
          </a:xfrm>
          <a:prstGeom prst="rect">
            <a:avLst/>
          </a:prstGeom>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92D050"/>
              </a:buClr>
              <a:buFont typeface="Calibri" panose="020F0502020204030204" pitchFamily="34" charset="0"/>
              <a:buChar char="●"/>
            </a:pPr>
            <a:r>
              <a:rPr lang="en-US" sz="2000" dirty="0" smtClean="0"/>
              <a:t>ARL has successfully </a:t>
            </a:r>
            <a:r>
              <a:rPr lang="en-US" sz="2000" dirty="0" smtClean="0">
                <a:solidFill>
                  <a:srgbClr val="92D050"/>
                </a:solidFill>
              </a:rPr>
              <a:t>supported and enhanced investments </a:t>
            </a:r>
            <a:r>
              <a:rPr lang="en-US" sz="2000" dirty="0" smtClean="0"/>
              <a:t>for core scientific activities and associated staff since the 2011 review.</a:t>
            </a:r>
          </a:p>
          <a:p>
            <a:pPr>
              <a:buClr>
                <a:srgbClr val="92D050"/>
              </a:buClr>
              <a:buFont typeface="Calibri" panose="020F0502020204030204" pitchFamily="34" charset="0"/>
              <a:buChar char="●"/>
            </a:pPr>
            <a:endParaRPr lang="en-US" sz="2000" dirty="0" smtClean="0"/>
          </a:p>
          <a:p>
            <a:pPr>
              <a:buClr>
                <a:srgbClr val="92D050"/>
              </a:buClr>
              <a:buFont typeface="Calibri" panose="020F0502020204030204" pitchFamily="34" charset="0"/>
              <a:buChar char="●"/>
            </a:pPr>
            <a:r>
              <a:rPr lang="en-US" sz="2000" dirty="0" smtClean="0"/>
              <a:t>ARL activities have been pared down slightly to </a:t>
            </a:r>
            <a:r>
              <a:rPr lang="en-US" sz="2000" dirty="0" smtClean="0">
                <a:solidFill>
                  <a:srgbClr val="92D050"/>
                </a:solidFill>
              </a:rPr>
              <a:t>better focus </a:t>
            </a:r>
            <a:r>
              <a:rPr lang="en-US" sz="2000" dirty="0" smtClean="0"/>
              <a:t>on primary deliverables.</a:t>
            </a:r>
          </a:p>
          <a:p>
            <a:pPr>
              <a:buClr>
                <a:srgbClr val="92D050"/>
              </a:buClr>
              <a:buFont typeface="Calibri" panose="020F0502020204030204" pitchFamily="34" charset="0"/>
              <a:buChar char="●"/>
            </a:pPr>
            <a:endParaRPr lang="en-US" sz="2000" dirty="0" smtClean="0"/>
          </a:p>
          <a:p>
            <a:pPr>
              <a:buClr>
                <a:srgbClr val="92D050"/>
              </a:buClr>
              <a:buFont typeface="Calibri" panose="020F0502020204030204" pitchFamily="34" charset="0"/>
              <a:buChar char="●"/>
            </a:pPr>
            <a:r>
              <a:rPr lang="en-US" sz="2000" dirty="0" smtClean="0"/>
              <a:t>ARL </a:t>
            </a:r>
            <a:r>
              <a:rPr lang="en-US" sz="2000" dirty="0" smtClean="0">
                <a:solidFill>
                  <a:srgbClr val="92D050"/>
                </a:solidFill>
              </a:rPr>
              <a:t>base funding has not kept pace with inflation </a:t>
            </a:r>
            <a:r>
              <a:rPr lang="en-US" sz="2000" dirty="0" smtClean="0"/>
              <a:t>for more than two decades.  However, reimbursable funding from other NOAA offices and other federal partners continues to provide important support for some core activities.</a:t>
            </a:r>
          </a:p>
          <a:p>
            <a:pPr>
              <a:buClr>
                <a:srgbClr val="92D050"/>
              </a:buClr>
              <a:buFont typeface="Calibri" panose="020F0502020204030204" pitchFamily="34" charset="0"/>
              <a:buChar char="●"/>
            </a:pPr>
            <a:endParaRPr lang="en-US" sz="2000" dirty="0" smtClean="0"/>
          </a:p>
          <a:p>
            <a:pPr>
              <a:buClr>
                <a:srgbClr val="92D050"/>
              </a:buClr>
              <a:buFont typeface="Calibri" panose="020F0502020204030204" pitchFamily="34" charset="0"/>
              <a:buChar char="●"/>
            </a:pPr>
            <a:r>
              <a:rPr lang="en-US" sz="2000" dirty="0" smtClean="0"/>
              <a:t>Loss of the ARL </a:t>
            </a:r>
            <a:r>
              <a:rPr lang="en-US" sz="2000" dirty="0" smtClean="0">
                <a:solidFill>
                  <a:srgbClr val="92D050"/>
                </a:solidFill>
              </a:rPr>
              <a:t>Director</a:t>
            </a:r>
            <a:r>
              <a:rPr lang="en-US" sz="2000" dirty="0" smtClean="0"/>
              <a:t> imperils future progress. Core ARL programs require protection and support.</a:t>
            </a:r>
          </a:p>
          <a:p>
            <a:pPr>
              <a:buClr>
                <a:srgbClr val="92D050"/>
              </a:buClr>
              <a:buFont typeface="Calibri" panose="020F0502020204030204" pitchFamily="34" charset="0"/>
              <a:buChar char="●"/>
            </a:pPr>
            <a:endParaRPr lang="en-US" sz="2000" dirty="0" smtClean="0"/>
          </a:p>
          <a:p>
            <a:pPr>
              <a:buClr>
                <a:srgbClr val="92D050"/>
              </a:buClr>
              <a:buFont typeface="Calibri" panose="020F0502020204030204" pitchFamily="34" charset="0"/>
              <a:buChar char="●"/>
            </a:pPr>
            <a:r>
              <a:rPr lang="en-US" sz="2000" dirty="0" smtClean="0"/>
              <a:t>ARL remains an applied science laboratory, transferring </a:t>
            </a:r>
            <a:r>
              <a:rPr lang="en-US" sz="2000" dirty="0" smtClean="0">
                <a:solidFill>
                  <a:srgbClr val="92D050"/>
                </a:solidFill>
              </a:rPr>
              <a:t>top quality products</a:t>
            </a:r>
            <a:r>
              <a:rPr lang="en-US" sz="2000" dirty="0" smtClean="0"/>
              <a:t> to its operational customers, as well as </a:t>
            </a:r>
            <a:r>
              <a:rPr lang="en-US" sz="2000" dirty="0" smtClean="0">
                <a:solidFill>
                  <a:srgbClr val="92D050"/>
                </a:solidFill>
              </a:rPr>
              <a:t>world-class science </a:t>
            </a:r>
            <a:r>
              <a:rPr lang="en-US" sz="2000" dirty="0" smtClean="0"/>
              <a:t>publications, data sets, and models to the public.</a:t>
            </a:r>
          </a:p>
          <a:p>
            <a:pPr>
              <a:buClr>
                <a:srgbClr val="92D050"/>
              </a:buClr>
              <a:buFont typeface="Calibri" panose="020F0502020204030204" pitchFamily="34" charset="0"/>
              <a:buChar char="●"/>
            </a:pPr>
            <a:endParaRPr lang="en-US" sz="2000" dirty="0" smtClean="0"/>
          </a:p>
          <a:p>
            <a:pPr>
              <a:buClr>
                <a:srgbClr val="92D050"/>
              </a:buClr>
              <a:buFont typeface="Calibri" panose="020F0502020204030204" pitchFamily="34" charset="0"/>
              <a:buChar char="●"/>
            </a:pPr>
            <a:endParaRPr lang="en-US" sz="2000" dirty="0"/>
          </a:p>
        </p:txBody>
      </p:sp>
    </p:spTree>
    <p:extLst>
      <p:ext uri="{BB962C8B-B14F-4D97-AF65-F5344CB8AC3E}">
        <p14:creationId xmlns:p14="http://schemas.microsoft.com/office/powerpoint/2010/main" val="23558721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 Placeholder 2"/>
          <p:cNvSpPr>
            <a:spLocks noGrp="1"/>
          </p:cNvSpPr>
          <p:nvPr>
            <p:ph type="body" idx="1"/>
          </p:nvPr>
        </p:nvSpPr>
        <p:spPr>
          <a:xfrm>
            <a:off x="606425" y="1219200"/>
            <a:ext cx="4040188" cy="639762"/>
          </a:xfrm>
        </p:spPr>
        <p:txBody>
          <a:bodyPr/>
          <a:lstStyle/>
          <a:p>
            <a:r>
              <a:rPr lang="en-US" sz="1800" u="sng" dirty="0" smtClean="0">
                <a:solidFill>
                  <a:schemeClr val="bg1">
                    <a:lumMod val="50000"/>
                  </a:schemeClr>
                </a:solidFill>
              </a:rPr>
              <a:t>ARL Overview</a:t>
            </a:r>
            <a:endParaRPr lang="en-US" sz="1800" u="sng" dirty="0">
              <a:solidFill>
                <a:schemeClr val="bg1">
                  <a:lumMod val="50000"/>
                </a:schemeClr>
              </a:solidFill>
            </a:endParaRPr>
          </a:p>
        </p:txBody>
      </p:sp>
      <p:sp>
        <p:nvSpPr>
          <p:cNvPr id="4" name="Content Placeholder 3"/>
          <p:cNvSpPr>
            <a:spLocks noGrp="1"/>
          </p:cNvSpPr>
          <p:nvPr>
            <p:ph sz="half" idx="2"/>
          </p:nvPr>
        </p:nvSpPr>
        <p:spPr>
          <a:xfrm>
            <a:off x="606425" y="1828800"/>
            <a:ext cx="4040188" cy="1112838"/>
          </a:xfrm>
        </p:spPr>
        <p:txBody>
          <a:bodyPr/>
          <a:lstStyle/>
          <a:p>
            <a:r>
              <a:rPr lang="en-US" sz="1800" dirty="0" smtClean="0">
                <a:solidFill>
                  <a:schemeClr val="bg1">
                    <a:lumMod val="50000"/>
                  </a:schemeClr>
                </a:solidFill>
              </a:rPr>
              <a:t>History</a:t>
            </a:r>
          </a:p>
          <a:p>
            <a:r>
              <a:rPr lang="en-US" sz="1800" dirty="0" smtClean="0">
                <a:solidFill>
                  <a:schemeClr val="bg1">
                    <a:lumMod val="50000"/>
                  </a:schemeClr>
                </a:solidFill>
              </a:rPr>
              <a:t>Organization</a:t>
            </a:r>
          </a:p>
          <a:p>
            <a:r>
              <a:rPr lang="en-US" sz="1800" dirty="0" smtClean="0">
                <a:solidFill>
                  <a:schemeClr val="bg1">
                    <a:lumMod val="50000"/>
                  </a:schemeClr>
                </a:solidFill>
              </a:rPr>
              <a:t>Research Areas</a:t>
            </a:r>
            <a:endParaRPr lang="en-US" sz="1800" dirty="0">
              <a:solidFill>
                <a:schemeClr val="bg1">
                  <a:lumMod val="50000"/>
                </a:schemeClr>
              </a:solidFill>
            </a:endParaRPr>
          </a:p>
        </p:txBody>
      </p:sp>
      <p:sp>
        <p:nvSpPr>
          <p:cNvPr id="5" name="Text Placeholder 4"/>
          <p:cNvSpPr>
            <a:spLocks noGrp="1"/>
          </p:cNvSpPr>
          <p:nvPr>
            <p:ph type="body" sz="quarter" idx="3"/>
          </p:nvPr>
        </p:nvSpPr>
        <p:spPr>
          <a:xfrm>
            <a:off x="4794250" y="1219200"/>
            <a:ext cx="4041775" cy="639762"/>
          </a:xfrm>
        </p:spPr>
        <p:txBody>
          <a:bodyPr/>
          <a:lstStyle/>
          <a:p>
            <a:r>
              <a:rPr lang="en-US" sz="1800" u="sng" dirty="0" smtClean="0">
                <a:solidFill>
                  <a:schemeClr val="bg1">
                    <a:lumMod val="50000"/>
                  </a:schemeClr>
                </a:solidFill>
              </a:rPr>
              <a:t>Relevance</a:t>
            </a:r>
            <a:endParaRPr lang="en-US" sz="1800" u="sng" dirty="0">
              <a:solidFill>
                <a:schemeClr val="bg1">
                  <a:lumMod val="50000"/>
                </a:schemeClr>
              </a:solidFill>
            </a:endParaRPr>
          </a:p>
        </p:txBody>
      </p:sp>
      <p:sp>
        <p:nvSpPr>
          <p:cNvPr id="6" name="Content Placeholder 5"/>
          <p:cNvSpPr>
            <a:spLocks noGrp="1"/>
          </p:cNvSpPr>
          <p:nvPr>
            <p:ph sz="quarter" idx="4"/>
          </p:nvPr>
        </p:nvSpPr>
        <p:spPr>
          <a:xfrm>
            <a:off x="4794250" y="1905000"/>
            <a:ext cx="4041775" cy="1112837"/>
          </a:xfrm>
        </p:spPr>
        <p:txBody>
          <a:bodyPr>
            <a:noAutofit/>
          </a:bodyPr>
          <a:lstStyle/>
          <a:p>
            <a:r>
              <a:rPr lang="en-US" sz="1800" dirty="0" smtClean="0">
                <a:solidFill>
                  <a:schemeClr val="bg1">
                    <a:lumMod val="50000"/>
                  </a:schemeClr>
                </a:solidFill>
              </a:rPr>
              <a:t>To DOC, NOAA, OAR</a:t>
            </a:r>
          </a:p>
          <a:p>
            <a:r>
              <a:rPr lang="en-US" sz="1800" dirty="0" smtClean="0">
                <a:solidFill>
                  <a:schemeClr val="bg1">
                    <a:lumMod val="50000"/>
                  </a:schemeClr>
                </a:solidFill>
              </a:rPr>
              <a:t>To Decision-makers</a:t>
            </a:r>
          </a:p>
          <a:p>
            <a:r>
              <a:rPr lang="en-US" sz="1800" dirty="0" smtClean="0">
                <a:solidFill>
                  <a:schemeClr val="bg1">
                    <a:lumMod val="50000"/>
                  </a:schemeClr>
                </a:solidFill>
              </a:rPr>
              <a:t>To Stakeholders</a:t>
            </a:r>
          </a:p>
          <a:p>
            <a:r>
              <a:rPr lang="en-US" sz="1800" dirty="0" smtClean="0">
                <a:solidFill>
                  <a:schemeClr val="bg1">
                    <a:lumMod val="50000"/>
                  </a:schemeClr>
                </a:solidFill>
              </a:rPr>
              <a:t>Tech Transfer</a:t>
            </a:r>
            <a:endParaRPr lang="en-US" sz="1800" dirty="0">
              <a:solidFill>
                <a:schemeClr val="bg1">
                  <a:lumMod val="50000"/>
                </a:schemeClr>
              </a:solidFill>
            </a:endParaRPr>
          </a:p>
        </p:txBody>
      </p:sp>
      <p:sp>
        <p:nvSpPr>
          <p:cNvPr id="7" name="Footer Placeholder 6"/>
          <p:cNvSpPr>
            <a:spLocks noGrp="1"/>
          </p:cNvSpPr>
          <p:nvPr>
            <p:ph type="ftr" sz="quarter" idx="10"/>
          </p:nvPr>
        </p:nvSpPr>
        <p:spPr/>
        <p:txBody>
          <a:bodyPr/>
          <a:lstStyle/>
          <a:p>
            <a:r>
              <a:rPr lang="en-US"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pPr/>
              <a:t>67</a:t>
            </a:fld>
            <a:endParaRPr lang="en-US" dirty="0"/>
          </a:p>
        </p:txBody>
      </p:sp>
      <p:sp>
        <p:nvSpPr>
          <p:cNvPr id="9" name="Text Placeholder 2"/>
          <p:cNvSpPr txBox="1">
            <a:spLocks/>
          </p:cNvSpPr>
          <p:nvPr/>
        </p:nvSpPr>
        <p:spPr>
          <a:xfrm>
            <a:off x="606425" y="2714324"/>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Staff and Funding</a:t>
            </a:r>
            <a:endParaRPr lang="en-US" sz="1800" u="sng" dirty="0">
              <a:solidFill>
                <a:schemeClr val="bg1">
                  <a:lumMod val="50000"/>
                </a:schemeClr>
              </a:solidFill>
            </a:endParaRPr>
          </a:p>
        </p:txBody>
      </p:sp>
      <p:sp>
        <p:nvSpPr>
          <p:cNvPr id="10" name="Content Placeholder 3"/>
          <p:cNvSpPr txBox="1">
            <a:spLocks/>
          </p:cNvSpPr>
          <p:nvPr/>
        </p:nvSpPr>
        <p:spPr>
          <a:xfrm>
            <a:off x="606425" y="3354086"/>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Workforce</a:t>
            </a:r>
          </a:p>
          <a:p>
            <a:r>
              <a:rPr lang="en-US" sz="1800" dirty="0" smtClean="0">
                <a:solidFill>
                  <a:schemeClr val="bg1">
                    <a:lumMod val="50000"/>
                  </a:schemeClr>
                </a:solidFill>
              </a:rPr>
              <a:t>Program Funding</a:t>
            </a:r>
          </a:p>
          <a:p>
            <a:r>
              <a:rPr lang="en-US" sz="1800" dirty="0" smtClean="0">
                <a:solidFill>
                  <a:schemeClr val="bg1">
                    <a:lumMod val="50000"/>
                  </a:schemeClr>
                </a:solidFill>
              </a:rPr>
              <a:t>Facilities</a:t>
            </a:r>
            <a:endParaRPr lang="en-US" sz="1800" dirty="0">
              <a:solidFill>
                <a:schemeClr val="bg1">
                  <a:lumMod val="50000"/>
                </a:schemeClr>
              </a:solidFill>
            </a:endParaRPr>
          </a:p>
        </p:txBody>
      </p:sp>
      <p:sp>
        <p:nvSpPr>
          <p:cNvPr id="11" name="Text Placeholder 4"/>
          <p:cNvSpPr txBox="1">
            <a:spLocks/>
          </p:cNvSpPr>
          <p:nvPr/>
        </p:nvSpPr>
        <p:spPr>
          <a:xfrm>
            <a:off x="4794250" y="304383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Performance</a:t>
            </a:r>
            <a:endParaRPr lang="en-US" sz="1800" u="sng" dirty="0">
              <a:solidFill>
                <a:schemeClr val="bg1">
                  <a:lumMod val="50000"/>
                </a:schemeClr>
              </a:solidFill>
            </a:endParaRPr>
          </a:p>
        </p:txBody>
      </p:sp>
      <p:sp>
        <p:nvSpPr>
          <p:cNvPr id="12" name="Content Placeholder 5"/>
          <p:cNvSpPr txBox="1">
            <a:spLocks/>
          </p:cNvSpPr>
          <p:nvPr/>
        </p:nvSpPr>
        <p:spPr>
          <a:xfrm>
            <a:off x="4762166" y="3784299"/>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Strategic Accomplishments</a:t>
            </a:r>
          </a:p>
          <a:p>
            <a:r>
              <a:rPr lang="en-US" sz="1800" dirty="0" smtClean="0">
                <a:solidFill>
                  <a:schemeClr val="bg1">
                    <a:lumMod val="50000"/>
                  </a:schemeClr>
                </a:solidFill>
              </a:rPr>
              <a:t>Critical Alliances</a:t>
            </a:r>
          </a:p>
        </p:txBody>
      </p:sp>
      <p:sp>
        <p:nvSpPr>
          <p:cNvPr id="13" name="Text Placeholder 2"/>
          <p:cNvSpPr txBox="1">
            <a:spLocks/>
          </p:cNvSpPr>
          <p:nvPr/>
        </p:nvSpPr>
        <p:spPr>
          <a:xfrm>
            <a:off x="606425" y="4173237"/>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Quality</a:t>
            </a:r>
            <a:endParaRPr lang="en-US" sz="1800" u="sng" dirty="0">
              <a:solidFill>
                <a:schemeClr val="bg1">
                  <a:lumMod val="50000"/>
                </a:schemeClr>
              </a:solidFill>
            </a:endParaRPr>
          </a:p>
        </p:txBody>
      </p:sp>
      <p:sp>
        <p:nvSpPr>
          <p:cNvPr id="14" name="Content Placeholder 3"/>
          <p:cNvSpPr txBox="1">
            <a:spLocks/>
          </p:cNvSpPr>
          <p:nvPr/>
        </p:nvSpPr>
        <p:spPr>
          <a:xfrm>
            <a:off x="606425" y="4812999"/>
            <a:ext cx="4040188" cy="1406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Awards</a:t>
            </a:r>
          </a:p>
          <a:p>
            <a:r>
              <a:rPr lang="en-US" sz="1800" dirty="0" smtClean="0">
                <a:solidFill>
                  <a:schemeClr val="bg1">
                    <a:lumMod val="50000"/>
                  </a:schemeClr>
                </a:solidFill>
              </a:rPr>
              <a:t>Service</a:t>
            </a:r>
          </a:p>
          <a:p>
            <a:r>
              <a:rPr lang="en-US" sz="1800" dirty="0" smtClean="0">
                <a:solidFill>
                  <a:schemeClr val="bg1">
                    <a:lumMod val="50000"/>
                  </a:schemeClr>
                </a:solidFill>
              </a:rPr>
              <a:t>Publications</a:t>
            </a:r>
          </a:p>
        </p:txBody>
      </p:sp>
      <p:sp>
        <p:nvSpPr>
          <p:cNvPr id="15" name="Text Placeholder 4"/>
          <p:cNvSpPr txBox="1">
            <a:spLocks/>
          </p:cNvSpPr>
          <p:nvPr/>
        </p:nvSpPr>
        <p:spPr>
          <a:xfrm>
            <a:off x="4797425" y="4190999"/>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schemeClr val="bg1">
                    <a:lumMod val="50000"/>
                  </a:schemeClr>
                </a:solidFill>
              </a:rPr>
              <a:t>Opportunities and Challenges</a:t>
            </a:r>
            <a:endParaRPr lang="en-US" sz="1800" u="sng" dirty="0">
              <a:solidFill>
                <a:schemeClr val="bg1">
                  <a:lumMod val="50000"/>
                </a:schemeClr>
              </a:solidFill>
            </a:endParaRPr>
          </a:p>
        </p:txBody>
      </p:sp>
      <p:sp>
        <p:nvSpPr>
          <p:cNvPr id="16" name="Content Placeholder 5"/>
          <p:cNvSpPr txBox="1">
            <a:spLocks/>
          </p:cNvSpPr>
          <p:nvPr/>
        </p:nvSpPr>
        <p:spPr>
          <a:xfrm>
            <a:off x="4797425" y="4830762"/>
            <a:ext cx="4041775" cy="1417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800" dirty="0" smtClean="0">
                <a:solidFill>
                  <a:schemeClr val="bg1">
                    <a:lumMod val="50000"/>
                  </a:schemeClr>
                </a:solidFill>
              </a:rPr>
              <a:t>Priorities</a:t>
            </a:r>
          </a:p>
          <a:p>
            <a:r>
              <a:rPr lang="en-US" sz="1800" dirty="0" smtClean="0">
                <a:solidFill>
                  <a:schemeClr val="bg1">
                    <a:lumMod val="50000"/>
                  </a:schemeClr>
                </a:solidFill>
              </a:rPr>
              <a:t>2011 Review</a:t>
            </a:r>
            <a:endParaRPr lang="en-US" sz="1800" dirty="0">
              <a:solidFill>
                <a:schemeClr val="bg1">
                  <a:lumMod val="50000"/>
                </a:schemeClr>
              </a:solidFill>
            </a:endParaRPr>
          </a:p>
        </p:txBody>
      </p:sp>
      <p:sp>
        <p:nvSpPr>
          <p:cNvPr id="17" name="Text Placeholder 4"/>
          <p:cNvSpPr txBox="1">
            <a:spLocks/>
          </p:cNvSpPr>
          <p:nvPr/>
        </p:nvSpPr>
        <p:spPr>
          <a:xfrm>
            <a:off x="4797425" y="52578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bg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smtClean="0">
                <a:solidFill>
                  <a:prstClr val="white"/>
                </a:solidFill>
              </a:rPr>
              <a:t>Program for the Next Two Days</a:t>
            </a:r>
            <a:endParaRPr lang="en-US" sz="1800" u="sng" dirty="0">
              <a:solidFill>
                <a:prstClr val="white"/>
              </a:solidFill>
            </a:endParaRPr>
          </a:p>
        </p:txBody>
      </p:sp>
    </p:spTree>
    <p:extLst>
      <p:ext uri="{BB962C8B-B14F-4D97-AF65-F5344CB8AC3E}">
        <p14:creationId xmlns:p14="http://schemas.microsoft.com/office/powerpoint/2010/main" val="34602930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pPr/>
              <a:t>68</a:t>
            </a:fld>
            <a:endParaRPr lang="en-US" dirty="0"/>
          </a:p>
        </p:txBody>
      </p:sp>
      <p:sp>
        <p:nvSpPr>
          <p:cNvPr id="4" name="Title 4"/>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smtClean="0"/>
              <a:t>Next Two Days:  Overview</a:t>
            </a:r>
            <a:endParaRPr lang="en-US" sz="3200" dirty="0"/>
          </a:p>
        </p:txBody>
      </p:sp>
      <p:sp>
        <p:nvSpPr>
          <p:cNvPr id="5" name="Content Placeholder 5"/>
          <p:cNvSpPr txBox="1">
            <a:spLocks/>
          </p:cNvSpPr>
          <p:nvPr/>
        </p:nvSpPr>
        <p:spPr>
          <a:xfrm>
            <a:off x="304800" y="1191464"/>
            <a:ext cx="8839200" cy="4475071"/>
          </a:xfrm>
          <a:prstGeom prst="rect">
            <a:avLst/>
          </a:prstGeom>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u="sng" dirty="0" smtClean="0">
                <a:solidFill>
                  <a:srgbClr val="92D050"/>
                </a:solidFill>
              </a:rPr>
              <a:t>Tuesday  </a:t>
            </a:r>
          </a:p>
          <a:p>
            <a:pPr marL="230188" indent="-230188"/>
            <a:r>
              <a:rPr lang="en-US" sz="1600" dirty="0" smtClean="0"/>
              <a:t>Science Presentations and Posters:  Dispersion and Boundary Layer Science</a:t>
            </a:r>
          </a:p>
          <a:p>
            <a:pPr marL="230188" indent="-230188"/>
            <a:r>
              <a:rPr lang="en-US" sz="1600" dirty="0" smtClean="0"/>
              <a:t>Closed Reviewer Lunch with Federal Scientists: 2</a:t>
            </a:r>
            <a:r>
              <a:rPr lang="en-US" sz="1600" baseline="30000" dirty="0" smtClean="0"/>
              <a:t>nd</a:t>
            </a:r>
            <a:r>
              <a:rPr lang="en-US" sz="1600" dirty="0" smtClean="0"/>
              <a:t> Floor NCWCP</a:t>
            </a:r>
          </a:p>
          <a:p>
            <a:pPr marL="230188" indent="-230188">
              <a:buNone/>
            </a:pPr>
            <a:r>
              <a:rPr lang="en-US" sz="1600" dirty="0"/>
              <a:t>	</a:t>
            </a:r>
            <a:r>
              <a:rPr lang="en-US" sz="1600" i="1" dirty="0" smtClean="0"/>
              <a:t>All other attendees stay in this conference room</a:t>
            </a:r>
          </a:p>
          <a:p>
            <a:pPr marL="230188" indent="-230188"/>
            <a:r>
              <a:rPr lang="en-US" sz="1600" dirty="0" smtClean="0"/>
              <a:t>Stakeholder Session 1 and Reviewer Closed Session: 2</a:t>
            </a:r>
            <a:r>
              <a:rPr lang="en-US" sz="1600" baseline="30000" dirty="0" smtClean="0"/>
              <a:t>nd</a:t>
            </a:r>
            <a:r>
              <a:rPr lang="en-US" sz="1600" dirty="0" smtClean="0"/>
              <a:t> Floor NCWCP</a:t>
            </a:r>
          </a:p>
          <a:p>
            <a:pPr marL="0" indent="0">
              <a:buFont typeface="Arial" panose="020B0604020202020204" pitchFamily="34" charset="0"/>
              <a:buNone/>
            </a:pPr>
            <a:endParaRPr lang="en-US" sz="800" u="sng" dirty="0" smtClean="0"/>
          </a:p>
          <a:p>
            <a:pPr marL="0" indent="0">
              <a:buFont typeface="Arial" panose="020B0604020202020204" pitchFamily="34" charset="0"/>
              <a:buNone/>
            </a:pPr>
            <a:r>
              <a:rPr lang="en-US" sz="1600" b="1" u="sng" dirty="0" smtClean="0">
                <a:solidFill>
                  <a:srgbClr val="92D050"/>
                </a:solidFill>
              </a:rPr>
              <a:t>Wednesday </a:t>
            </a:r>
          </a:p>
          <a:p>
            <a:pPr marL="230188" indent="-230188"/>
            <a:r>
              <a:rPr lang="en-US" sz="1600" dirty="0" smtClean="0"/>
              <a:t>Science Presentations and Posters:  Atmospheric Chemistry and Deposition, Climate</a:t>
            </a:r>
          </a:p>
          <a:p>
            <a:pPr marL="230188" indent="-230188"/>
            <a:r>
              <a:rPr lang="en-US" sz="1600" dirty="0" smtClean="0"/>
              <a:t>Closed Reviewer Lunch with CI/Contractor Staff:  2</a:t>
            </a:r>
            <a:r>
              <a:rPr lang="en-US" sz="1600" baseline="30000" dirty="0" smtClean="0"/>
              <a:t>nd</a:t>
            </a:r>
            <a:r>
              <a:rPr lang="en-US" sz="1600" dirty="0" smtClean="0"/>
              <a:t> Floor NCWCP</a:t>
            </a:r>
          </a:p>
          <a:p>
            <a:pPr marL="230188" indent="-230188">
              <a:buNone/>
            </a:pPr>
            <a:r>
              <a:rPr lang="en-US" sz="1600" i="1" dirty="0" smtClean="0"/>
              <a:t>	All other attendees stay in this conference room</a:t>
            </a:r>
          </a:p>
          <a:p>
            <a:pPr marL="230188" indent="-230188"/>
            <a:r>
              <a:rPr lang="en-US" sz="1600" dirty="0" smtClean="0"/>
              <a:t>Stakeholder Session 2 and Reviewer Closed Session – 2</a:t>
            </a:r>
            <a:r>
              <a:rPr lang="en-US" sz="1600" baseline="30000" dirty="0" smtClean="0"/>
              <a:t>nd</a:t>
            </a:r>
            <a:r>
              <a:rPr lang="en-US" sz="1600" dirty="0" smtClean="0"/>
              <a:t> Floor NCWCP</a:t>
            </a:r>
          </a:p>
          <a:p>
            <a:pPr marL="0" indent="0">
              <a:buFont typeface="Arial" panose="020B0604020202020204" pitchFamily="34" charset="0"/>
              <a:buNone/>
            </a:pPr>
            <a:endParaRPr lang="en-US" sz="800" u="sng" dirty="0" smtClean="0"/>
          </a:p>
          <a:p>
            <a:pPr marL="0" indent="0">
              <a:buFont typeface="Arial" panose="020B0604020202020204" pitchFamily="34" charset="0"/>
              <a:buNone/>
            </a:pPr>
            <a:r>
              <a:rPr lang="en-US" sz="1600" b="1" u="sng" dirty="0" smtClean="0">
                <a:solidFill>
                  <a:srgbClr val="92D050"/>
                </a:solidFill>
              </a:rPr>
              <a:t>Thursday</a:t>
            </a:r>
          </a:p>
          <a:p>
            <a:pPr marL="230188" indent="-230188"/>
            <a:r>
              <a:rPr lang="en-US" sz="1600" dirty="0" smtClean="0"/>
              <a:t>Review Panel Only Meets with ARL Senior Staff</a:t>
            </a:r>
          </a:p>
          <a:p>
            <a:pPr marL="230188" indent="-230188"/>
            <a:r>
              <a:rPr lang="en-US" sz="1600" dirty="0" smtClean="0"/>
              <a:t>Closed Reviewer Session</a:t>
            </a:r>
          </a:p>
          <a:p>
            <a:pPr marL="230188" indent="-230188"/>
            <a:r>
              <a:rPr lang="en-US" sz="1600" dirty="0" smtClean="0"/>
              <a:t>Optional Tour of Lab</a:t>
            </a:r>
            <a:endParaRPr lang="en-US" sz="1600" dirty="0"/>
          </a:p>
        </p:txBody>
      </p:sp>
    </p:spTree>
    <p:extLst>
      <p:ext uri="{BB962C8B-B14F-4D97-AF65-F5344CB8AC3E}">
        <p14:creationId xmlns:p14="http://schemas.microsoft.com/office/powerpoint/2010/main" val="3231338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7</a:t>
            </a:fld>
            <a:endParaRPr lang="en-US" dirty="0"/>
          </a:p>
        </p:txBody>
      </p:sp>
      <p:sp>
        <p:nvSpPr>
          <p:cNvPr id="6" name="object 4"/>
          <p:cNvSpPr txBox="1">
            <a:spLocks noGrp="1"/>
          </p:cNvSpPr>
          <p:nvPr>
            <p:ph type="title"/>
          </p:nvPr>
        </p:nvSpPr>
        <p:spPr>
          <a:xfrm>
            <a:off x="152401" y="228600"/>
            <a:ext cx="4347210" cy="751780"/>
          </a:xfrm>
          <a:prstGeom prst="rect">
            <a:avLst/>
          </a:prstGeom>
        </p:spPr>
        <p:txBody>
          <a:bodyPr vert="horz" wrap="square" lIns="0" tIns="73949" rIns="0" bIns="0" rtlCol="0">
            <a:spAutoFit/>
          </a:bodyPr>
          <a:lstStyle/>
          <a:p>
            <a:pPr marL="12700">
              <a:lnSpc>
                <a:spcPct val="100000"/>
              </a:lnSpc>
            </a:pPr>
            <a:r>
              <a:rPr spc="-30" dirty="0"/>
              <a:t>Ge</a:t>
            </a:r>
            <a:r>
              <a:rPr spc="-15" dirty="0"/>
              <a:t>n</a:t>
            </a:r>
            <a:r>
              <a:rPr spc="-5" dirty="0"/>
              <a:t>esi</a:t>
            </a:r>
            <a:r>
              <a:rPr dirty="0"/>
              <a:t>s</a:t>
            </a:r>
            <a:r>
              <a:rPr spc="-5" dirty="0"/>
              <a:t> o</a:t>
            </a:r>
            <a:r>
              <a:rPr dirty="0"/>
              <a:t>f</a:t>
            </a:r>
            <a:r>
              <a:rPr spc="-5" dirty="0"/>
              <a:t> L</a:t>
            </a:r>
            <a:r>
              <a:rPr dirty="0"/>
              <a:t>ab</a:t>
            </a:r>
          </a:p>
        </p:txBody>
      </p:sp>
      <p:sp>
        <p:nvSpPr>
          <p:cNvPr id="7" name="object 5"/>
          <p:cNvSpPr txBox="1"/>
          <p:nvPr/>
        </p:nvSpPr>
        <p:spPr>
          <a:xfrm>
            <a:off x="381000" y="1219200"/>
            <a:ext cx="3963670" cy="4839786"/>
          </a:xfrm>
          <a:prstGeom prst="rect">
            <a:avLst/>
          </a:prstGeom>
        </p:spPr>
        <p:txBody>
          <a:bodyPr vert="horz" wrap="square" lIns="0" tIns="0" rIns="0" bIns="0" rtlCol="0">
            <a:spAutoFit/>
          </a:bodyPr>
          <a:lstStyle/>
          <a:p>
            <a:pPr marL="287020" indent="-274320">
              <a:lnSpc>
                <a:spcPts val="2510"/>
              </a:lnSpc>
              <a:buClr>
                <a:prstClr val="white"/>
              </a:buClr>
              <a:buSzPct val="93181"/>
              <a:buFont typeface="Wingdings 2"/>
              <a:buChar char=""/>
              <a:tabLst>
                <a:tab pos="287020" algn="l"/>
              </a:tabLst>
            </a:pPr>
            <a:r>
              <a:rPr sz="2200" spc="-15" dirty="0">
                <a:solidFill>
                  <a:prstClr val="white"/>
                </a:solidFill>
                <a:cs typeface="Calibri"/>
              </a:rPr>
              <a:t>1948:</a:t>
            </a:r>
            <a:r>
              <a:rPr sz="2200" spc="-30" dirty="0">
                <a:solidFill>
                  <a:prstClr val="white"/>
                </a:solidFill>
                <a:cs typeface="Calibri"/>
              </a:rPr>
              <a:t> </a:t>
            </a:r>
            <a:r>
              <a:rPr sz="2200" spc="-20" dirty="0">
                <a:solidFill>
                  <a:prstClr val="white"/>
                </a:solidFill>
                <a:cs typeface="Calibri"/>
              </a:rPr>
              <a:t>Spe</a:t>
            </a:r>
            <a:r>
              <a:rPr sz="2200" spc="-15" dirty="0">
                <a:solidFill>
                  <a:prstClr val="white"/>
                </a:solidFill>
                <a:cs typeface="Calibri"/>
              </a:rPr>
              <a:t>cia</a:t>
            </a:r>
            <a:r>
              <a:rPr sz="2200" dirty="0">
                <a:solidFill>
                  <a:prstClr val="white"/>
                </a:solidFill>
                <a:cs typeface="Calibri"/>
              </a:rPr>
              <a:t>l </a:t>
            </a:r>
            <a:r>
              <a:rPr sz="2200" spc="-10" dirty="0">
                <a:solidFill>
                  <a:prstClr val="white"/>
                </a:solidFill>
                <a:cs typeface="Calibri"/>
              </a:rPr>
              <a:t>P</a:t>
            </a:r>
            <a:r>
              <a:rPr sz="2200" spc="-45" dirty="0">
                <a:solidFill>
                  <a:prstClr val="white"/>
                </a:solidFill>
                <a:cs typeface="Calibri"/>
              </a:rPr>
              <a:t>r</a:t>
            </a:r>
            <a:r>
              <a:rPr sz="2200" spc="-10" dirty="0">
                <a:solidFill>
                  <a:prstClr val="white"/>
                </a:solidFill>
                <a:cs typeface="Calibri"/>
              </a:rPr>
              <a:t>oj</a:t>
            </a:r>
            <a:r>
              <a:rPr sz="2200" spc="-20" dirty="0">
                <a:solidFill>
                  <a:prstClr val="white"/>
                </a:solidFill>
                <a:cs typeface="Calibri"/>
              </a:rPr>
              <a:t>e</a:t>
            </a:r>
            <a:r>
              <a:rPr sz="2200" spc="-15" dirty="0">
                <a:solidFill>
                  <a:prstClr val="white"/>
                </a:solidFill>
                <a:cs typeface="Calibri"/>
              </a:rPr>
              <a:t>ct</a:t>
            </a:r>
            <a:r>
              <a:rPr sz="2200" spc="-10" dirty="0">
                <a:solidFill>
                  <a:prstClr val="white"/>
                </a:solidFill>
                <a:cs typeface="Calibri"/>
              </a:rPr>
              <a:t>s</a:t>
            </a:r>
            <a:r>
              <a:rPr sz="2200" spc="5" dirty="0">
                <a:solidFill>
                  <a:prstClr val="white"/>
                </a:solidFill>
                <a:cs typeface="Calibri"/>
              </a:rPr>
              <a:t> </a:t>
            </a:r>
            <a:r>
              <a:rPr sz="2200" spc="-20" dirty="0">
                <a:solidFill>
                  <a:prstClr val="white"/>
                </a:solidFill>
                <a:cs typeface="Calibri"/>
              </a:rPr>
              <a:t>Se</a:t>
            </a:r>
            <a:r>
              <a:rPr sz="2200" spc="-15" dirty="0">
                <a:solidFill>
                  <a:prstClr val="white"/>
                </a:solidFill>
                <a:cs typeface="Calibri"/>
              </a:rPr>
              <a:t>cti</a:t>
            </a:r>
            <a:r>
              <a:rPr sz="2200" spc="-10" dirty="0">
                <a:solidFill>
                  <a:prstClr val="white"/>
                </a:solidFill>
                <a:cs typeface="Calibri"/>
              </a:rPr>
              <a:t>o</a:t>
            </a:r>
            <a:r>
              <a:rPr sz="2200" spc="-15" dirty="0">
                <a:solidFill>
                  <a:prstClr val="white"/>
                </a:solidFill>
                <a:cs typeface="Calibri"/>
              </a:rPr>
              <a:t>n</a:t>
            </a:r>
            <a:r>
              <a:rPr sz="2200" dirty="0">
                <a:solidFill>
                  <a:prstClr val="white"/>
                </a:solidFill>
                <a:cs typeface="Calibri"/>
              </a:rPr>
              <a:t> </a:t>
            </a:r>
            <a:r>
              <a:rPr sz="2200" spc="-10" dirty="0">
                <a:solidFill>
                  <a:prstClr val="white"/>
                </a:solidFill>
                <a:cs typeface="Calibri"/>
              </a:rPr>
              <a:t>of</a:t>
            </a:r>
            <a:endParaRPr sz="2200" dirty="0">
              <a:solidFill>
                <a:prstClr val="white"/>
              </a:solidFill>
              <a:cs typeface="Calibri"/>
            </a:endParaRPr>
          </a:p>
          <a:p>
            <a:pPr marL="286385">
              <a:lnSpc>
                <a:spcPts val="2510"/>
              </a:lnSpc>
            </a:pPr>
            <a:r>
              <a:rPr sz="2200" spc="-60" dirty="0">
                <a:solidFill>
                  <a:prstClr val="white"/>
                </a:solidFill>
                <a:cs typeface="Calibri"/>
              </a:rPr>
              <a:t>U</a:t>
            </a:r>
            <a:r>
              <a:rPr sz="2200" spc="-15" dirty="0">
                <a:solidFill>
                  <a:prstClr val="white"/>
                </a:solidFill>
                <a:cs typeface="Calibri"/>
              </a:rPr>
              <a:t>.S</a:t>
            </a:r>
            <a:r>
              <a:rPr sz="2200" spc="-10" dirty="0">
                <a:solidFill>
                  <a:prstClr val="white"/>
                </a:solidFill>
                <a:cs typeface="Calibri"/>
              </a:rPr>
              <a:t>. </a:t>
            </a:r>
            <a:r>
              <a:rPr sz="2200" spc="-10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a</a:t>
            </a:r>
            <a:r>
              <a:rPr sz="2200" spc="-15" dirty="0">
                <a:solidFill>
                  <a:prstClr val="white"/>
                </a:solidFill>
                <a:cs typeface="Calibri"/>
              </a:rPr>
              <a:t>t</a:t>
            </a:r>
            <a:r>
              <a:rPr sz="2200" spc="-20" dirty="0">
                <a:solidFill>
                  <a:prstClr val="white"/>
                </a:solidFill>
                <a:cs typeface="Calibri"/>
              </a:rPr>
              <a:t>he</a:t>
            </a:r>
            <a:r>
              <a:rPr sz="2200" spc="-10" dirty="0">
                <a:solidFill>
                  <a:prstClr val="white"/>
                </a:solidFill>
                <a:cs typeface="Calibri"/>
              </a:rPr>
              <a:t>r</a:t>
            </a:r>
            <a:r>
              <a:rPr sz="2200" spc="30" dirty="0">
                <a:solidFill>
                  <a:prstClr val="white"/>
                </a:solidFill>
                <a:cs typeface="Calibri"/>
              </a:rPr>
              <a:t> </a:t>
            </a:r>
            <a:r>
              <a:rPr sz="2200" spc="-15" dirty="0" smtClean="0">
                <a:solidFill>
                  <a:prstClr val="white"/>
                </a:solidFill>
                <a:cs typeface="Calibri"/>
              </a:rPr>
              <a:t>B</a:t>
            </a:r>
            <a:r>
              <a:rPr sz="2200" spc="-20" dirty="0" smtClean="0">
                <a:solidFill>
                  <a:prstClr val="white"/>
                </a:solidFill>
                <a:cs typeface="Calibri"/>
              </a:rPr>
              <a:t>u</a:t>
            </a:r>
            <a:r>
              <a:rPr sz="2200" spc="-35" dirty="0" smtClean="0">
                <a:solidFill>
                  <a:prstClr val="white"/>
                </a:solidFill>
                <a:cs typeface="Calibri"/>
              </a:rPr>
              <a:t>r</a:t>
            </a:r>
            <a:r>
              <a:rPr sz="2200" spc="-20" dirty="0" smtClean="0">
                <a:solidFill>
                  <a:prstClr val="white"/>
                </a:solidFill>
                <a:cs typeface="Calibri"/>
              </a:rPr>
              <a:t>e</a:t>
            </a:r>
            <a:r>
              <a:rPr sz="2200" spc="-15" dirty="0" smtClean="0">
                <a:solidFill>
                  <a:prstClr val="white"/>
                </a:solidFill>
                <a:cs typeface="Calibri"/>
              </a:rPr>
              <a:t>au</a:t>
            </a:r>
            <a:endParaRPr sz="2200" dirty="0" smtClean="0">
              <a:solidFill>
                <a:prstClr val="white"/>
              </a:solidFill>
              <a:cs typeface="Calibri"/>
            </a:endParaRPr>
          </a:p>
          <a:p>
            <a:pPr marL="287020" marR="735330" indent="-274320">
              <a:lnSpc>
                <a:spcPts val="2380"/>
              </a:lnSpc>
              <a:spcBef>
                <a:spcPts val="560"/>
              </a:spcBef>
              <a:buClr>
                <a:prstClr val="white"/>
              </a:buClr>
              <a:buSzPct val="93181"/>
              <a:buFont typeface="Wingdings 2"/>
              <a:buChar char=""/>
              <a:tabLst>
                <a:tab pos="287020" algn="l"/>
              </a:tabLst>
            </a:pPr>
            <a:r>
              <a:rPr sz="2200" spc="-10" dirty="0">
                <a:solidFill>
                  <a:prstClr val="white"/>
                </a:solidFill>
                <a:cs typeface="Calibri"/>
              </a:rPr>
              <a:t>P</a:t>
            </a:r>
            <a:r>
              <a:rPr sz="2200" spc="-45" dirty="0">
                <a:solidFill>
                  <a:prstClr val="white"/>
                </a:solidFill>
                <a:cs typeface="Calibri"/>
              </a:rPr>
              <a:t>r</a:t>
            </a:r>
            <a:r>
              <a:rPr sz="2200" spc="-25" dirty="0">
                <a:solidFill>
                  <a:prstClr val="white"/>
                </a:solidFill>
                <a:cs typeface="Calibri"/>
              </a:rPr>
              <a:t>o</a:t>
            </a:r>
            <a:r>
              <a:rPr sz="2200" spc="-10" dirty="0">
                <a:solidFill>
                  <a:prstClr val="white"/>
                </a:solidFill>
                <a:cs typeface="Calibri"/>
              </a:rPr>
              <a:t>v</a:t>
            </a:r>
            <a:r>
              <a:rPr sz="2200" spc="-15" dirty="0">
                <a:solidFill>
                  <a:prstClr val="white"/>
                </a:solidFill>
                <a:cs typeface="Calibri"/>
              </a:rPr>
              <a:t>ide</a:t>
            </a:r>
            <a:r>
              <a:rPr sz="2200" spc="-20" dirty="0">
                <a:solidFill>
                  <a:prstClr val="white"/>
                </a:solidFill>
                <a:cs typeface="Calibri"/>
              </a:rPr>
              <a:t> </a:t>
            </a:r>
            <a:r>
              <a:rPr sz="2200" spc="-25" dirty="0">
                <a:solidFill>
                  <a:prstClr val="white"/>
                </a:solidFill>
                <a:cs typeface="Calibri"/>
              </a:rPr>
              <a:t>m</a:t>
            </a:r>
            <a:r>
              <a:rPr sz="2200" spc="-30" dirty="0">
                <a:solidFill>
                  <a:prstClr val="white"/>
                </a:solidFill>
                <a:cs typeface="Calibri"/>
              </a:rPr>
              <a:t>e</a:t>
            </a:r>
            <a:r>
              <a:rPr sz="2200" spc="-40" dirty="0">
                <a:solidFill>
                  <a:prstClr val="white"/>
                </a:solidFill>
                <a:cs typeface="Calibri"/>
              </a:rPr>
              <a:t>t</a:t>
            </a:r>
            <a:r>
              <a:rPr sz="2200" spc="-20" dirty="0">
                <a:solidFill>
                  <a:prstClr val="white"/>
                </a:solidFill>
                <a:cs typeface="Calibri"/>
              </a:rPr>
              <a:t>e</a:t>
            </a:r>
            <a:r>
              <a:rPr sz="2200" spc="-10" dirty="0">
                <a:solidFill>
                  <a:prstClr val="white"/>
                </a:solidFill>
                <a:cs typeface="Calibri"/>
              </a:rPr>
              <a:t>o</a:t>
            </a:r>
            <a:r>
              <a:rPr sz="2200" spc="-45" dirty="0">
                <a:solidFill>
                  <a:prstClr val="white"/>
                </a:solidFill>
                <a:cs typeface="Calibri"/>
              </a:rPr>
              <a:t>r</a:t>
            </a:r>
            <a:r>
              <a:rPr sz="2200" spc="-10" dirty="0">
                <a:solidFill>
                  <a:prstClr val="white"/>
                </a:solidFill>
                <a:cs typeface="Calibri"/>
              </a:rPr>
              <a:t>olo</a:t>
            </a:r>
            <a:r>
              <a:rPr sz="2200" spc="-15" dirty="0">
                <a:solidFill>
                  <a:prstClr val="white"/>
                </a:solidFill>
                <a:cs typeface="Calibri"/>
              </a:rPr>
              <a:t>gi</a:t>
            </a:r>
            <a:r>
              <a:rPr sz="2200" spc="-40" dirty="0">
                <a:solidFill>
                  <a:prstClr val="white"/>
                </a:solidFill>
                <a:cs typeface="Calibri"/>
              </a:rPr>
              <a:t>c</a:t>
            </a:r>
            <a:r>
              <a:rPr sz="2200" spc="-15" dirty="0">
                <a:solidFill>
                  <a:prstClr val="white"/>
                </a:solidFill>
                <a:cs typeface="Calibri"/>
              </a:rPr>
              <a:t>a</a:t>
            </a:r>
            <a:r>
              <a:rPr sz="2200" dirty="0">
                <a:solidFill>
                  <a:prstClr val="white"/>
                </a:solidFill>
                <a:cs typeface="Calibri"/>
              </a:rPr>
              <a:t>l </a:t>
            </a:r>
            <a:r>
              <a:rPr sz="2200" spc="-55" dirty="0">
                <a:solidFill>
                  <a:prstClr val="white"/>
                </a:solidFill>
                <a:cs typeface="Calibri"/>
              </a:rPr>
              <a:t>e</a:t>
            </a:r>
            <a:r>
              <a:rPr sz="2200" spc="-20" dirty="0">
                <a:solidFill>
                  <a:prstClr val="white"/>
                </a:solidFill>
                <a:cs typeface="Calibri"/>
              </a:rPr>
              <a:t>xpe</a:t>
            </a:r>
            <a:r>
              <a:rPr sz="2200" spc="-10" dirty="0">
                <a:solidFill>
                  <a:prstClr val="white"/>
                </a:solidFill>
                <a:cs typeface="Calibri"/>
              </a:rPr>
              <a:t>r</a:t>
            </a:r>
            <a:r>
              <a:rPr sz="2200" spc="-15" dirty="0">
                <a:solidFill>
                  <a:prstClr val="white"/>
                </a:solidFill>
                <a:cs typeface="Calibri"/>
              </a:rPr>
              <a:t>ti</a:t>
            </a:r>
            <a:r>
              <a:rPr sz="2200" spc="-10" dirty="0">
                <a:solidFill>
                  <a:prstClr val="white"/>
                </a:solidFill>
                <a:cs typeface="Calibri"/>
              </a:rPr>
              <a:t>se</a:t>
            </a:r>
            <a:r>
              <a:rPr sz="2200" dirty="0">
                <a:solidFill>
                  <a:prstClr val="white"/>
                </a:solidFill>
                <a:cs typeface="Calibri"/>
              </a:rPr>
              <a:t> </a:t>
            </a:r>
            <a:r>
              <a:rPr sz="2200" spc="-40" dirty="0">
                <a:solidFill>
                  <a:prstClr val="white"/>
                </a:solidFill>
                <a:cs typeface="Calibri"/>
              </a:rPr>
              <a:t>t</a:t>
            </a:r>
            <a:r>
              <a:rPr sz="2200" spc="-15" dirty="0">
                <a:solidFill>
                  <a:prstClr val="white"/>
                </a:solidFill>
                <a:cs typeface="Calibri"/>
              </a:rPr>
              <a:t>o</a:t>
            </a:r>
            <a:r>
              <a:rPr sz="2200" spc="20" dirty="0">
                <a:solidFill>
                  <a:prstClr val="white"/>
                </a:solidFill>
                <a:cs typeface="Calibri"/>
              </a:rPr>
              <a:t> </a:t>
            </a:r>
            <a:r>
              <a:rPr sz="2200" spc="-10" dirty="0">
                <a:solidFill>
                  <a:prstClr val="white"/>
                </a:solidFill>
                <a:cs typeface="Calibri"/>
              </a:rPr>
              <a:t>o</a:t>
            </a:r>
            <a:r>
              <a:rPr sz="2200" spc="-15" dirty="0">
                <a:solidFill>
                  <a:prstClr val="white"/>
                </a:solidFill>
                <a:cs typeface="Calibri"/>
              </a:rPr>
              <a:t>the</a:t>
            </a:r>
            <a:r>
              <a:rPr sz="2200" spc="-10" dirty="0">
                <a:solidFill>
                  <a:prstClr val="white"/>
                </a:solidFill>
                <a:cs typeface="Calibri"/>
              </a:rPr>
              <a:t>r</a:t>
            </a:r>
            <a:r>
              <a:rPr sz="2200" spc="5" dirty="0">
                <a:solidFill>
                  <a:prstClr val="white"/>
                </a:solidFill>
                <a:cs typeface="Calibri"/>
              </a:rPr>
              <a:t> </a:t>
            </a:r>
            <a:r>
              <a:rPr sz="2200" spc="-50" dirty="0">
                <a:solidFill>
                  <a:prstClr val="white"/>
                </a:solidFill>
                <a:cs typeface="Calibri"/>
              </a:rPr>
              <a:t>F</a:t>
            </a:r>
            <a:r>
              <a:rPr sz="2200" spc="-20" dirty="0">
                <a:solidFill>
                  <a:prstClr val="white"/>
                </a:solidFill>
                <a:cs typeface="Calibri"/>
              </a:rPr>
              <a:t>ede</a:t>
            </a:r>
            <a:r>
              <a:rPr sz="2200" spc="-60" dirty="0">
                <a:solidFill>
                  <a:prstClr val="white"/>
                </a:solidFill>
                <a:cs typeface="Calibri"/>
              </a:rPr>
              <a:t>r</a:t>
            </a:r>
            <a:r>
              <a:rPr sz="2200" spc="-15" dirty="0">
                <a:solidFill>
                  <a:prstClr val="white"/>
                </a:solidFill>
                <a:cs typeface="Calibri"/>
              </a:rPr>
              <a:t>a</a:t>
            </a:r>
            <a:r>
              <a:rPr sz="2200" dirty="0">
                <a:solidFill>
                  <a:prstClr val="white"/>
                </a:solidFill>
                <a:cs typeface="Calibri"/>
              </a:rPr>
              <a:t>l </a:t>
            </a:r>
            <a:r>
              <a:rPr sz="2200" spc="-15" dirty="0">
                <a:solidFill>
                  <a:prstClr val="white"/>
                </a:solidFill>
                <a:cs typeface="Calibri"/>
              </a:rPr>
              <a:t>a</a:t>
            </a:r>
            <a:r>
              <a:rPr sz="2200" spc="-45" dirty="0">
                <a:solidFill>
                  <a:prstClr val="white"/>
                </a:solidFill>
                <a:cs typeface="Calibri"/>
              </a:rPr>
              <a:t>g</a:t>
            </a:r>
            <a:r>
              <a:rPr sz="2200" spc="-15" dirty="0">
                <a:solidFill>
                  <a:prstClr val="white"/>
                </a:solidFill>
                <a:cs typeface="Calibri"/>
              </a:rPr>
              <a:t>encie</a:t>
            </a:r>
            <a:r>
              <a:rPr sz="2200" spc="-10" dirty="0">
                <a:solidFill>
                  <a:prstClr val="white"/>
                </a:solidFill>
                <a:cs typeface="Calibri"/>
              </a:rPr>
              <a:t>s</a:t>
            </a:r>
            <a:endParaRPr sz="2200" dirty="0">
              <a:solidFill>
                <a:prstClr val="white"/>
              </a:solidFill>
              <a:cs typeface="Calibri"/>
            </a:endParaRPr>
          </a:p>
          <a:p>
            <a:pPr marL="287020" marR="59055" indent="-274320">
              <a:lnSpc>
                <a:spcPts val="2380"/>
              </a:lnSpc>
              <a:spcBef>
                <a:spcPts val="520"/>
              </a:spcBef>
              <a:buClr>
                <a:prstClr val="white"/>
              </a:buClr>
              <a:buSzPct val="93181"/>
              <a:buFont typeface="Wingdings 2"/>
              <a:buChar char=""/>
              <a:tabLst>
                <a:tab pos="287020" algn="l"/>
              </a:tabLst>
            </a:pPr>
            <a:r>
              <a:rPr sz="2200" spc="-75" dirty="0" smtClean="0">
                <a:solidFill>
                  <a:prstClr val="white"/>
                </a:solidFill>
                <a:cs typeface="Calibri"/>
              </a:rPr>
              <a:t>A</a:t>
            </a:r>
            <a:r>
              <a:rPr sz="2200" spc="-15" dirty="0" smtClean="0">
                <a:solidFill>
                  <a:prstClr val="white"/>
                </a:solidFill>
                <a:cs typeface="Calibri"/>
              </a:rPr>
              <a:t>t</a:t>
            </a:r>
            <a:r>
              <a:rPr sz="2200" spc="-25" dirty="0" smtClean="0">
                <a:solidFill>
                  <a:prstClr val="white"/>
                </a:solidFill>
                <a:cs typeface="Calibri"/>
              </a:rPr>
              <a:t>m</a:t>
            </a:r>
            <a:r>
              <a:rPr sz="2200" spc="-10" dirty="0" smtClean="0">
                <a:solidFill>
                  <a:prstClr val="white"/>
                </a:solidFill>
                <a:cs typeface="Calibri"/>
              </a:rPr>
              <a:t>os</a:t>
            </a:r>
            <a:r>
              <a:rPr sz="2200" spc="-20" dirty="0" smtClean="0">
                <a:solidFill>
                  <a:prstClr val="white"/>
                </a:solidFill>
                <a:cs typeface="Calibri"/>
              </a:rPr>
              <a:t>phe</a:t>
            </a:r>
            <a:r>
              <a:rPr sz="2200" spc="-10" dirty="0" smtClean="0">
                <a:solidFill>
                  <a:prstClr val="white"/>
                </a:solidFill>
                <a:cs typeface="Calibri"/>
              </a:rPr>
              <a:t>ric</a:t>
            </a:r>
            <a:r>
              <a:rPr sz="2200" dirty="0" smtClean="0">
                <a:solidFill>
                  <a:prstClr val="white"/>
                </a:solidFill>
                <a:cs typeface="Calibri"/>
              </a:rPr>
              <a:t> </a:t>
            </a:r>
            <a:r>
              <a:rPr sz="2200" spc="-60" dirty="0" smtClean="0">
                <a:solidFill>
                  <a:prstClr val="white"/>
                </a:solidFill>
                <a:cs typeface="Calibri"/>
              </a:rPr>
              <a:t>f</a:t>
            </a:r>
            <a:r>
              <a:rPr sz="2200" spc="-15" dirty="0" smtClean="0">
                <a:solidFill>
                  <a:prstClr val="white"/>
                </a:solidFill>
                <a:cs typeface="Calibri"/>
              </a:rPr>
              <a:t>ac</a:t>
            </a:r>
            <a:r>
              <a:rPr sz="2200" spc="-40" dirty="0" smtClean="0">
                <a:solidFill>
                  <a:prstClr val="white"/>
                </a:solidFill>
                <a:cs typeface="Calibri"/>
              </a:rPr>
              <a:t>t</a:t>
            </a:r>
            <a:r>
              <a:rPr sz="2200" spc="-10" dirty="0" smtClean="0">
                <a:solidFill>
                  <a:prstClr val="white"/>
                </a:solidFill>
                <a:cs typeface="Calibri"/>
              </a:rPr>
              <a:t>o</a:t>
            </a:r>
            <a:r>
              <a:rPr sz="2200" spc="-45" dirty="0" smtClean="0">
                <a:solidFill>
                  <a:prstClr val="white"/>
                </a:solidFill>
                <a:cs typeface="Calibri"/>
              </a:rPr>
              <a:t>r</a:t>
            </a:r>
            <a:r>
              <a:rPr sz="2200" spc="-10" dirty="0" smtClean="0">
                <a:solidFill>
                  <a:prstClr val="white"/>
                </a:solidFill>
                <a:cs typeface="Calibri"/>
              </a:rPr>
              <a:t>s</a:t>
            </a:r>
            <a:r>
              <a:rPr sz="2200" spc="5" dirty="0" smtClean="0">
                <a:solidFill>
                  <a:prstClr val="white"/>
                </a:solidFill>
                <a:cs typeface="Calibri"/>
              </a:rPr>
              <a:t> </a:t>
            </a:r>
            <a:r>
              <a:rPr sz="2200" spc="-4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r</a:t>
            </a:r>
            <a:r>
              <a:rPr sz="2200" spc="-15" dirty="0">
                <a:solidFill>
                  <a:prstClr val="white"/>
                </a:solidFill>
                <a:cs typeface="Calibri"/>
              </a:rPr>
              <a:t>e</a:t>
            </a:r>
            <a:r>
              <a:rPr sz="2200" dirty="0">
                <a:solidFill>
                  <a:prstClr val="white"/>
                </a:solidFill>
                <a:cs typeface="Calibri"/>
              </a:rPr>
              <a:t> </a:t>
            </a:r>
            <a:r>
              <a:rPr sz="2200" spc="-30" dirty="0">
                <a:solidFill>
                  <a:prstClr val="white"/>
                </a:solidFill>
                <a:cs typeface="Calibri"/>
              </a:rPr>
              <a:t>v</a:t>
            </a:r>
            <a:r>
              <a:rPr sz="2200" spc="-20" dirty="0">
                <a:solidFill>
                  <a:prstClr val="white"/>
                </a:solidFill>
                <a:cs typeface="Calibri"/>
              </a:rPr>
              <a:t>e</a:t>
            </a:r>
            <a:r>
              <a:rPr sz="2200" dirty="0">
                <a:solidFill>
                  <a:prstClr val="white"/>
                </a:solidFill>
                <a:cs typeface="Calibri"/>
              </a:rPr>
              <a:t>r</a:t>
            </a:r>
            <a:r>
              <a:rPr sz="2200" spc="-10" dirty="0">
                <a:solidFill>
                  <a:prstClr val="white"/>
                </a:solidFill>
                <a:cs typeface="Calibri"/>
              </a:rPr>
              <a:t>y</a:t>
            </a:r>
            <a:r>
              <a:rPr sz="2200" spc="-5" dirty="0">
                <a:solidFill>
                  <a:prstClr val="white"/>
                </a:solidFill>
                <a:cs typeface="Calibri"/>
              </a:rPr>
              <a:t> i</a:t>
            </a:r>
            <a:r>
              <a:rPr sz="2200" spc="-20" dirty="0">
                <a:solidFill>
                  <a:prstClr val="white"/>
                </a:solidFill>
                <a:cs typeface="Calibri"/>
              </a:rPr>
              <a:t>mp</a:t>
            </a:r>
            <a:r>
              <a:rPr sz="2200" spc="-10" dirty="0">
                <a:solidFill>
                  <a:prstClr val="white"/>
                </a:solidFill>
                <a:cs typeface="Calibri"/>
              </a:rPr>
              <a:t>or</a:t>
            </a:r>
            <a:r>
              <a:rPr sz="2200" spc="-40" dirty="0">
                <a:solidFill>
                  <a:prstClr val="white"/>
                </a:solidFill>
                <a:cs typeface="Calibri"/>
              </a:rPr>
              <a:t>t</a:t>
            </a:r>
            <a:r>
              <a:rPr sz="2200" spc="-15" dirty="0">
                <a:solidFill>
                  <a:prstClr val="white"/>
                </a:solidFill>
                <a:cs typeface="Calibri"/>
              </a:rPr>
              <a:t>a</a:t>
            </a:r>
            <a:r>
              <a:rPr sz="2200" spc="-40" dirty="0">
                <a:solidFill>
                  <a:prstClr val="white"/>
                </a:solidFill>
                <a:cs typeface="Calibri"/>
              </a:rPr>
              <a:t>n</a:t>
            </a:r>
            <a:r>
              <a:rPr sz="2200" spc="-10" dirty="0">
                <a:solidFill>
                  <a:prstClr val="white"/>
                </a:solidFill>
                <a:cs typeface="Calibri"/>
              </a:rPr>
              <a:t>t </a:t>
            </a:r>
            <a:r>
              <a:rPr sz="2200" spc="-40" dirty="0">
                <a:solidFill>
                  <a:prstClr val="white"/>
                </a:solidFill>
                <a:cs typeface="Calibri"/>
              </a:rPr>
              <a:t>t</a:t>
            </a:r>
            <a:r>
              <a:rPr sz="2200" spc="-15" dirty="0">
                <a:solidFill>
                  <a:prstClr val="white"/>
                </a:solidFill>
                <a:cs typeface="Calibri"/>
              </a:rPr>
              <a:t>o</a:t>
            </a:r>
            <a:r>
              <a:rPr sz="2200" spc="10" dirty="0">
                <a:solidFill>
                  <a:prstClr val="white"/>
                </a:solidFill>
                <a:cs typeface="Calibri"/>
              </a:rPr>
              <a:t> </a:t>
            </a:r>
            <a:r>
              <a:rPr sz="2200" spc="-20" dirty="0">
                <a:solidFill>
                  <a:prstClr val="white"/>
                </a:solidFill>
                <a:cs typeface="Calibri"/>
              </a:rPr>
              <a:t>eme</a:t>
            </a:r>
            <a:r>
              <a:rPr sz="2200" spc="-35" dirty="0">
                <a:solidFill>
                  <a:prstClr val="white"/>
                </a:solidFill>
                <a:cs typeface="Calibri"/>
              </a:rPr>
              <a:t>r</a:t>
            </a:r>
            <a:r>
              <a:rPr sz="2200" spc="-15" dirty="0">
                <a:solidFill>
                  <a:prstClr val="white"/>
                </a:solidFill>
                <a:cs typeface="Calibri"/>
              </a:rPr>
              <a:t>gi</a:t>
            </a:r>
            <a:r>
              <a:rPr sz="2200" spc="-20" dirty="0">
                <a:solidFill>
                  <a:prstClr val="white"/>
                </a:solidFill>
                <a:cs typeface="Calibri"/>
              </a:rPr>
              <a:t>n</a:t>
            </a:r>
            <a:r>
              <a:rPr sz="2200" spc="-15" dirty="0">
                <a:solidFill>
                  <a:prstClr val="white"/>
                </a:solidFill>
                <a:cs typeface="Calibri"/>
              </a:rPr>
              <a:t>g</a:t>
            </a:r>
            <a:r>
              <a:rPr sz="2200" spc="15" dirty="0">
                <a:solidFill>
                  <a:prstClr val="white"/>
                </a:solidFill>
                <a:cs typeface="Calibri"/>
              </a:rPr>
              <a:t> </a:t>
            </a:r>
            <a:r>
              <a:rPr sz="2200" dirty="0">
                <a:solidFill>
                  <a:prstClr val="white"/>
                </a:solidFill>
                <a:cs typeface="Calibri"/>
              </a:rPr>
              <a:t>i</a:t>
            </a:r>
            <a:r>
              <a:rPr sz="2200" spc="-10" dirty="0">
                <a:solidFill>
                  <a:prstClr val="white"/>
                </a:solidFill>
                <a:cs typeface="Calibri"/>
              </a:rPr>
              <a:t>ss</a:t>
            </a:r>
            <a:r>
              <a:rPr sz="2200" spc="-20" dirty="0">
                <a:solidFill>
                  <a:prstClr val="white"/>
                </a:solidFill>
                <a:cs typeface="Calibri"/>
              </a:rPr>
              <a:t>ue</a:t>
            </a:r>
            <a:r>
              <a:rPr sz="2200" spc="-10" dirty="0">
                <a:solidFill>
                  <a:prstClr val="white"/>
                </a:solidFill>
                <a:cs typeface="Calibri"/>
              </a:rPr>
              <a:t>s</a:t>
            </a:r>
            <a:r>
              <a:rPr sz="2200" spc="5" dirty="0">
                <a:solidFill>
                  <a:prstClr val="white"/>
                </a:solidFill>
                <a:cs typeface="Calibri"/>
              </a:rPr>
              <a:t> </a:t>
            </a:r>
            <a:r>
              <a:rPr sz="2200" spc="-10" dirty="0">
                <a:solidFill>
                  <a:prstClr val="white"/>
                </a:solidFill>
                <a:cs typeface="Calibri"/>
              </a:rPr>
              <a:t>of</a:t>
            </a:r>
            <a:r>
              <a:rPr sz="2200" spc="-5" dirty="0">
                <a:solidFill>
                  <a:prstClr val="white"/>
                </a:solidFill>
                <a:cs typeface="Calibri"/>
              </a:rPr>
              <a:t> </a:t>
            </a:r>
            <a:r>
              <a:rPr sz="2200" spc="-15" dirty="0">
                <a:solidFill>
                  <a:prstClr val="white"/>
                </a:solidFill>
                <a:cs typeface="Calibri"/>
              </a:rPr>
              <a:t>t</a:t>
            </a:r>
            <a:r>
              <a:rPr sz="2200" spc="-20" dirty="0">
                <a:solidFill>
                  <a:prstClr val="white"/>
                </a:solidFill>
                <a:cs typeface="Calibri"/>
              </a:rPr>
              <a:t>h</a:t>
            </a:r>
            <a:r>
              <a:rPr sz="2200" spc="-15" dirty="0">
                <a:solidFill>
                  <a:prstClr val="white"/>
                </a:solidFill>
                <a:cs typeface="Calibri"/>
              </a:rPr>
              <a:t>e</a:t>
            </a:r>
            <a:r>
              <a:rPr sz="2200" dirty="0">
                <a:solidFill>
                  <a:prstClr val="white"/>
                </a:solidFill>
                <a:cs typeface="Calibri"/>
              </a:rPr>
              <a:t> </a:t>
            </a:r>
            <a:r>
              <a:rPr sz="2200" spc="-10" dirty="0">
                <a:solidFill>
                  <a:prstClr val="white"/>
                </a:solidFill>
                <a:cs typeface="Calibri"/>
              </a:rPr>
              <a:t>1940s,</a:t>
            </a:r>
            <a:r>
              <a:rPr sz="2200" spc="-15" dirty="0">
                <a:solidFill>
                  <a:prstClr val="white"/>
                </a:solidFill>
                <a:cs typeface="Calibri"/>
              </a:rPr>
              <a:t> </a:t>
            </a:r>
            <a:r>
              <a:rPr sz="2200" spc="-10" dirty="0">
                <a:solidFill>
                  <a:prstClr val="white"/>
                </a:solidFill>
                <a:cs typeface="Calibri"/>
              </a:rPr>
              <a:t>1950s,</a:t>
            </a:r>
            <a:r>
              <a:rPr sz="2200" spc="-15" dirty="0">
                <a:solidFill>
                  <a:prstClr val="white"/>
                </a:solidFill>
                <a:cs typeface="Calibri"/>
              </a:rPr>
              <a:t> a</a:t>
            </a:r>
            <a:r>
              <a:rPr sz="2200" spc="-20" dirty="0">
                <a:solidFill>
                  <a:prstClr val="white"/>
                </a:solidFill>
                <a:cs typeface="Calibri"/>
              </a:rPr>
              <a:t>n</a:t>
            </a:r>
            <a:r>
              <a:rPr sz="2200" spc="-15" dirty="0">
                <a:solidFill>
                  <a:prstClr val="white"/>
                </a:solidFill>
                <a:cs typeface="Calibri"/>
              </a:rPr>
              <a:t>d</a:t>
            </a:r>
            <a:r>
              <a:rPr sz="2200" spc="-10" dirty="0">
                <a:solidFill>
                  <a:prstClr val="white"/>
                </a:solidFill>
                <a:cs typeface="Calibri"/>
              </a:rPr>
              <a:t> </a:t>
            </a:r>
            <a:r>
              <a:rPr sz="2200" spc="-15" dirty="0">
                <a:solidFill>
                  <a:prstClr val="white"/>
                </a:solidFill>
                <a:cs typeface="Calibri"/>
              </a:rPr>
              <a:t>1960s</a:t>
            </a:r>
            <a:endParaRPr sz="2200" dirty="0">
              <a:solidFill>
                <a:prstClr val="white"/>
              </a:solidFill>
              <a:cs typeface="Calibri"/>
            </a:endParaRPr>
          </a:p>
          <a:p>
            <a:pPr marL="652780" lvl="1" indent="-247015">
              <a:spcBef>
                <a:spcPts val="21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a:t>
            </a:r>
            <a:r>
              <a:rPr sz="2000" b="1" dirty="0">
                <a:solidFill>
                  <a:schemeClr val="tx1">
                    <a:lumMod val="75000"/>
                    <a:lumOff val="25000"/>
                  </a:schemeClr>
                </a:solidFill>
                <a:cs typeface="Calibri"/>
              </a:rPr>
              <a:t>o</a:t>
            </a:r>
            <a:r>
              <a:rPr sz="2000" b="1" spc="-5" dirty="0">
                <a:solidFill>
                  <a:schemeClr val="tx1">
                    <a:lumMod val="75000"/>
                    <a:lumOff val="25000"/>
                  </a:schemeClr>
                </a:solidFill>
                <a:cs typeface="Calibri"/>
              </a:rPr>
              <a:t>l</a:t>
            </a:r>
            <a:r>
              <a:rPr sz="2000" b="1" dirty="0">
                <a:solidFill>
                  <a:schemeClr val="tx1">
                    <a:lumMod val="75000"/>
                    <a:lumOff val="25000"/>
                  </a:schemeClr>
                </a:solidFill>
                <a:cs typeface="Calibri"/>
              </a:rPr>
              <a:t>d</a:t>
            </a:r>
            <a:r>
              <a:rPr sz="2000" b="1" spc="-15" dirty="0">
                <a:solidFill>
                  <a:schemeClr val="tx1">
                    <a:lumMod val="75000"/>
                    <a:lumOff val="25000"/>
                  </a:schemeClr>
                </a:solidFill>
                <a:cs typeface="Calibri"/>
              </a:rPr>
              <a:t> </a:t>
            </a:r>
            <a:r>
              <a:rPr sz="2000" b="1" spc="-80" dirty="0">
                <a:solidFill>
                  <a:schemeClr val="tx1">
                    <a:lumMod val="75000"/>
                    <a:lumOff val="25000"/>
                  </a:schemeClr>
                </a:solidFill>
                <a:cs typeface="Calibri"/>
              </a:rPr>
              <a:t>W</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 &amp;</a:t>
            </a:r>
            <a:r>
              <a:rPr sz="2000" b="1" spc="-5" dirty="0">
                <a:solidFill>
                  <a:schemeClr val="tx1">
                    <a:lumMod val="75000"/>
                    <a:lumOff val="25000"/>
                  </a:schemeClr>
                </a:solidFill>
                <a:cs typeface="Calibri"/>
              </a:rPr>
              <a:t> </a:t>
            </a: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spc="-5" dirty="0">
                <a:solidFill>
                  <a:schemeClr val="tx1">
                    <a:lumMod val="75000"/>
                    <a:lumOff val="25000"/>
                  </a:schemeClr>
                </a:solidFill>
                <a:cs typeface="Calibri"/>
              </a:rPr>
              <a:t>Ar</a:t>
            </a:r>
            <a:r>
              <a:rPr sz="2000" b="1" dirty="0">
                <a:solidFill>
                  <a:schemeClr val="tx1">
                    <a:lumMod val="75000"/>
                    <a:lumOff val="25000"/>
                  </a:schemeClr>
                </a:solidFill>
                <a:cs typeface="Calibri"/>
              </a:rPr>
              <a:t>ms</a:t>
            </a:r>
            <a:r>
              <a:rPr sz="2000" b="1" spc="-5" dirty="0">
                <a:solidFill>
                  <a:schemeClr val="tx1">
                    <a:lumMod val="75000"/>
                    <a:lumOff val="25000"/>
                  </a:schemeClr>
                </a:solidFill>
                <a:cs typeface="Calibri"/>
              </a:rPr>
              <a:t> </a:t>
            </a:r>
            <a:r>
              <a:rPr sz="2000" b="1" dirty="0">
                <a:solidFill>
                  <a:schemeClr val="tx1">
                    <a:lumMod val="75000"/>
                    <a:lumOff val="25000"/>
                  </a:schemeClr>
                </a:solidFill>
                <a:cs typeface="Calibri"/>
              </a:rPr>
              <a:t>R</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ce</a:t>
            </a:r>
            <a:endParaRPr sz="2000" dirty="0">
              <a:solidFill>
                <a:schemeClr val="tx1">
                  <a:lumMod val="75000"/>
                  <a:lumOff val="25000"/>
                </a:schemeClr>
              </a:solidFill>
              <a:cs typeface="Calibri"/>
            </a:endParaRPr>
          </a:p>
          <a:p>
            <a:pPr marL="927100" lvl="2" indent="-247015">
              <a:spcBef>
                <a:spcPts val="225"/>
              </a:spcBef>
              <a:buClr>
                <a:schemeClr val="bg2">
                  <a:lumMod val="25000"/>
                </a:schemeClr>
              </a:buClr>
              <a:buSzPct val="69444"/>
              <a:buFont typeface="Wingdings 2"/>
              <a:buChar char=""/>
              <a:tabLst>
                <a:tab pos="927100" algn="l"/>
              </a:tabLst>
            </a:pPr>
            <a:r>
              <a:rPr b="1" spc="-60" dirty="0">
                <a:solidFill>
                  <a:schemeClr val="tx1">
                    <a:lumMod val="75000"/>
                    <a:lumOff val="25000"/>
                  </a:schemeClr>
                </a:solidFill>
                <a:cs typeface="Calibri"/>
              </a:rPr>
              <a:t>W</a:t>
            </a:r>
            <a:r>
              <a:rPr b="1" spc="5" dirty="0">
                <a:solidFill>
                  <a:schemeClr val="tx1">
                    <a:lumMod val="75000"/>
                    <a:lumOff val="25000"/>
                  </a:schemeClr>
                </a:solidFill>
                <a:cs typeface="Calibri"/>
              </a:rPr>
              <a:t>e</a:t>
            </a:r>
            <a:r>
              <a:rPr b="1" spc="-15" dirty="0">
                <a:solidFill>
                  <a:schemeClr val="tx1">
                    <a:lumMod val="75000"/>
                    <a:lumOff val="25000"/>
                  </a:schemeClr>
                </a:solidFill>
                <a:cs typeface="Calibri"/>
              </a:rPr>
              <a:t>a</a:t>
            </a:r>
            <a:r>
              <a:rPr b="1" spc="-5" dirty="0">
                <a:solidFill>
                  <a:schemeClr val="tx1">
                    <a:lumMod val="75000"/>
                    <a:lumOff val="25000"/>
                  </a:schemeClr>
                </a:solidFill>
                <a:cs typeface="Calibri"/>
              </a:rPr>
              <a:t>p</a:t>
            </a:r>
            <a:r>
              <a:rPr b="1" spc="-10" dirty="0">
                <a:solidFill>
                  <a:schemeClr val="tx1">
                    <a:lumMod val="75000"/>
                    <a:lumOff val="25000"/>
                  </a:schemeClr>
                </a:solidFill>
                <a:cs typeface="Calibri"/>
              </a:rPr>
              <a:t>o</a:t>
            </a:r>
            <a:r>
              <a:rPr b="1" spc="-5" dirty="0">
                <a:solidFill>
                  <a:schemeClr val="tx1">
                    <a:lumMod val="75000"/>
                    <a:lumOff val="25000"/>
                  </a:schemeClr>
                </a:solidFill>
                <a:cs typeface="Calibri"/>
              </a:rPr>
              <a:t>n</a:t>
            </a:r>
            <a:r>
              <a:rPr b="1" spc="-10" dirty="0">
                <a:solidFill>
                  <a:schemeClr val="tx1">
                    <a:lumMod val="75000"/>
                    <a:lumOff val="25000"/>
                  </a:schemeClr>
                </a:solidFill>
                <a:cs typeface="Calibri"/>
              </a:rPr>
              <a:t>s</a:t>
            </a:r>
            <a:r>
              <a:rPr b="1" spc="-60" dirty="0">
                <a:solidFill>
                  <a:schemeClr val="tx1">
                    <a:lumMod val="75000"/>
                    <a:lumOff val="25000"/>
                  </a:schemeClr>
                </a:solidFill>
                <a:cs typeface="Calibri"/>
              </a:rPr>
              <a:t> </a:t>
            </a:r>
            <a:r>
              <a:rPr b="1" spc="-160" dirty="0">
                <a:solidFill>
                  <a:schemeClr val="tx1">
                    <a:lumMod val="75000"/>
                    <a:lumOff val="25000"/>
                  </a:schemeClr>
                </a:solidFill>
                <a:cs typeface="Calibri"/>
              </a:rPr>
              <a:t>T</a:t>
            </a:r>
            <a:r>
              <a:rPr b="1" spc="5" dirty="0">
                <a:solidFill>
                  <a:schemeClr val="tx1">
                    <a:lumMod val="75000"/>
                    <a:lumOff val="25000"/>
                  </a:schemeClr>
                </a:solidFill>
                <a:cs typeface="Calibri"/>
              </a:rPr>
              <a:t>e</a:t>
            </a:r>
            <a:r>
              <a:rPr b="1" spc="-35" dirty="0">
                <a:solidFill>
                  <a:schemeClr val="tx1">
                    <a:lumMod val="75000"/>
                    <a:lumOff val="25000"/>
                  </a:schemeClr>
                </a:solidFill>
                <a:cs typeface="Calibri"/>
              </a:rPr>
              <a:t>s</a:t>
            </a:r>
            <a:r>
              <a:rPr b="1" spc="-10" dirty="0">
                <a:solidFill>
                  <a:schemeClr val="tx1">
                    <a:lumMod val="75000"/>
                    <a:lumOff val="25000"/>
                  </a:schemeClr>
                </a:solidFill>
                <a:cs typeface="Calibri"/>
              </a:rPr>
              <a:t>ti</a:t>
            </a:r>
            <a:r>
              <a:rPr b="1" spc="-5" dirty="0">
                <a:solidFill>
                  <a:schemeClr val="tx1">
                    <a:lumMod val="75000"/>
                    <a:lumOff val="25000"/>
                  </a:schemeClr>
                </a:solidFill>
                <a:cs typeface="Calibri"/>
              </a:rPr>
              <a:t>ng</a:t>
            </a:r>
            <a:endParaRPr dirty="0">
              <a:solidFill>
                <a:schemeClr val="tx1">
                  <a:lumMod val="75000"/>
                  <a:lumOff val="25000"/>
                </a:schemeClr>
              </a:solidFill>
              <a:cs typeface="Calibri"/>
            </a:endParaRPr>
          </a:p>
          <a:p>
            <a:pPr marL="1201420" lvl="3" indent="-210820">
              <a:spcBef>
                <a:spcPts val="219"/>
              </a:spcBef>
              <a:buClr>
                <a:schemeClr val="bg2">
                  <a:lumMod val="25000"/>
                </a:schemeClr>
              </a:buClr>
              <a:buSzPct val="64705"/>
              <a:buFont typeface="Wingdings 2"/>
              <a:buChar char=""/>
              <a:tabLst>
                <a:tab pos="1201420" algn="l"/>
              </a:tabLst>
            </a:pPr>
            <a:r>
              <a:rPr sz="1700" b="1" spc="-5" dirty="0">
                <a:solidFill>
                  <a:schemeClr val="tx1">
                    <a:lumMod val="75000"/>
                    <a:lumOff val="25000"/>
                  </a:schemeClr>
                </a:solidFill>
                <a:cs typeface="Calibri"/>
              </a:rPr>
              <a:t>S</a:t>
            </a:r>
            <a:r>
              <a:rPr sz="1700" b="1" spc="-15" dirty="0">
                <a:solidFill>
                  <a:schemeClr val="tx1">
                    <a:lumMod val="75000"/>
                    <a:lumOff val="25000"/>
                  </a:schemeClr>
                </a:solidFill>
                <a:cs typeface="Calibri"/>
              </a:rPr>
              <a:t>a</a:t>
            </a:r>
            <a:r>
              <a:rPr sz="1700" b="1" spc="-25" dirty="0">
                <a:solidFill>
                  <a:schemeClr val="tx1">
                    <a:lumMod val="75000"/>
                    <a:lumOff val="25000"/>
                  </a:schemeClr>
                </a:solidFill>
                <a:cs typeface="Calibri"/>
              </a:rPr>
              <a:t>f</a:t>
            </a:r>
            <a:r>
              <a:rPr sz="1700" b="1" spc="-20" dirty="0">
                <a:solidFill>
                  <a:schemeClr val="tx1">
                    <a:lumMod val="75000"/>
                    <a:lumOff val="25000"/>
                  </a:schemeClr>
                </a:solidFill>
                <a:cs typeface="Calibri"/>
              </a:rPr>
              <a:t>e</a:t>
            </a:r>
            <a:r>
              <a:rPr sz="1700" b="1" spc="-5" dirty="0">
                <a:solidFill>
                  <a:schemeClr val="tx1">
                    <a:lumMod val="75000"/>
                    <a:lumOff val="25000"/>
                  </a:schemeClr>
                </a:solidFill>
                <a:cs typeface="Calibri"/>
              </a:rPr>
              <a:t>t</a:t>
            </a:r>
            <a:r>
              <a:rPr sz="1700" b="1" dirty="0">
                <a:solidFill>
                  <a:schemeClr val="tx1">
                    <a:lumMod val="75000"/>
                    <a:lumOff val="25000"/>
                  </a:schemeClr>
                </a:solidFill>
                <a:cs typeface="Calibri"/>
              </a:rPr>
              <a:t>y</a:t>
            </a:r>
            <a:endParaRPr sz="1700" dirty="0">
              <a:solidFill>
                <a:schemeClr val="tx1">
                  <a:lumMod val="75000"/>
                  <a:lumOff val="25000"/>
                </a:schemeClr>
              </a:solidFill>
              <a:cs typeface="Calibri"/>
            </a:endParaRPr>
          </a:p>
          <a:p>
            <a:pPr marL="1201420" lvl="3" indent="-210820">
              <a:spcBef>
                <a:spcPts val="204"/>
              </a:spcBef>
              <a:buClr>
                <a:schemeClr val="bg2">
                  <a:lumMod val="25000"/>
                </a:schemeClr>
              </a:buClr>
              <a:buSzPct val="64705"/>
              <a:buFont typeface="Wingdings 2"/>
              <a:buChar char=""/>
              <a:tabLst>
                <a:tab pos="1201420" algn="l"/>
              </a:tabLst>
            </a:pPr>
            <a:r>
              <a:rPr sz="1700" b="1" spc="5" dirty="0">
                <a:solidFill>
                  <a:schemeClr val="tx1">
                    <a:lumMod val="75000"/>
                    <a:lumOff val="25000"/>
                  </a:schemeClr>
                </a:solidFill>
                <a:cs typeface="Calibri"/>
              </a:rPr>
              <a:t>D</a:t>
            </a:r>
            <a:r>
              <a:rPr sz="1700" b="1" spc="-20" dirty="0">
                <a:solidFill>
                  <a:schemeClr val="tx1">
                    <a:lumMod val="75000"/>
                    <a:lumOff val="25000"/>
                  </a:schemeClr>
                </a:solidFill>
                <a:cs typeface="Calibri"/>
              </a:rPr>
              <a:t>e</a:t>
            </a:r>
            <a:r>
              <a:rPr sz="1700" b="1" spc="-30" dirty="0">
                <a:solidFill>
                  <a:schemeClr val="tx1">
                    <a:lumMod val="75000"/>
                    <a:lumOff val="25000"/>
                  </a:schemeClr>
                </a:solidFill>
                <a:cs typeface="Calibri"/>
              </a:rPr>
              <a:t>t</a:t>
            </a:r>
            <a:r>
              <a:rPr sz="1700" b="1" spc="-10" dirty="0">
                <a:solidFill>
                  <a:schemeClr val="tx1">
                    <a:lumMod val="75000"/>
                    <a:lumOff val="25000"/>
                  </a:schemeClr>
                </a:solidFill>
                <a:cs typeface="Calibri"/>
              </a:rPr>
              <a:t>ec</a:t>
            </a:r>
            <a:r>
              <a:rPr sz="1700" b="1" spc="-5" dirty="0">
                <a:solidFill>
                  <a:schemeClr val="tx1">
                    <a:lumMod val="75000"/>
                    <a:lumOff val="25000"/>
                  </a:schemeClr>
                </a:solidFill>
                <a:cs typeface="Calibri"/>
              </a:rPr>
              <a:t>t</a:t>
            </a:r>
            <a:r>
              <a:rPr sz="1700" b="1" dirty="0">
                <a:solidFill>
                  <a:schemeClr val="tx1">
                    <a:lumMod val="75000"/>
                    <a:lumOff val="25000"/>
                  </a:schemeClr>
                </a:solidFill>
                <a:cs typeface="Calibri"/>
              </a:rPr>
              <a:t>i</a:t>
            </a:r>
            <a:r>
              <a:rPr sz="1700" b="1" spc="-5" dirty="0">
                <a:solidFill>
                  <a:schemeClr val="tx1">
                    <a:lumMod val="75000"/>
                    <a:lumOff val="25000"/>
                  </a:schemeClr>
                </a:solidFill>
                <a:cs typeface="Calibri"/>
              </a:rPr>
              <a:t>on</a:t>
            </a:r>
            <a:endParaRPr sz="1700" dirty="0">
              <a:solidFill>
                <a:schemeClr val="tx1">
                  <a:lumMod val="75000"/>
                  <a:lumOff val="25000"/>
                </a:schemeClr>
              </a:solidFill>
              <a:cs typeface="Calibri"/>
            </a:endParaRPr>
          </a:p>
          <a:p>
            <a:pPr marL="652780" lvl="1" indent="-247015">
              <a:spcBef>
                <a:spcPts val="215"/>
              </a:spcBef>
              <a:buClr>
                <a:schemeClr val="bg2">
                  <a:lumMod val="25000"/>
                </a:schemeClr>
              </a:buClr>
              <a:buSzPct val="85000"/>
              <a:buFont typeface="Wingdings 2"/>
              <a:buChar char=""/>
              <a:tabLst>
                <a:tab pos="652780" algn="l"/>
              </a:tabLst>
            </a:pP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30" dirty="0">
                <a:solidFill>
                  <a:schemeClr val="tx1">
                    <a:lumMod val="75000"/>
                    <a:lumOff val="25000"/>
                  </a:schemeClr>
                </a:solidFill>
                <a:cs typeface="Calibri"/>
              </a:rPr>
              <a:t> </a:t>
            </a:r>
            <a:r>
              <a:rPr sz="2000" b="1" spc="-5" dirty="0">
                <a:solidFill>
                  <a:schemeClr val="tx1">
                    <a:lumMod val="75000"/>
                    <a:lumOff val="25000"/>
                  </a:schemeClr>
                </a:solidFill>
                <a:cs typeface="Calibri"/>
              </a:rPr>
              <a:t>e</a:t>
            </a:r>
            <a:r>
              <a:rPr sz="2000" b="1" dirty="0">
                <a:solidFill>
                  <a:schemeClr val="tx1">
                    <a:lumMod val="75000"/>
                    <a:lumOff val="25000"/>
                  </a:schemeClr>
                </a:solidFill>
                <a:cs typeface="Calibri"/>
              </a:rPr>
              <a:t>n</a:t>
            </a:r>
            <a:r>
              <a:rPr sz="2000" b="1" spc="-5" dirty="0">
                <a:solidFill>
                  <a:schemeClr val="tx1">
                    <a:lumMod val="75000"/>
                    <a:lumOff val="25000"/>
                  </a:schemeClr>
                </a:solidFill>
                <a:cs typeface="Calibri"/>
              </a:rPr>
              <a:t>e</a:t>
            </a:r>
            <a:r>
              <a:rPr sz="2000" b="1" spc="-30" dirty="0">
                <a:solidFill>
                  <a:schemeClr val="tx1">
                    <a:lumMod val="75000"/>
                    <a:lumOff val="25000"/>
                  </a:schemeClr>
                </a:solidFill>
                <a:cs typeface="Calibri"/>
              </a:rPr>
              <a:t>r</a:t>
            </a:r>
            <a:r>
              <a:rPr sz="2000" b="1" spc="-5" dirty="0">
                <a:solidFill>
                  <a:schemeClr val="tx1">
                    <a:lumMod val="75000"/>
                    <a:lumOff val="25000"/>
                  </a:schemeClr>
                </a:solidFill>
                <a:cs typeface="Calibri"/>
              </a:rPr>
              <a:t>gy</a:t>
            </a:r>
            <a:r>
              <a:rPr sz="2000" b="1" dirty="0">
                <a:solidFill>
                  <a:schemeClr val="tx1">
                    <a:lumMod val="75000"/>
                    <a:lumOff val="25000"/>
                  </a:schemeClr>
                </a:solidFill>
                <a:cs typeface="Calibri"/>
              </a:rPr>
              <a:t>: s</a:t>
            </a:r>
            <a:r>
              <a:rPr sz="2000" b="1" spc="-20" dirty="0">
                <a:solidFill>
                  <a:schemeClr val="tx1">
                    <a:lumMod val="75000"/>
                    <a:lumOff val="25000"/>
                  </a:schemeClr>
                </a:solidFill>
                <a:cs typeface="Calibri"/>
              </a:rPr>
              <a:t>a</a:t>
            </a:r>
            <a:r>
              <a:rPr sz="2000" b="1" spc="-35" dirty="0">
                <a:solidFill>
                  <a:schemeClr val="tx1">
                    <a:lumMod val="75000"/>
                    <a:lumOff val="25000"/>
                  </a:schemeClr>
                </a:solidFill>
                <a:cs typeface="Calibri"/>
              </a:rPr>
              <a:t>f</a:t>
            </a:r>
            <a:r>
              <a:rPr sz="2000" b="1" spc="-15" dirty="0">
                <a:solidFill>
                  <a:schemeClr val="tx1">
                    <a:lumMod val="75000"/>
                    <a:lumOff val="25000"/>
                  </a:schemeClr>
                </a:solidFill>
                <a:cs typeface="Calibri"/>
              </a:rPr>
              <a:t>e</a:t>
            </a:r>
            <a:r>
              <a:rPr sz="2000" b="1" dirty="0">
                <a:solidFill>
                  <a:schemeClr val="tx1">
                    <a:lumMod val="75000"/>
                    <a:lumOff val="25000"/>
                  </a:schemeClr>
                </a:solidFill>
                <a:cs typeface="Calibri"/>
              </a:rPr>
              <a:t>ty</a:t>
            </a:r>
            <a:endParaRPr sz="2000" dirty="0">
              <a:solidFill>
                <a:schemeClr val="tx1">
                  <a:lumMod val="75000"/>
                  <a:lumOff val="25000"/>
                </a:schemeClr>
              </a:solidFill>
              <a:cs typeface="Calibri"/>
            </a:endParaRPr>
          </a:p>
          <a:p>
            <a:pPr marL="652780" lvl="1" indent="-247015">
              <a:spcBef>
                <a:spcPts val="240"/>
              </a:spcBef>
              <a:buClr>
                <a:prstClr val="white"/>
              </a:buClr>
              <a:buSzPct val="85000"/>
              <a:buFont typeface="Wingdings 2"/>
              <a:buChar char=""/>
              <a:tabLst>
                <a:tab pos="652780" algn="l"/>
              </a:tabLst>
            </a:pPr>
            <a:r>
              <a:rPr sz="2000" b="1" spc="-5" dirty="0">
                <a:solidFill>
                  <a:prstClr val="white"/>
                </a:solidFill>
                <a:cs typeface="Calibri"/>
              </a:rPr>
              <a:t>Ai</a:t>
            </a:r>
            <a:r>
              <a:rPr sz="2000" b="1" dirty="0">
                <a:solidFill>
                  <a:prstClr val="white"/>
                </a:solidFill>
                <a:cs typeface="Calibri"/>
              </a:rPr>
              <a:t>r</a:t>
            </a:r>
            <a:r>
              <a:rPr sz="2000" b="1" spc="-15" dirty="0">
                <a:solidFill>
                  <a:prstClr val="white"/>
                </a:solidFill>
                <a:cs typeface="Calibri"/>
              </a:rPr>
              <a:t> </a:t>
            </a:r>
            <a:r>
              <a:rPr sz="2000" b="1" dirty="0">
                <a:solidFill>
                  <a:prstClr val="white"/>
                </a:solidFill>
                <a:cs typeface="Calibri"/>
              </a:rPr>
              <a:t>po</a:t>
            </a:r>
            <a:r>
              <a:rPr sz="2000" b="1" spc="-5" dirty="0">
                <a:solidFill>
                  <a:prstClr val="white"/>
                </a:solidFill>
                <a:cs typeface="Calibri"/>
              </a:rPr>
              <a:t>ll</a:t>
            </a:r>
            <a:r>
              <a:rPr sz="2000" b="1" dirty="0">
                <a:solidFill>
                  <a:prstClr val="white"/>
                </a:solidFill>
                <a:cs typeface="Calibri"/>
              </a:rPr>
              <a:t>ution</a:t>
            </a:r>
            <a:endParaRPr sz="2000" dirty="0">
              <a:solidFill>
                <a:prstClr val="white"/>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Cli</a:t>
            </a:r>
            <a:r>
              <a:rPr sz="2000" b="1" dirty="0">
                <a:solidFill>
                  <a:schemeClr val="tx1">
                    <a:lumMod val="75000"/>
                    <a:lumOff val="25000"/>
                  </a:schemeClr>
                </a:solidFill>
                <a:cs typeface="Calibri"/>
              </a:rPr>
              <a:t>m</a:t>
            </a:r>
            <a:r>
              <a:rPr sz="2000" b="1" spc="-30" dirty="0">
                <a:solidFill>
                  <a:schemeClr val="tx1">
                    <a:lumMod val="75000"/>
                    <a:lumOff val="25000"/>
                  </a:schemeClr>
                </a:solidFill>
                <a:cs typeface="Calibri"/>
              </a:rPr>
              <a:t>a</a:t>
            </a:r>
            <a:r>
              <a:rPr sz="2000" b="1" spc="-25" dirty="0">
                <a:solidFill>
                  <a:schemeClr val="tx1">
                    <a:lumMod val="75000"/>
                    <a:lumOff val="25000"/>
                  </a:schemeClr>
                </a:solidFill>
                <a:cs typeface="Calibri"/>
              </a:rPr>
              <a:t>t</a:t>
            </a:r>
            <a:r>
              <a:rPr sz="2000" b="1" dirty="0">
                <a:solidFill>
                  <a:schemeClr val="tx1">
                    <a:lumMod val="75000"/>
                    <a:lumOff val="25000"/>
                  </a:schemeClr>
                </a:solidFill>
                <a:cs typeface="Calibri"/>
              </a:rPr>
              <a:t>e</a:t>
            </a:r>
            <a:r>
              <a:rPr sz="2000" b="1" spc="-20" dirty="0">
                <a:solidFill>
                  <a:schemeClr val="tx1">
                    <a:lumMod val="75000"/>
                    <a:lumOff val="25000"/>
                  </a:schemeClr>
                </a:solidFill>
                <a:cs typeface="Calibri"/>
              </a:rPr>
              <a:t> </a:t>
            </a:r>
            <a:r>
              <a:rPr sz="2000" b="1" dirty="0">
                <a:solidFill>
                  <a:schemeClr val="tx1">
                    <a:lumMod val="75000"/>
                    <a:lumOff val="25000"/>
                  </a:schemeClr>
                </a:solidFill>
                <a:cs typeface="Calibri"/>
              </a:rPr>
              <a:t>ch</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n</a:t>
            </a:r>
            <a:r>
              <a:rPr sz="2000" b="1" spc="-30" dirty="0">
                <a:solidFill>
                  <a:schemeClr val="tx1">
                    <a:lumMod val="75000"/>
                    <a:lumOff val="25000"/>
                  </a:schemeClr>
                </a:solidFill>
                <a:cs typeface="Calibri"/>
              </a:rPr>
              <a:t>g</a:t>
            </a:r>
            <a:r>
              <a:rPr sz="2000" b="1" dirty="0">
                <a:solidFill>
                  <a:schemeClr val="tx1">
                    <a:lumMod val="75000"/>
                    <a:lumOff val="25000"/>
                  </a:schemeClr>
                </a:solidFill>
                <a:cs typeface="Calibri"/>
              </a:rPr>
              <a:t>e</a:t>
            </a:r>
            <a:endParaRPr sz="2000" dirty="0">
              <a:solidFill>
                <a:schemeClr val="tx1">
                  <a:lumMod val="75000"/>
                  <a:lumOff val="25000"/>
                </a:schemeClr>
              </a:solidFill>
              <a:cs typeface="Calibri"/>
            </a:endParaRPr>
          </a:p>
        </p:txBody>
      </p:sp>
      <p:sp>
        <p:nvSpPr>
          <p:cNvPr id="12" name="object 7"/>
          <p:cNvSpPr/>
          <p:nvPr/>
        </p:nvSpPr>
        <p:spPr>
          <a:xfrm>
            <a:off x="4494408" y="1791390"/>
            <a:ext cx="4537062" cy="3194377"/>
          </a:xfrm>
          <a:prstGeom prst="rect">
            <a:avLst/>
          </a:prstGeom>
          <a:blipFill>
            <a:blip r:embed="rId3" cstate="print"/>
            <a:stretch>
              <a:fillRect/>
            </a:stretch>
          </a:blipFill>
          <a:ln w="28575">
            <a:solidFill>
              <a:schemeClr val="bg1"/>
            </a:solidFill>
          </a:ln>
        </p:spPr>
        <p:txBody>
          <a:bodyPr wrap="square" lIns="0" tIns="0" rIns="0" bIns="0" rtlCol="0"/>
          <a:lstStyle/>
          <a:p>
            <a:endParaRPr>
              <a:solidFill>
                <a:prstClr val="black"/>
              </a:solidFill>
            </a:endParaRPr>
          </a:p>
        </p:txBody>
      </p:sp>
      <p:sp>
        <p:nvSpPr>
          <p:cNvPr id="2" name="TextBox 1"/>
          <p:cNvSpPr txBox="1"/>
          <p:nvPr/>
        </p:nvSpPr>
        <p:spPr>
          <a:xfrm>
            <a:off x="5132522" y="1371600"/>
            <a:ext cx="3249478" cy="369332"/>
          </a:xfrm>
          <a:prstGeom prst="rect">
            <a:avLst/>
          </a:prstGeom>
          <a:noFill/>
        </p:spPr>
        <p:txBody>
          <a:bodyPr wrap="square" rtlCol="0">
            <a:spAutoFit/>
          </a:bodyPr>
          <a:lstStyle/>
          <a:p>
            <a:r>
              <a:rPr lang="en-US" dirty="0" smtClean="0">
                <a:solidFill>
                  <a:schemeClr val="bg1"/>
                </a:solidFill>
              </a:rPr>
              <a:t>Noon Smog in Donora, PA, 1948</a:t>
            </a:r>
          </a:p>
        </p:txBody>
      </p:sp>
    </p:spTree>
    <p:extLst>
      <p:ext uri="{BB962C8B-B14F-4D97-AF65-F5344CB8AC3E}">
        <p14:creationId xmlns:p14="http://schemas.microsoft.com/office/powerpoint/2010/main" val="3019194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pPr/>
              <a:t>8</a:t>
            </a:fld>
            <a:endParaRPr lang="en-US" dirty="0"/>
          </a:p>
        </p:txBody>
      </p:sp>
      <p:sp>
        <p:nvSpPr>
          <p:cNvPr id="6" name="object 4"/>
          <p:cNvSpPr txBox="1">
            <a:spLocks noGrp="1"/>
          </p:cNvSpPr>
          <p:nvPr>
            <p:ph type="title"/>
          </p:nvPr>
        </p:nvSpPr>
        <p:spPr>
          <a:xfrm>
            <a:off x="152401" y="228600"/>
            <a:ext cx="4347210" cy="751780"/>
          </a:xfrm>
          <a:prstGeom prst="rect">
            <a:avLst/>
          </a:prstGeom>
        </p:spPr>
        <p:txBody>
          <a:bodyPr vert="horz" wrap="square" lIns="0" tIns="73949" rIns="0" bIns="0" rtlCol="0">
            <a:spAutoFit/>
          </a:bodyPr>
          <a:lstStyle/>
          <a:p>
            <a:pPr marL="12700">
              <a:lnSpc>
                <a:spcPct val="100000"/>
              </a:lnSpc>
            </a:pPr>
            <a:r>
              <a:rPr spc="-30" dirty="0"/>
              <a:t>Ge</a:t>
            </a:r>
            <a:r>
              <a:rPr spc="-15" dirty="0"/>
              <a:t>n</a:t>
            </a:r>
            <a:r>
              <a:rPr spc="-5" dirty="0"/>
              <a:t>esi</a:t>
            </a:r>
            <a:r>
              <a:rPr dirty="0"/>
              <a:t>s</a:t>
            </a:r>
            <a:r>
              <a:rPr spc="-5" dirty="0"/>
              <a:t> o</a:t>
            </a:r>
            <a:r>
              <a:rPr dirty="0"/>
              <a:t>f</a:t>
            </a:r>
            <a:r>
              <a:rPr spc="-5" dirty="0"/>
              <a:t> L</a:t>
            </a:r>
            <a:r>
              <a:rPr dirty="0"/>
              <a:t>ab</a:t>
            </a:r>
          </a:p>
        </p:txBody>
      </p:sp>
      <p:sp>
        <p:nvSpPr>
          <p:cNvPr id="7" name="object 5"/>
          <p:cNvSpPr txBox="1"/>
          <p:nvPr/>
        </p:nvSpPr>
        <p:spPr>
          <a:xfrm>
            <a:off x="381000" y="1219200"/>
            <a:ext cx="3963670" cy="4839786"/>
          </a:xfrm>
          <a:prstGeom prst="rect">
            <a:avLst/>
          </a:prstGeom>
        </p:spPr>
        <p:txBody>
          <a:bodyPr vert="horz" wrap="square" lIns="0" tIns="0" rIns="0" bIns="0" rtlCol="0">
            <a:spAutoFit/>
          </a:bodyPr>
          <a:lstStyle/>
          <a:p>
            <a:pPr marL="287020" indent="-274320">
              <a:lnSpc>
                <a:spcPts val="2510"/>
              </a:lnSpc>
              <a:buClr>
                <a:prstClr val="white"/>
              </a:buClr>
              <a:buSzPct val="93181"/>
              <a:buFont typeface="Wingdings 2"/>
              <a:buChar char=""/>
              <a:tabLst>
                <a:tab pos="287020" algn="l"/>
              </a:tabLst>
            </a:pPr>
            <a:r>
              <a:rPr sz="2200" spc="-15" dirty="0">
                <a:solidFill>
                  <a:prstClr val="white"/>
                </a:solidFill>
                <a:cs typeface="Calibri"/>
              </a:rPr>
              <a:t>1948:</a:t>
            </a:r>
            <a:r>
              <a:rPr sz="2200" spc="-30" dirty="0">
                <a:solidFill>
                  <a:prstClr val="white"/>
                </a:solidFill>
                <a:cs typeface="Calibri"/>
              </a:rPr>
              <a:t> </a:t>
            </a:r>
            <a:r>
              <a:rPr sz="2200" spc="-20" dirty="0">
                <a:solidFill>
                  <a:prstClr val="white"/>
                </a:solidFill>
                <a:cs typeface="Calibri"/>
              </a:rPr>
              <a:t>Spe</a:t>
            </a:r>
            <a:r>
              <a:rPr sz="2200" spc="-15" dirty="0">
                <a:solidFill>
                  <a:prstClr val="white"/>
                </a:solidFill>
                <a:cs typeface="Calibri"/>
              </a:rPr>
              <a:t>cia</a:t>
            </a:r>
            <a:r>
              <a:rPr sz="2200" dirty="0">
                <a:solidFill>
                  <a:prstClr val="white"/>
                </a:solidFill>
                <a:cs typeface="Calibri"/>
              </a:rPr>
              <a:t>l </a:t>
            </a:r>
            <a:r>
              <a:rPr sz="2200" spc="-10" dirty="0">
                <a:solidFill>
                  <a:prstClr val="white"/>
                </a:solidFill>
                <a:cs typeface="Calibri"/>
              </a:rPr>
              <a:t>P</a:t>
            </a:r>
            <a:r>
              <a:rPr sz="2200" spc="-45" dirty="0">
                <a:solidFill>
                  <a:prstClr val="white"/>
                </a:solidFill>
                <a:cs typeface="Calibri"/>
              </a:rPr>
              <a:t>r</a:t>
            </a:r>
            <a:r>
              <a:rPr sz="2200" spc="-10" dirty="0">
                <a:solidFill>
                  <a:prstClr val="white"/>
                </a:solidFill>
                <a:cs typeface="Calibri"/>
              </a:rPr>
              <a:t>oj</a:t>
            </a:r>
            <a:r>
              <a:rPr sz="2200" spc="-20" dirty="0">
                <a:solidFill>
                  <a:prstClr val="white"/>
                </a:solidFill>
                <a:cs typeface="Calibri"/>
              </a:rPr>
              <a:t>e</a:t>
            </a:r>
            <a:r>
              <a:rPr sz="2200" spc="-15" dirty="0">
                <a:solidFill>
                  <a:prstClr val="white"/>
                </a:solidFill>
                <a:cs typeface="Calibri"/>
              </a:rPr>
              <a:t>ct</a:t>
            </a:r>
            <a:r>
              <a:rPr sz="2200" spc="-10" dirty="0">
                <a:solidFill>
                  <a:prstClr val="white"/>
                </a:solidFill>
                <a:cs typeface="Calibri"/>
              </a:rPr>
              <a:t>s</a:t>
            </a:r>
            <a:r>
              <a:rPr sz="2200" spc="5" dirty="0">
                <a:solidFill>
                  <a:prstClr val="white"/>
                </a:solidFill>
                <a:cs typeface="Calibri"/>
              </a:rPr>
              <a:t> </a:t>
            </a:r>
            <a:r>
              <a:rPr sz="2200" spc="-20" dirty="0">
                <a:solidFill>
                  <a:prstClr val="white"/>
                </a:solidFill>
                <a:cs typeface="Calibri"/>
              </a:rPr>
              <a:t>Se</a:t>
            </a:r>
            <a:r>
              <a:rPr sz="2200" spc="-15" dirty="0">
                <a:solidFill>
                  <a:prstClr val="white"/>
                </a:solidFill>
                <a:cs typeface="Calibri"/>
              </a:rPr>
              <a:t>cti</a:t>
            </a:r>
            <a:r>
              <a:rPr sz="2200" spc="-10" dirty="0">
                <a:solidFill>
                  <a:prstClr val="white"/>
                </a:solidFill>
                <a:cs typeface="Calibri"/>
              </a:rPr>
              <a:t>o</a:t>
            </a:r>
            <a:r>
              <a:rPr sz="2200" spc="-15" dirty="0">
                <a:solidFill>
                  <a:prstClr val="white"/>
                </a:solidFill>
                <a:cs typeface="Calibri"/>
              </a:rPr>
              <a:t>n</a:t>
            </a:r>
            <a:r>
              <a:rPr sz="2200" dirty="0">
                <a:solidFill>
                  <a:prstClr val="white"/>
                </a:solidFill>
                <a:cs typeface="Calibri"/>
              </a:rPr>
              <a:t> </a:t>
            </a:r>
            <a:r>
              <a:rPr sz="2200" spc="-10" dirty="0">
                <a:solidFill>
                  <a:prstClr val="white"/>
                </a:solidFill>
                <a:cs typeface="Calibri"/>
              </a:rPr>
              <a:t>of</a:t>
            </a:r>
            <a:endParaRPr sz="2200" dirty="0">
              <a:solidFill>
                <a:prstClr val="white"/>
              </a:solidFill>
              <a:cs typeface="Calibri"/>
            </a:endParaRPr>
          </a:p>
          <a:p>
            <a:pPr marL="286385">
              <a:lnSpc>
                <a:spcPts val="2510"/>
              </a:lnSpc>
            </a:pPr>
            <a:r>
              <a:rPr sz="2200" spc="-60" dirty="0">
                <a:solidFill>
                  <a:prstClr val="white"/>
                </a:solidFill>
                <a:cs typeface="Calibri"/>
              </a:rPr>
              <a:t>U</a:t>
            </a:r>
            <a:r>
              <a:rPr sz="2200" spc="-15" dirty="0">
                <a:solidFill>
                  <a:prstClr val="white"/>
                </a:solidFill>
                <a:cs typeface="Calibri"/>
              </a:rPr>
              <a:t>.S</a:t>
            </a:r>
            <a:r>
              <a:rPr sz="2200" spc="-10" dirty="0">
                <a:solidFill>
                  <a:prstClr val="white"/>
                </a:solidFill>
                <a:cs typeface="Calibri"/>
              </a:rPr>
              <a:t>. </a:t>
            </a:r>
            <a:r>
              <a:rPr sz="2200" spc="-10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a</a:t>
            </a:r>
            <a:r>
              <a:rPr sz="2200" spc="-15" dirty="0">
                <a:solidFill>
                  <a:prstClr val="white"/>
                </a:solidFill>
                <a:cs typeface="Calibri"/>
              </a:rPr>
              <a:t>t</a:t>
            </a:r>
            <a:r>
              <a:rPr sz="2200" spc="-20" dirty="0">
                <a:solidFill>
                  <a:prstClr val="white"/>
                </a:solidFill>
                <a:cs typeface="Calibri"/>
              </a:rPr>
              <a:t>he</a:t>
            </a:r>
            <a:r>
              <a:rPr sz="2200" spc="-10" dirty="0">
                <a:solidFill>
                  <a:prstClr val="white"/>
                </a:solidFill>
                <a:cs typeface="Calibri"/>
              </a:rPr>
              <a:t>r</a:t>
            </a:r>
            <a:r>
              <a:rPr sz="2200" spc="30" dirty="0">
                <a:solidFill>
                  <a:prstClr val="white"/>
                </a:solidFill>
                <a:cs typeface="Calibri"/>
              </a:rPr>
              <a:t> </a:t>
            </a:r>
            <a:r>
              <a:rPr sz="2200" spc="-15" dirty="0" smtClean="0">
                <a:solidFill>
                  <a:prstClr val="white"/>
                </a:solidFill>
                <a:cs typeface="Calibri"/>
              </a:rPr>
              <a:t>B</a:t>
            </a:r>
            <a:r>
              <a:rPr sz="2200" spc="-20" dirty="0" smtClean="0">
                <a:solidFill>
                  <a:prstClr val="white"/>
                </a:solidFill>
                <a:cs typeface="Calibri"/>
              </a:rPr>
              <a:t>u</a:t>
            </a:r>
            <a:r>
              <a:rPr sz="2200" spc="-35" dirty="0" smtClean="0">
                <a:solidFill>
                  <a:prstClr val="white"/>
                </a:solidFill>
                <a:cs typeface="Calibri"/>
              </a:rPr>
              <a:t>r</a:t>
            </a:r>
            <a:r>
              <a:rPr sz="2200" spc="-20" dirty="0" smtClean="0">
                <a:solidFill>
                  <a:prstClr val="white"/>
                </a:solidFill>
                <a:cs typeface="Calibri"/>
              </a:rPr>
              <a:t>e</a:t>
            </a:r>
            <a:r>
              <a:rPr sz="2200" spc="-15" dirty="0" smtClean="0">
                <a:solidFill>
                  <a:prstClr val="white"/>
                </a:solidFill>
                <a:cs typeface="Calibri"/>
              </a:rPr>
              <a:t>au</a:t>
            </a:r>
            <a:endParaRPr sz="2200" dirty="0" smtClean="0">
              <a:solidFill>
                <a:prstClr val="white"/>
              </a:solidFill>
              <a:cs typeface="Calibri"/>
            </a:endParaRPr>
          </a:p>
          <a:p>
            <a:pPr marL="287020" marR="735330" indent="-274320">
              <a:lnSpc>
                <a:spcPts val="2380"/>
              </a:lnSpc>
              <a:spcBef>
                <a:spcPts val="560"/>
              </a:spcBef>
              <a:buClr>
                <a:prstClr val="white"/>
              </a:buClr>
              <a:buSzPct val="93181"/>
              <a:buFont typeface="Wingdings 2"/>
              <a:buChar char=""/>
              <a:tabLst>
                <a:tab pos="287020" algn="l"/>
              </a:tabLst>
            </a:pPr>
            <a:r>
              <a:rPr sz="2200" spc="-10" dirty="0">
                <a:solidFill>
                  <a:prstClr val="white"/>
                </a:solidFill>
                <a:cs typeface="Calibri"/>
              </a:rPr>
              <a:t>P</a:t>
            </a:r>
            <a:r>
              <a:rPr sz="2200" spc="-45" dirty="0">
                <a:solidFill>
                  <a:prstClr val="white"/>
                </a:solidFill>
                <a:cs typeface="Calibri"/>
              </a:rPr>
              <a:t>r</a:t>
            </a:r>
            <a:r>
              <a:rPr sz="2200" spc="-25" dirty="0">
                <a:solidFill>
                  <a:prstClr val="white"/>
                </a:solidFill>
                <a:cs typeface="Calibri"/>
              </a:rPr>
              <a:t>o</a:t>
            </a:r>
            <a:r>
              <a:rPr sz="2200" spc="-10" dirty="0">
                <a:solidFill>
                  <a:prstClr val="white"/>
                </a:solidFill>
                <a:cs typeface="Calibri"/>
              </a:rPr>
              <a:t>v</a:t>
            </a:r>
            <a:r>
              <a:rPr sz="2200" spc="-15" dirty="0">
                <a:solidFill>
                  <a:prstClr val="white"/>
                </a:solidFill>
                <a:cs typeface="Calibri"/>
              </a:rPr>
              <a:t>ide</a:t>
            </a:r>
            <a:r>
              <a:rPr sz="2200" spc="-20" dirty="0">
                <a:solidFill>
                  <a:prstClr val="white"/>
                </a:solidFill>
                <a:cs typeface="Calibri"/>
              </a:rPr>
              <a:t> </a:t>
            </a:r>
            <a:r>
              <a:rPr sz="2200" spc="-25" dirty="0">
                <a:solidFill>
                  <a:prstClr val="white"/>
                </a:solidFill>
                <a:cs typeface="Calibri"/>
              </a:rPr>
              <a:t>m</a:t>
            </a:r>
            <a:r>
              <a:rPr sz="2200" spc="-30" dirty="0">
                <a:solidFill>
                  <a:prstClr val="white"/>
                </a:solidFill>
                <a:cs typeface="Calibri"/>
              </a:rPr>
              <a:t>e</a:t>
            </a:r>
            <a:r>
              <a:rPr sz="2200" spc="-40" dirty="0">
                <a:solidFill>
                  <a:prstClr val="white"/>
                </a:solidFill>
                <a:cs typeface="Calibri"/>
              </a:rPr>
              <a:t>t</a:t>
            </a:r>
            <a:r>
              <a:rPr sz="2200" spc="-20" dirty="0">
                <a:solidFill>
                  <a:prstClr val="white"/>
                </a:solidFill>
                <a:cs typeface="Calibri"/>
              </a:rPr>
              <a:t>e</a:t>
            </a:r>
            <a:r>
              <a:rPr sz="2200" spc="-10" dirty="0">
                <a:solidFill>
                  <a:prstClr val="white"/>
                </a:solidFill>
                <a:cs typeface="Calibri"/>
              </a:rPr>
              <a:t>o</a:t>
            </a:r>
            <a:r>
              <a:rPr sz="2200" spc="-45" dirty="0">
                <a:solidFill>
                  <a:prstClr val="white"/>
                </a:solidFill>
                <a:cs typeface="Calibri"/>
              </a:rPr>
              <a:t>r</a:t>
            </a:r>
            <a:r>
              <a:rPr sz="2200" spc="-10" dirty="0">
                <a:solidFill>
                  <a:prstClr val="white"/>
                </a:solidFill>
                <a:cs typeface="Calibri"/>
              </a:rPr>
              <a:t>olo</a:t>
            </a:r>
            <a:r>
              <a:rPr sz="2200" spc="-15" dirty="0">
                <a:solidFill>
                  <a:prstClr val="white"/>
                </a:solidFill>
                <a:cs typeface="Calibri"/>
              </a:rPr>
              <a:t>gi</a:t>
            </a:r>
            <a:r>
              <a:rPr sz="2200" spc="-40" dirty="0">
                <a:solidFill>
                  <a:prstClr val="white"/>
                </a:solidFill>
                <a:cs typeface="Calibri"/>
              </a:rPr>
              <a:t>c</a:t>
            </a:r>
            <a:r>
              <a:rPr sz="2200" spc="-15" dirty="0">
                <a:solidFill>
                  <a:prstClr val="white"/>
                </a:solidFill>
                <a:cs typeface="Calibri"/>
              </a:rPr>
              <a:t>a</a:t>
            </a:r>
            <a:r>
              <a:rPr sz="2200" dirty="0">
                <a:solidFill>
                  <a:prstClr val="white"/>
                </a:solidFill>
                <a:cs typeface="Calibri"/>
              </a:rPr>
              <a:t>l </a:t>
            </a:r>
            <a:r>
              <a:rPr sz="2200" spc="-55" dirty="0">
                <a:solidFill>
                  <a:prstClr val="white"/>
                </a:solidFill>
                <a:cs typeface="Calibri"/>
              </a:rPr>
              <a:t>e</a:t>
            </a:r>
            <a:r>
              <a:rPr sz="2200" spc="-20" dirty="0">
                <a:solidFill>
                  <a:prstClr val="white"/>
                </a:solidFill>
                <a:cs typeface="Calibri"/>
              </a:rPr>
              <a:t>xpe</a:t>
            </a:r>
            <a:r>
              <a:rPr sz="2200" spc="-10" dirty="0">
                <a:solidFill>
                  <a:prstClr val="white"/>
                </a:solidFill>
                <a:cs typeface="Calibri"/>
              </a:rPr>
              <a:t>r</a:t>
            </a:r>
            <a:r>
              <a:rPr sz="2200" spc="-15" dirty="0">
                <a:solidFill>
                  <a:prstClr val="white"/>
                </a:solidFill>
                <a:cs typeface="Calibri"/>
              </a:rPr>
              <a:t>ti</a:t>
            </a:r>
            <a:r>
              <a:rPr sz="2200" spc="-10" dirty="0">
                <a:solidFill>
                  <a:prstClr val="white"/>
                </a:solidFill>
                <a:cs typeface="Calibri"/>
              </a:rPr>
              <a:t>se</a:t>
            </a:r>
            <a:r>
              <a:rPr sz="2200" dirty="0">
                <a:solidFill>
                  <a:prstClr val="white"/>
                </a:solidFill>
                <a:cs typeface="Calibri"/>
              </a:rPr>
              <a:t> </a:t>
            </a:r>
            <a:r>
              <a:rPr sz="2200" spc="-40" dirty="0">
                <a:solidFill>
                  <a:prstClr val="white"/>
                </a:solidFill>
                <a:cs typeface="Calibri"/>
              </a:rPr>
              <a:t>t</a:t>
            </a:r>
            <a:r>
              <a:rPr sz="2200" spc="-15" dirty="0">
                <a:solidFill>
                  <a:prstClr val="white"/>
                </a:solidFill>
                <a:cs typeface="Calibri"/>
              </a:rPr>
              <a:t>o</a:t>
            </a:r>
            <a:r>
              <a:rPr sz="2200" spc="20" dirty="0">
                <a:solidFill>
                  <a:prstClr val="white"/>
                </a:solidFill>
                <a:cs typeface="Calibri"/>
              </a:rPr>
              <a:t> </a:t>
            </a:r>
            <a:r>
              <a:rPr sz="2200" spc="-10" dirty="0">
                <a:solidFill>
                  <a:prstClr val="white"/>
                </a:solidFill>
                <a:cs typeface="Calibri"/>
              </a:rPr>
              <a:t>o</a:t>
            </a:r>
            <a:r>
              <a:rPr sz="2200" spc="-15" dirty="0">
                <a:solidFill>
                  <a:prstClr val="white"/>
                </a:solidFill>
                <a:cs typeface="Calibri"/>
              </a:rPr>
              <a:t>the</a:t>
            </a:r>
            <a:r>
              <a:rPr sz="2200" spc="-10" dirty="0">
                <a:solidFill>
                  <a:prstClr val="white"/>
                </a:solidFill>
                <a:cs typeface="Calibri"/>
              </a:rPr>
              <a:t>r</a:t>
            </a:r>
            <a:r>
              <a:rPr sz="2200" spc="5" dirty="0">
                <a:solidFill>
                  <a:prstClr val="white"/>
                </a:solidFill>
                <a:cs typeface="Calibri"/>
              </a:rPr>
              <a:t> </a:t>
            </a:r>
            <a:r>
              <a:rPr sz="2200" spc="-50" dirty="0">
                <a:solidFill>
                  <a:prstClr val="white"/>
                </a:solidFill>
                <a:cs typeface="Calibri"/>
              </a:rPr>
              <a:t>F</a:t>
            </a:r>
            <a:r>
              <a:rPr sz="2200" spc="-20" dirty="0">
                <a:solidFill>
                  <a:prstClr val="white"/>
                </a:solidFill>
                <a:cs typeface="Calibri"/>
              </a:rPr>
              <a:t>ede</a:t>
            </a:r>
            <a:r>
              <a:rPr sz="2200" spc="-60" dirty="0">
                <a:solidFill>
                  <a:prstClr val="white"/>
                </a:solidFill>
                <a:cs typeface="Calibri"/>
              </a:rPr>
              <a:t>r</a:t>
            </a:r>
            <a:r>
              <a:rPr sz="2200" spc="-15" dirty="0">
                <a:solidFill>
                  <a:prstClr val="white"/>
                </a:solidFill>
                <a:cs typeface="Calibri"/>
              </a:rPr>
              <a:t>a</a:t>
            </a:r>
            <a:r>
              <a:rPr sz="2200" dirty="0">
                <a:solidFill>
                  <a:prstClr val="white"/>
                </a:solidFill>
                <a:cs typeface="Calibri"/>
              </a:rPr>
              <a:t>l </a:t>
            </a:r>
            <a:r>
              <a:rPr sz="2200" spc="-15" dirty="0">
                <a:solidFill>
                  <a:prstClr val="white"/>
                </a:solidFill>
                <a:cs typeface="Calibri"/>
              </a:rPr>
              <a:t>a</a:t>
            </a:r>
            <a:r>
              <a:rPr sz="2200" spc="-45" dirty="0">
                <a:solidFill>
                  <a:prstClr val="white"/>
                </a:solidFill>
                <a:cs typeface="Calibri"/>
              </a:rPr>
              <a:t>g</a:t>
            </a:r>
            <a:r>
              <a:rPr sz="2200" spc="-15" dirty="0">
                <a:solidFill>
                  <a:prstClr val="white"/>
                </a:solidFill>
                <a:cs typeface="Calibri"/>
              </a:rPr>
              <a:t>encie</a:t>
            </a:r>
            <a:r>
              <a:rPr sz="2200" spc="-10" dirty="0">
                <a:solidFill>
                  <a:prstClr val="white"/>
                </a:solidFill>
                <a:cs typeface="Calibri"/>
              </a:rPr>
              <a:t>s</a:t>
            </a:r>
            <a:endParaRPr sz="2200" dirty="0">
              <a:solidFill>
                <a:prstClr val="white"/>
              </a:solidFill>
              <a:cs typeface="Calibri"/>
            </a:endParaRPr>
          </a:p>
          <a:p>
            <a:pPr marL="287020" marR="59055" indent="-274320">
              <a:lnSpc>
                <a:spcPts val="2380"/>
              </a:lnSpc>
              <a:spcBef>
                <a:spcPts val="520"/>
              </a:spcBef>
              <a:buClr>
                <a:prstClr val="white"/>
              </a:buClr>
              <a:buSzPct val="93181"/>
              <a:buFont typeface="Wingdings 2"/>
              <a:buChar char=""/>
              <a:tabLst>
                <a:tab pos="287020" algn="l"/>
              </a:tabLst>
            </a:pPr>
            <a:r>
              <a:rPr sz="2200" spc="-75" dirty="0" smtClean="0">
                <a:solidFill>
                  <a:prstClr val="white"/>
                </a:solidFill>
                <a:cs typeface="Calibri"/>
              </a:rPr>
              <a:t>A</a:t>
            </a:r>
            <a:r>
              <a:rPr sz="2200" spc="-15" dirty="0" smtClean="0">
                <a:solidFill>
                  <a:prstClr val="white"/>
                </a:solidFill>
                <a:cs typeface="Calibri"/>
              </a:rPr>
              <a:t>t</a:t>
            </a:r>
            <a:r>
              <a:rPr sz="2200" spc="-25" dirty="0" smtClean="0">
                <a:solidFill>
                  <a:prstClr val="white"/>
                </a:solidFill>
                <a:cs typeface="Calibri"/>
              </a:rPr>
              <a:t>m</a:t>
            </a:r>
            <a:r>
              <a:rPr sz="2200" spc="-10" dirty="0" smtClean="0">
                <a:solidFill>
                  <a:prstClr val="white"/>
                </a:solidFill>
                <a:cs typeface="Calibri"/>
              </a:rPr>
              <a:t>os</a:t>
            </a:r>
            <a:r>
              <a:rPr sz="2200" spc="-20" dirty="0" smtClean="0">
                <a:solidFill>
                  <a:prstClr val="white"/>
                </a:solidFill>
                <a:cs typeface="Calibri"/>
              </a:rPr>
              <a:t>phe</a:t>
            </a:r>
            <a:r>
              <a:rPr sz="2200" spc="-10" dirty="0" smtClean="0">
                <a:solidFill>
                  <a:prstClr val="white"/>
                </a:solidFill>
                <a:cs typeface="Calibri"/>
              </a:rPr>
              <a:t>ric</a:t>
            </a:r>
            <a:r>
              <a:rPr sz="2200" dirty="0" smtClean="0">
                <a:solidFill>
                  <a:prstClr val="white"/>
                </a:solidFill>
                <a:cs typeface="Calibri"/>
              </a:rPr>
              <a:t> </a:t>
            </a:r>
            <a:r>
              <a:rPr sz="2200" spc="-60" dirty="0" smtClean="0">
                <a:solidFill>
                  <a:prstClr val="white"/>
                </a:solidFill>
                <a:cs typeface="Calibri"/>
              </a:rPr>
              <a:t>f</a:t>
            </a:r>
            <a:r>
              <a:rPr sz="2200" spc="-15" dirty="0" smtClean="0">
                <a:solidFill>
                  <a:prstClr val="white"/>
                </a:solidFill>
                <a:cs typeface="Calibri"/>
              </a:rPr>
              <a:t>ac</a:t>
            </a:r>
            <a:r>
              <a:rPr sz="2200" spc="-40" dirty="0" smtClean="0">
                <a:solidFill>
                  <a:prstClr val="white"/>
                </a:solidFill>
                <a:cs typeface="Calibri"/>
              </a:rPr>
              <a:t>t</a:t>
            </a:r>
            <a:r>
              <a:rPr sz="2200" spc="-10" dirty="0" smtClean="0">
                <a:solidFill>
                  <a:prstClr val="white"/>
                </a:solidFill>
                <a:cs typeface="Calibri"/>
              </a:rPr>
              <a:t>o</a:t>
            </a:r>
            <a:r>
              <a:rPr sz="2200" spc="-45" dirty="0" smtClean="0">
                <a:solidFill>
                  <a:prstClr val="white"/>
                </a:solidFill>
                <a:cs typeface="Calibri"/>
              </a:rPr>
              <a:t>r</a:t>
            </a:r>
            <a:r>
              <a:rPr sz="2200" spc="-10" dirty="0" smtClean="0">
                <a:solidFill>
                  <a:prstClr val="white"/>
                </a:solidFill>
                <a:cs typeface="Calibri"/>
              </a:rPr>
              <a:t>s</a:t>
            </a:r>
            <a:r>
              <a:rPr sz="2200" spc="5" dirty="0" smtClean="0">
                <a:solidFill>
                  <a:prstClr val="white"/>
                </a:solidFill>
                <a:cs typeface="Calibri"/>
              </a:rPr>
              <a:t> </a:t>
            </a:r>
            <a:r>
              <a:rPr sz="2200" spc="-45" dirty="0">
                <a:solidFill>
                  <a:prstClr val="white"/>
                </a:solidFill>
                <a:cs typeface="Calibri"/>
              </a:rPr>
              <a:t>w</a:t>
            </a:r>
            <a:r>
              <a:rPr sz="2200" spc="-20" dirty="0">
                <a:solidFill>
                  <a:prstClr val="white"/>
                </a:solidFill>
                <a:cs typeface="Calibri"/>
              </a:rPr>
              <a:t>e</a:t>
            </a:r>
            <a:r>
              <a:rPr sz="2200" spc="-35" dirty="0">
                <a:solidFill>
                  <a:prstClr val="white"/>
                </a:solidFill>
                <a:cs typeface="Calibri"/>
              </a:rPr>
              <a:t>r</a:t>
            </a:r>
            <a:r>
              <a:rPr sz="2200" spc="-15" dirty="0">
                <a:solidFill>
                  <a:prstClr val="white"/>
                </a:solidFill>
                <a:cs typeface="Calibri"/>
              </a:rPr>
              <a:t>e</a:t>
            </a:r>
            <a:r>
              <a:rPr sz="2200" dirty="0">
                <a:solidFill>
                  <a:prstClr val="white"/>
                </a:solidFill>
                <a:cs typeface="Calibri"/>
              </a:rPr>
              <a:t> </a:t>
            </a:r>
            <a:r>
              <a:rPr sz="2200" spc="-30" dirty="0">
                <a:solidFill>
                  <a:prstClr val="white"/>
                </a:solidFill>
                <a:cs typeface="Calibri"/>
              </a:rPr>
              <a:t>v</a:t>
            </a:r>
            <a:r>
              <a:rPr sz="2200" spc="-20" dirty="0">
                <a:solidFill>
                  <a:prstClr val="white"/>
                </a:solidFill>
                <a:cs typeface="Calibri"/>
              </a:rPr>
              <a:t>e</a:t>
            </a:r>
            <a:r>
              <a:rPr sz="2200" dirty="0">
                <a:solidFill>
                  <a:prstClr val="white"/>
                </a:solidFill>
                <a:cs typeface="Calibri"/>
              </a:rPr>
              <a:t>r</a:t>
            </a:r>
            <a:r>
              <a:rPr sz="2200" spc="-10" dirty="0">
                <a:solidFill>
                  <a:prstClr val="white"/>
                </a:solidFill>
                <a:cs typeface="Calibri"/>
              </a:rPr>
              <a:t>y</a:t>
            </a:r>
            <a:r>
              <a:rPr sz="2200" spc="-5" dirty="0">
                <a:solidFill>
                  <a:prstClr val="white"/>
                </a:solidFill>
                <a:cs typeface="Calibri"/>
              </a:rPr>
              <a:t> i</a:t>
            </a:r>
            <a:r>
              <a:rPr sz="2200" spc="-20" dirty="0">
                <a:solidFill>
                  <a:prstClr val="white"/>
                </a:solidFill>
                <a:cs typeface="Calibri"/>
              </a:rPr>
              <a:t>mp</a:t>
            </a:r>
            <a:r>
              <a:rPr sz="2200" spc="-10" dirty="0">
                <a:solidFill>
                  <a:prstClr val="white"/>
                </a:solidFill>
                <a:cs typeface="Calibri"/>
              </a:rPr>
              <a:t>or</a:t>
            </a:r>
            <a:r>
              <a:rPr sz="2200" spc="-40" dirty="0">
                <a:solidFill>
                  <a:prstClr val="white"/>
                </a:solidFill>
                <a:cs typeface="Calibri"/>
              </a:rPr>
              <a:t>t</a:t>
            </a:r>
            <a:r>
              <a:rPr sz="2200" spc="-15" dirty="0">
                <a:solidFill>
                  <a:prstClr val="white"/>
                </a:solidFill>
                <a:cs typeface="Calibri"/>
              </a:rPr>
              <a:t>a</a:t>
            </a:r>
            <a:r>
              <a:rPr sz="2200" spc="-40" dirty="0">
                <a:solidFill>
                  <a:prstClr val="white"/>
                </a:solidFill>
                <a:cs typeface="Calibri"/>
              </a:rPr>
              <a:t>n</a:t>
            </a:r>
            <a:r>
              <a:rPr sz="2200" spc="-10" dirty="0">
                <a:solidFill>
                  <a:prstClr val="white"/>
                </a:solidFill>
                <a:cs typeface="Calibri"/>
              </a:rPr>
              <a:t>t </a:t>
            </a:r>
            <a:r>
              <a:rPr sz="2200" spc="-40" dirty="0">
                <a:solidFill>
                  <a:prstClr val="white"/>
                </a:solidFill>
                <a:cs typeface="Calibri"/>
              </a:rPr>
              <a:t>t</a:t>
            </a:r>
            <a:r>
              <a:rPr sz="2200" spc="-15" dirty="0">
                <a:solidFill>
                  <a:prstClr val="white"/>
                </a:solidFill>
                <a:cs typeface="Calibri"/>
              </a:rPr>
              <a:t>o</a:t>
            </a:r>
            <a:r>
              <a:rPr sz="2200" spc="10" dirty="0">
                <a:solidFill>
                  <a:prstClr val="white"/>
                </a:solidFill>
                <a:cs typeface="Calibri"/>
              </a:rPr>
              <a:t> </a:t>
            </a:r>
            <a:r>
              <a:rPr sz="2200" spc="-20" dirty="0">
                <a:solidFill>
                  <a:prstClr val="white"/>
                </a:solidFill>
                <a:cs typeface="Calibri"/>
              </a:rPr>
              <a:t>eme</a:t>
            </a:r>
            <a:r>
              <a:rPr sz="2200" spc="-35" dirty="0">
                <a:solidFill>
                  <a:prstClr val="white"/>
                </a:solidFill>
                <a:cs typeface="Calibri"/>
              </a:rPr>
              <a:t>r</a:t>
            </a:r>
            <a:r>
              <a:rPr sz="2200" spc="-15" dirty="0">
                <a:solidFill>
                  <a:prstClr val="white"/>
                </a:solidFill>
                <a:cs typeface="Calibri"/>
              </a:rPr>
              <a:t>gi</a:t>
            </a:r>
            <a:r>
              <a:rPr sz="2200" spc="-20" dirty="0">
                <a:solidFill>
                  <a:prstClr val="white"/>
                </a:solidFill>
                <a:cs typeface="Calibri"/>
              </a:rPr>
              <a:t>n</a:t>
            </a:r>
            <a:r>
              <a:rPr sz="2200" spc="-15" dirty="0">
                <a:solidFill>
                  <a:prstClr val="white"/>
                </a:solidFill>
                <a:cs typeface="Calibri"/>
              </a:rPr>
              <a:t>g</a:t>
            </a:r>
            <a:r>
              <a:rPr sz="2200" spc="15" dirty="0">
                <a:solidFill>
                  <a:prstClr val="white"/>
                </a:solidFill>
                <a:cs typeface="Calibri"/>
              </a:rPr>
              <a:t> </a:t>
            </a:r>
            <a:r>
              <a:rPr sz="2200" dirty="0">
                <a:solidFill>
                  <a:prstClr val="white"/>
                </a:solidFill>
                <a:cs typeface="Calibri"/>
              </a:rPr>
              <a:t>i</a:t>
            </a:r>
            <a:r>
              <a:rPr sz="2200" spc="-10" dirty="0">
                <a:solidFill>
                  <a:prstClr val="white"/>
                </a:solidFill>
                <a:cs typeface="Calibri"/>
              </a:rPr>
              <a:t>ss</a:t>
            </a:r>
            <a:r>
              <a:rPr sz="2200" spc="-20" dirty="0">
                <a:solidFill>
                  <a:prstClr val="white"/>
                </a:solidFill>
                <a:cs typeface="Calibri"/>
              </a:rPr>
              <a:t>ue</a:t>
            </a:r>
            <a:r>
              <a:rPr sz="2200" spc="-10" dirty="0">
                <a:solidFill>
                  <a:prstClr val="white"/>
                </a:solidFill>
                <a:cs typeface="Calibri"/>
              </a:rPr>
              <a:t>s</a:t>
            </a:r>
            <a:r>
              <a:rPr sz="2200" spc="5" dirty="0">
                <a:solidFill>
                  <a:prstClr val="white"/>
                </a:solidFill>
                <a:cs typeface="Calibri"/>
              </a:rPr>
              <a:t> </a:t>
            </a:r>
            <a:r>
              <a:rPr sz="2200" spc="-10" dirty="0">
                <a:solidFill>
                  <a:prstClr val="white"/>
                </a:solidFill>
                <a:cs typeface="Calibri"/>
              </a:rPr>
              <a:t>of</a:t>
            </a:r>
            <a:r>
              <a:rPr sz="2200" spc="-5" dirty="0">
                <a:solidFill>
                  <a:prstClr val="white"/>
                </a:solidFill>
                <a:cs typeface="Calibri"/>
              </a:rPr>
              <a:t> </a:t>
            </a:r>
            <a:r>
              <a:rPr sz="2200" spc="-15" dirty="0">
                <a:solidFill>
                  <a:prstClr val="white"/>
                </a:solidFill>
                <a:cs typeface="Calibri"/>
              </a:rPr>
              <a:t>t</a:t>
            </a:r>
            <a:r>
              <a:rPr sz="2200" spc="-20" dirty="0">
                <a:solidFill>
                  <a:prstClr val="white"/>
                </a:solidFill>
                <a:cs typeface="Calibri"/>
              </a:rPr>
              <a:t>h</a:t>
            </a:r>
            <a:r>
              <a:rPr sz="2200" spc="-15" dirty="0">
                <a:solidFill>
                  <a:prstClr val="white"/>
                </a:solidFill>
                <a:cs typeface="Calibri"/>
              </a:rPr>
              <a:t>e</a:t>
            </a:r>
            <a:r>
              <a:rPr sz="2200" dirty="0">
                <a:solidFill>
                  <a:prstClr val="white"/>
                </a:solidFill>
                <a:cs typeface="Calibri"/>
              </a:rPr>
              <a:t> </a:t>
            </a:r>
            <a:r>
              <a:rPr sz="2200" spc="-10" dirty="0">
                <a:solidFill>
                  <a:prstClr val="white"/>
                </a:solidFill>
                <a:cs typeface="Calibri"/>
              </a:rPr>
              <a:t>1940s,</a:t>
            </a:r>
            <a:r>
              <a:rPr sz="2200" spc="-15" dirty="0">
                <a:solidFill>
                  <a:prstClr val="white"/>
                </a:solidFill>
                <a:cs typeface="Calibri"/>
              </a:rPr>
              <a:t> </a:t>
            </a:r>
            <a:r>
              <a:rPr sz="2200" spc="-10" dirty="0">
                <a:solidFill>
                  <a:prstClr val="white"/>
                </a:solidFill>
                <a:cs typeface="Calibri"/>
              </a:rPr>
              <a:t>1950s,</a:t>
            </a:r>
            <a:r>
              <a:rPr sz="2200" spc="-15" dirty="0">
                <a:solidFill>
                  <a:prstClr val="white"/>
                </a:solidFill>
                <a:cs typeface="Calibri"/>
              </a:rPr>
              <a:t> a</a:t>
            </a:r>
            <a:r>
              <a:rPr sz="2200" spc="-20" dirty="0">
                <a:solidFill>
                  <a:prstClr val="white"/>
                </a:solidFill>
                <a:cs typeface="Calibri"/>
              </a:rPr>
              <a:t>n</a:t>
            </a:r>
            <a:r>
              <a:rPr sz="2200" spc="-15" dirty="0">
                <a:solidFill>
                  <a:prstClr val="white"/>
                </a:solidFill>
                <a:cs typeface="Calibri"/>
              </a:rPr>
              <a:t>d</a:t>
            </a:r>
            <a:r>
              <a:rPr sz="2200" spc="-10" dirty="0">
                <a:solidFill>
                  <a:prstClr val="white"/>
                </a:solidFill>
                <a:cs typeface="Calibri"/>
              </a:rPr>
              <a:t> </a:t>
            </a:r>
            <a:r>
              <a:rPr sz="2200" spc="-15" dirty="0">
                <a:solidFill>
                  <a:prstClr val="white"/>
                </a:solidFill>
                <a:cs typeface="Calibri"/>
              </a:rPr>
              <a:t>1960s</a:t>
            </a:r>
            <a:endParaRPr sz="2200" dirty="0">
              <a:solidFill>
                <a:prstClr val="white"/>
              </a:solidFill>
              <a:cs typeface="Calibri"/>
            </a:endParaRPr>
          </a:p>
          <a:p>
            <a:pPr marL="652780" lvl="1" indent="-247015">
              <a:spcBef>
                <a:spcPts val="21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C</a:t>
            </a:r>
            <a:r>
              <a:rPr sz="2000" b="1" dirty="0">
                <a:solidFill>
                  <a:schemeClr val="tx1">
                    <a:lumMod val="75000"/>
                    <a:lumOff val="25000"/>
                  </a:schemeClr>
                </a:solidFill>
                <a:cs typeface="Calibri"/>
              </a:rPr>
              <a:t>o</a:t>
            </a:r>
            <a:r>
              <a:rPr sz="2000" b="1" spc="-5" dirty="0">
                <a:solidFill>
                  <a:schemeClr val="tx1">
                    <a:lumMod val="75000"/>
                    <a:lumOff val="25000"/>
                  </a:schemeClr>
                </a:solidFill>
                <a:cs typeface="Calibri"/>
              </a:rPr>
              <a:t>l</a:t>
            </a:r>
            <a:r>
              <a:rPr sz="2000" b="1" dirty="0">
                <a:solidFill>
                  <a:schemeClr val="tx1">
                    <a:lumMod val="75000"/>
                    <a:lumOff val="25000"/>
                  </a:schemeClr>
                </a:solidFill>
                <a:cs typeface="Calibri"/>
              </a:rPr>
              <a:t>d</a:t>
            </a:r>
            <a:r>
              <a:rPr sz="2000" b="1" spc="-15" dirty="0">
                <a:solidFill>
                  <a:schemeClr val="tx1">
                    <a:lumMod val="75000"/>
                    <a:lumOff val="25000"/>
                  </a:schemeClr>
                </a:solidFill>
                <a:cs typeface="Calibri"/>
              </a:rPr>
              <a:t> </a:t>
            </a:r>
            <a:r>
              <a:rPr sz="2000" b="1" spc="-80" dirty="0">
                <a:solidFill>
                  <a:schemeClr val="tx1">
                    <a:lumMod val="75000"/>
                    <a:lumOff val="25000"/>
                  </a:schemeClr>
                </a:solidFill>
                <a:cs typeface="Calibri"/>
              </a:rPr>
              <a:t>W</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 &amp;</a:t>
            </a:r>
            <a:r>
              <a:rPr sz="2000" b="1" spc="-5" dirty="0">
                <a:solidFill>
                  <a:schemeClr val="tx1">
                    <a:lumMod val="75000"/>
                    <a:lumOff val="25000"/>
                  </a:schemeClr>
                </a:solidFill>
                <a:cs typeface="Calibri"/>
              </a:rPr>
              <a:t> </a:t>
            </a: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spc="-5" dirty="0">
                <a:solidFill>
                  <a:schemeClr val="tx1">
                    <a:lumMod val="75000"/>
                    <a:lumOff val="25000"/>
                  </a:schemeClr>
                </a:solidFill>
                <a:cs typeface="Calibri"/>
              </a:rPr>
              <a:t>Ar</a:t>
            </a:r>
            <a:r>
              <a:rPr sz="2000" b="1" dirty="0">
                <a:solidFill>
                  <a:schemeClr val="tx1">
                    <a:lumMod val="75000"/>
                    <a:lumOff val="25000"/>
                  </a:schemeClr>
                </a:solidFill>
                <a:cs typeface="Calibri"/>
              </a:rPr>
              <a:t>ms</a:t>
            </a:r>
            <a:r>
              <a:rPr sz="2000" b="1" spc="-5" dirty="0">
                <a:solidFill>
                  <a:schemeClr val="tx1">
                    <a:lumMod val="75000"/>
                    <a:lumOff val="25000"/>
                  </a:schemeClr>
                </a:solidFill>
                <a:cs typeface="Calibri"/>
              </a:rPr>
              <a:t> </a:t>
            </a:r>
            <a:r>
              <a:rPr sz="2000" b="1" dirty="0">
                <a:solidFill>
                  <a:schemeClr val="tx1">
                    <a:lumMod val="75000"/>
                    <a:lumOff val="25000"/>
                  </a:schemeClr>
                </a:solidFill>
                <a:cs typeface="Calibri"/>
              </a:rPr>
              <a:t>R</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ce</a:t>
            </a:r>
            <a:endParaRPr sz="2000" dirty="0">
              <a:solidFill>
                <a:schemeClr val="tx1">
                  <a:lumMod val="75000"/>
                  <a:lumOff val="25000"/>
                </a:schemeClr>
              </a:solidFill>
              <a:cs typeface="Calibri"/>
            </a:endParaRPr>
          </a:p>
          <a:p>
            <a:pPr marL="927100" lvl="2" indent="-247015">
              <a:spcBef>
                <a:spcPts val="225"/>
              </a:spcBef>
              <a:buClr>
                <a:schemeClr val="bg2">
                  <a:lumMod val="25000"/>
                </a:schemeClr>
              </a:buClr>
              <a:buSzPct val="69444"/>
              <a:buFont typeface="Wingdings 2"/>
              <a:buChar char=""/>
              <a:tabLst>
                <a:tab pos="927100" algn="l"/>
              </a:tabLst>
            </a:pPr>
            <a:r>
              <a:rPr b="1" spc="-60" dirty="0">
                <a:solidFill>
                  <a:schemeClr val="tx1">
                    <a:lumMod val="75000"/>
                    <a:lumOff val="25000"/>
                  </a:schemeClr>
                </a:solidFill>
                <a:cs typeface="Calibri"/>
              </a:rPr>
              <a:t>W</a:t>
            </a:r>
            <a:r>
              <a:rPr b="1" spc="5" dirty="0">
                <a:solidFill>
                  <a:schemeClr val="tx1">
                    <a:lumMod val="75000"/>
                    <a:lumOff val="25000"/>
                  </a:schemeClr>
                </a:solidFill>
                <a:cs typeface="Calibri"/>
              </a:rPr>
              <a:t>e</a:t>
            </a:r>
            <a:r>
              <a:rPr b="1" spc="-15" dirty="0">
                <a:solidFill>
                  <a:schemeClr val="tx1">
                    <a:lumMod val="75000"/>
                    <a:lumOff val="25000"/>
                  </a:schemeClr>
                </a:solidFill>
                <a:cs typeface="Calibri"/>
              </a:rPr>
              <a:t>a</a:t>
            </a:r>
            <a:r>
              <a:rPr b="1" spc="-5" dirty="0">
                <a:solidFill>
                  <a:schemeClr val="tx1">
                    <a:lumMod val="75000"/>
                    <a:lumOff val="25000"/>
                  </a:schemeClr>
                </a:solidFill>
                <a:cs typeface="Calibri"/>
              </a:rPr>
              <a:t>p</a:t>
            </a:r>
            <a:r>
              <a:rPr b="1" spc="-10" dirty="0">
                <a:solidFill>
                  <a:schemeClr val="tx1">
                    <a:lumMod val="75000"/>
                    <a:lumOff val="25000"/>
                  </a:schemeClr>
                </a:solidFill>
                <a:cs typeface="Calibri"/>
              </a:rPr>
              <a:t>o</a:t>
            </a:r>
            <a:r>
              <a:rPr b="1" spc="-5" dirty="0">
                <a:solidFill>
                  <a:schemeClr val="tx1">
                    <a:lumMod val="75000"/>
                    <a:lumOff val="25000"/>
                  </a:schemeClr>
                </a:solidFill>
                <a:cs typeface="Calibri"/>
              </a:rPr>
              <a:t>n</a:t>
            </a:r>
            <a:r>
              <a:rPr b="1" spc="-10" dirty="0">
                <a:solidFill>
                  <a:schemeClr val="tx1">
                    <a:lumMod val="75000"/>
                    <a:lumOff val="25000"/>
                  </a:schemeClr>
                </a:solidFill>
                <a:cs typeface="Calibri"/>
              </a:rPr>
              <a:t>s</a:t>
            </a:r>
            <a:r>
              <a:rPr b="1" spc="-60" dirty="0">
                <a:solidFill>
                  <a:schemeClr val="tx1">
                    <a:lumMod val="75000"/>
                    <a:lumOff val="25000"/>
                  </a:schemeClr>
                </a:solidFill>
                <a:cs typeface="Calibri"/>
              </a:rPr>
              <a:t> </a:t>
            </a:r>
            <a:r>
              <a:rPr b="1" spc="-160" dirty="0">
                <a:solidFill>
                  <a:schemeClr val="tx1">
                    <a:lumMod val="75000"/>
                    <a:lumOff val="25000"/>
                  </a:schemeClr>
                </a:solidFill>
                <a:cs typeface="Calibri"/>
              </a:rPr>
              <a:t>T</a:t>
            </a:r>
            <a:r>
              <a:rPr b="1" spc="5" dirty="0">
                <a:solidFill>
                  <a:schemeClr val="tx1">
                    <a:lumMod val="75000"/>
                    <a:lumOff val="25000"/>
                  </a:schemeClr>
                </a:solidFill>
                <a:cs typeface="Calibri"/>
              </a:rPr>
              <a:t>e</a:t>
            </a:r>
            <a:r>
              <a:rPr b="1" spc="-35" dirty="0">
                <a:solidFill>
                  <a:schemeClr val="tx1">
                    <a:lumMod val="75000"/>
                    <a:lumOff val="25000"/>
                  </a:schemeClr>
                </a:solidFill>
                <a:cs typeface="Calibri"/>
              </a:rPr>
              <a:t>s</a:t>
            </a:r>
            <a:r>
              <a:rPr b="1" spc="-10" dirty="0">
                <a:solidFill>
                  <a:schemeClr val="tx1">
                    <a:lumMod val="75000"/>
                    <a:lumOff val="25000"/>
                  </a:schemeClr>
                </a:solidFill>
                <a:cs typeface="Calibri"/>
              </a:rPr>
              <a:t>ti</a:t>
            </a:r>
            <a:r>
              <a:rPr b="1" spc="-5" dirty="0">
                <a:solidFill>
                  <a:schemeClr val="tx1">
                    <a:lumMod val="75000"/>
                    <a:lumOff val="25000"/>
                  </a:schemeClr>
                </a:solidFill>
                <a:cs typeface="Calibri"/>
              </a:rPr>
              <a:t>ng</a:t>
            </a:r>
            <a:endParaRPr dirty="0">
              <a:solidFill>
                <a:schemeClr val="tx1">
                  <a:lumMod val="75000"/>
                  <a:lumOff val="25000"/>
                </a:schemeClr>
              </a:solidFill>
              <a:cs typeface="Calibri"/>
            </a:endParaRPr>
          </a:p>
          <a:p>
            <a:pPr marL="1201420" lvl="3" indent="-210820">
              <a:spcBef>
                <a:spcPts val="219"/>
              </a:spcBef>
              <a:buClr>
                <a:schemeClr val="bg2">
                  <a:lumMod val="25000"/>
                </a:schemeClr>
              </a:buClr>
              <a:buSzPct val="64705"/>
              <a:buFont typeface="Wingdings 2"/>
              <a:buChar char=""/>
              <a:tabLst>
                <a:tab pos="1201420" algn="l"/>
              </a:tabLst>
            </a:pPr>
            <a:r>
              <a:rPr sz="1700" b="1" spc="-5" dirty="0">
                <a:solidFill>
                  <a:schemeClr val="tx1">
                    <a:lumMod val="75000"/>
                    <a:lumOff val="25000"/>
                  </a:schemeClr>
                </a:solidFill>
                <a:cs typeface="Calibri"/>
              </a:rPr>
              <a:t>S</a:t>
            </a:r>
            <a:r>
              <a:rPr sz="1700" b="1" spc="-15" dirty="0">
                <a:solidFill>
                  <a:schemeClr val="tx1">
                    <a:lumMod val="75000"/>
                    <a:lumOff val="25000"/>
                  </a:schemeClr>
                </a:solidFill>
                <a:cs typeface="Calibri"/>
              </a:rPr>
              <a:t>a</a:t>
            </a:r>
            <a:r>
              <a:rPr sz="1700" b="1" spc="-25" dirty="0">
                <a:solidFill>
                  <a:schemeClr val="tx1">
                    <a:lumMod val="75000"/>
                    <a:lumOff val="25000"/>
                  </a:schemeClr>
                </a:solidFill>
                <a:cs typeface="Calibri"/>
              </a:rPr>
              <a:t>f</a:t>
            </a:r>
            <a:r>
              <a:rPr sz="1700" b="1" spc="-20" dirty="0">
                <a:solidFill>
                  <a:schemeClr val="tx1">
                    <a:lumMod val="75000"/>
                    <a:lumOff val="25000"/>
                  </a:schemeClr>
                </a:solidFill>
                <a:cs typeface="Calibri"/>
              </a:rPr>
              <a:t>e</a:t>
            </a:r>
            <a:r>
              <a:rPr sz="1700" b="1" spc="-5" dirty="0">
                <a:solidFill>
                  <a:schemeClr val="tx1">
                    <a:lumMod val="75000"/>
                    <a:lumOff val="25000"/>
                  </a:schemeClr>
                </a:solidFill>
                <a:cs typeface="Calibri"/>
              </a:rPr>
              <a:t>t</a:t>
            </a:r>
            <a:r>
              <a:rPr sz="1700" b="1" dirty="0">
                <a:solidFill>
                  <a:schemeClr val="tx1">
                    <a:lumMod val="75000"/>
                    <a:lumOff val="25000"/>
                  </a:schemeClr>
                </a:solidFill>
                <a:cs typeface="Calibri"/>
              </a:rPr>
              <a:t>y</a:t>
            </a:r>
            <a:endParaRPr sz="1700" dirty="0">
              <a:solidFill>
                <a:schemeClr val="tx1">
                  <a:lumMod val="75000"/>
                  <a:lumOff val="25000"/>
                </a:schemeClr>
              </a:solidFill>
              <a:cs typeface="Calibri"/>
            </a:endParaRPr>
          </a:p>
          <a:p>
            <a:pPr marL="1201420" lvl="3" indent="-210820">
              <a:spcBef>
                <a:spcPts val="204"/>
              </a:spcBef>
              <a:buClr>
                <a:schemeClr val="bg2">
                  <a:lumMod val="25000"/>
                </a:schemeClr>
              </a:buClr>
              <a:buSzPct val="64705"/>
              <a:buFont typeface="Wingdings 2"/>
              <a:buChar char=""/>
              <a:tabLst>
                <a:tab pos="1201420" algn="l"/>
              </a:tabLst>
            </a:pPr>
            <a:r>
              <a:rPr sz="1700" b="1" spc="5" dirty="0">
                <a:solidFill>
                  <a:schemeClr val="tx1">
                    <a:lumMod val="75000"/>
                    <a:lumOff val="25000"/>
                  </a:schemeClr>
                </a:solidFill>
                <a:cs typeface="Calibri"/>
              </a:rPr>
              <a:t>D</a:t>
            </a:r>
            <a:r>
              <a:rPr sz="1700" b="1" spc="-20" dirty="0">
                <a:solidFill>
                  <a:schemeClr val="tx1">
                    <a:lumMod val="75000"/>
                    <a:lumOff val="25000"/>
                  </a:schemeClr>
                </a:solidFill>
                <a:cs typeface="Calibri"/>
              </a:rPr>
              <a:t>e</a:t>
            </a:r>
            <a:r>
              <a:rPr sz="1700" b="1" spc="-30" dirty="0">
                <a:solidFill>
                  <a:schemeClr val="tx1">
                    <a:lumMod val="75000"/>
                    <a:lumOff val="25000"/>
                  </a:schemeClr>
                </a:solidFill>
                <a:cs typeface="Calibri"/>
              </a:rPr>
              <a:t>t</a:t>
            </a:r>
            <a:r>
              <a:rPr sz="1700" b="1" spc="-10" dirty="0">
                <a:solidFill>
                  <a:schemeClr val="tx1">
                    <a:lumMod val="75000"/>
                    <a:lumOff val="25000"/>
                  </a:schemeClr>
                </a:solidFill>
                <a:cs typeface="Calibri"/>
              </a:rPr>
              <a:t>ec</a:t>
            </a:r>
            <a:r>
              <a:rPr sz="1700" b="1" spc="-5" dirty="0">
                <a:solidFill>
                  <a:schemeClr val="tx1">
                    <a:lumMod val="75000"/>
                    <a:lumOff val="25000"/>
                  </a:schemeClr>
                </a:solidFill>
                <a:cs typeface="Calibri"/>
              </a:rPr>
              <a:t>t</a:t>
            </a:r>
            <a:r>
              <a:rPr sz="1700" b="1" dirty="0">
                <a:solidFill>
                  <a:schemeClr val="tx1">
                    <a:lumMod val="75000"/>
                    <a:lumOff val="25000"/>
                  </a:schemeClr>
                </a:solidFill>
                <a:cs typeface="Calibri"/>
              </a:rPr>
              <a:t>i</a:t>
            </a:r>
            <a:r>
              <a:rPr sz="1700" b="1" spc="-5" dirty="0">
                <a:solidFill>
                  <a:schemeClr val="tx1">
                    <a:lumMod val="75000"/>
                    <a:lumOff val="25000"/>
                  </a:schemeClr>
                </a:solidFill>
                <a:cs typeface="Calibri"/>
              </a:rPr>
              <a:t>on</a:t>
            </a:r>
            <a:endParaRPr sz="1700" dirty="0">
              <a:solidFill>
                <a:schemeClr val="tx1">
                  <a:lumMod val="75000"/>
                  <a:lumOff val="25000"/>
                </a:schemeClr>
              </a:solidFill>
              <a:cs typeface="Calibri"/>
            </a:endParaRPr>
          </a:p>
          <a:p>
            <a:pPr marL="652780" lvl="1" indent="-247015">
              <a:spcBef>
                <a:spcPts val="215"/>
              </a:spcBef>
              <a:buClr>
                <a:schemeClr val="bg2">
                  <a:lumMod val="25000"/>
                </a:schemeClr>
              </a:buClr>
              <a:buSzPct val="85000"/>
              <a:buFont typeface="Wingdings 2"/>
              <a:buChar char=""/>
              <a:tabLst>
                <a:tab pos="652780" algn="l"/>
              </a:tabLst>
            </a:pPr>
            <a:r>
              <a:rPr sz="2000" b="1" dirty="0">
                <a:solidFill>
                  <a:schemeClr val="tx1">
                    <a:lumMod val="75000"/>
                    <a:lumOff val="25000"/>
                  </a:schemeClr>
                </a:solidFill>
                <a:cs typeface="Calibri"/>
              </a:rPr>
              <a:t>Nuc</a:t>
            </a:r>
            <a:r>
              <a:rPr sz="2000" b="1" spc="-5" dirty="0">
                <a:solidFill>
                  <a:schemeClr val="tx1">
                    <a:lumMod val="75000"/>
                    <a:lumOff val="25000"/>
                  </a:schemeClr>
                </a:solidFill>
                <a:cs typeface="Calibri"/>
              </a:rPr>
              <a:t>le</a:t>
            </a:r>
            <a:r>
              <a:rPr sz="2000" b="1" spc="-10" dirty="0">
                <a:solidFill>
                  <a:schemeClr val="tx1">
                    <a:lumMod val="75000"/>
                    <a:lumOff val="25000"/>
                  </a:schemeClr>
                </a:solidFill>
                <a:cs typeface="Calibri"/>
              </a:rPr>
              <a:t>a</a:t>
            </a:r>
            <a:r>
              <a:rPr sz="2000" b="1" dirty="0">
                <a:solidFill>
                  <a:schemeClr val="tx1">
                    <a:lumMod val="75000"/>
                    <a:lumOff val="25000"/>
                  </a:schemeClr>
                </a:solidFill>
                <a:cs typeface="Calibri"/>
              </a:rPr>
              <a:t>r</a:t>
            </a:r>
            <a:r>
              <a:rPr sz="2000" b="1" spc="-30" dirty="0">
                <a:solidFill>
                  <a:schemeClr val="tx1">
                    <a:lumMod val="75000"/>
                    <a:lumOff val="25000"/>
                  </a:schemeClr>
                </a:solidFill>
                <a:cs typeface="Calibri"/>
              </a:rPr>
              <a:t> </a:t>
            </a:r>
            <a:r>
              <a:rPr sz="2000" b="1" spc="-5" dirty="0">
                <a:solidFill>
                  <a:schemeClr val="tx1">
                    <a:lumMod val="75000"/>
                    <a:lumOff val="25000"/>
                  </a:schemeClr>
                </a:solidFill>
                <a:cs typeface="Calibri"/>
              </a:rPr>
              <a:t>e</a:t>
            </a:r>
            <a:r>
              <a:rPr sz="2000" b="1" dirty="0">
                <a:solidFill>
                  <a:schemeClr val="tx1">
                    <a:lumMod val="75000"/>
                    <a:lumOff val="25000"/>
                  </a:schemeClr>
                </a:solidFill>
                <a:cs typeface="Calibri"/>
              </a:rPr>
              <a:t>n</a:t>
            </a:r>
            <a:r>
              <a:rPr sz="2000" b="1" spc="-5" dirty="0">
                <a:solidFill>
                  <a:schemeClr val="tx1">
                    <a:lumMod val="75000"/>
                    <a:lumOff val="25000"/>
                  </a:schemeClr>
                </a:solidFill>
                <a:cs typeface="Calibri"/>
              </a:rPr>
              <a:t>e</a:t>
            </a:r>
            <a:r>
              <a:rPr sz="2000" b="1" spc="-30" dirty="0">
                <a:solidFill>
                  <a:schemeClr val="tx1">
                    <a:lumMod val="75000"/>
                    <a:lumOff val="25000"/>
                  </a:schemeClr>
                </a:solidFill>
                <a:cs typeface="Calibri"/>
              </a:rPr>
              <a:t>r</a:t>
            </a:r>
            <a:r>
              <a:rPr sz="2000" b="1" spc="-5" dirty="0">
                <a:solidFill>
                  <a:schemeClr val="tx1">
                    <a:lumMod val="75000"/>
                    <a:lumOff val="25000"/>
                  </a:schemeClr>
                </a:solidFill>
                <a:cs typeface="Calibri"/>
              </a:rPr>
              <a:t>gy</a:t>
            </a:r>
            <a:r>
              <a:rPr sz="2000" b="1" dirty="0">
                <a:solidFill>
                  <a:schemeClr val="tx1">
                    <a:lumMod val="75000"/>
                    <a:lumOff val="25000"/>
                  </a:schemeClr>
                </a:solidFill>
                <a:cs typeface="Calibri"/>
              </a:rPr>
              <a:t>: s</a:t>
            </a:r>
            <a:r>
              <a:rPr sz="2000" b="1" spc="-20" dirty="0">
                <a:solidFill>
                  <a:schemeClr val="tx1">
                    <a:lumMod val="75000"/>
                    <a:lumOff val="25000"/>
                  </a:schemeClr>
                </a:solidFill>
                <a:cs typeface="Calibri"/>
              </a:rPr>
              <a:t>a</a:t>
            </a:r>
            <a:r>
              <a:rPr sz="2000" b="1" spc="-35" dirty="0">
                <a:solidFill>
                  <a:schemeClr val="tx1">
                    <a:lumMod val="75000"/>
                    <a:lumOff val="25000"/>
                  </a:schemeClr>
                </a:solidFill>
                <a:cs typeface="Calibri"/>
              </a:rPr>
              <a:t>f</a:t>
            </a:r>
            <a:r>
              <a:rPr sz="2000" b="1" spc="-15" dirty="0">
                <a:solidFill>
                  <a:schemeClr val="tx1">
                    <a:lumMod val="75000"/>
                    <a:lumOff val="25000"/>
                  </a:schemeClr>
                </a:solidFill>
                <a:cs typeface="Calibri"/>
              </a:rPr>
              <a:t>e</a:t>
            </a:r>
            <a:r>
              <a:rPr sz="2000" b="1" dirty="0">
                <a:solidFill>
                  <a:schemeClr val="tx1">
                    <a:lumMod val="75000"/>
                    <a:lumOff val="25000"/>
                  </a:schemeClr>
                </a:solidFill>
                <a:cs typeface="Calibri"/>
              </a:rPr>
              <a:t>ty</a:t>
            </a:r>
            <a:endParaRPr sz="2000" dirty="0">
              <a:solidFill>
                <a:schemeClr val="tx1">
                  <a:lumMod val="75000"/>
                  <a:lumOff val="25000"/>
                </a:schemeClr>
              </a:solidFill>
              <a:cs typeface="Calibri"/>
            </a:endParaRPr>
          </a:p>
          <a:p>
            <a:pPr marL="652780" lvl="1" indent="-247015">
              <a:spcBef>
                <a:spcPts val="240"/>
              </a:spcBef>
              <a:buClr>
                <a:schemeClr val="bg2">
                  <a:lumMod val="25000"/>
                </a:schemeClr>
              </a:buClr>
              <a:buSzPct val="85000"/>
              <a:buFont typeface="Wingdings 2"/>
              <a:buChar char=""/>
              <a:tabLst>
                <a:tab pos="652780" algn="l"/>
              </a:tabLst>
            </a:pPr>
            <a:r>
              <a:rPr sz="2000" b="1" spc="-5" dirty="0">
                <a:solidFill>
                  <a:schemeClr val="tx1">
                    <a:lumMod val="75000"/>
                    <a:lumOff val="25000"/>
                  </a:schemeClr>
                </a:solidFill>
                <a:cs typeface="Calibri"/>
              </a:rPr>
              <a:t>Ai</a:t>
            </a:r>
            <a:r>
              <a:rPr sz="2000" b="1" dirty="0">
                <a:solidFill>
                  <a:schemeClr val="tx1">
                    <a:lumMod val="75000"/>
                    <a:lumOff val="25000"/>
                  </a:schemeClr>
                </a:solidFill>
                <a:cs typeface="Calibri"/>
              </a:rPr>
              <a:t>r</a:t>
            </a:r>
            <a:r>
              <a:rPr sz="2000" b="1" spc="-15" dirty="0">
                <a:solidFill>
                  <a:schemeClr val="tx1">
                    <a:lumMod val="75000"/>
                    <a:lumOff val="25000"/>
                  </a:schemeClr>
                </a:solidFill>
                <a:cs typeface="Calibri"/>
              </a:rPr>
              <a:t> </a:t>
            </a:r>
            <a:r>
              <a:rPr sz="2000" b="1" dirty="0">
                <a:solidFill>
                  <a:schemeClr val="tx1">
                    <a:lumMod val="75000"/>
                    <a:lumOff val="25000"/>
                  </a:schemeClr>
                </a:solidFill>
                <a:cs typeface="Calibri"/>
              </a:rPr>
              <a:t>po</a:t>
            </a:r>
            <a:r>
              <a:rPr sz="2000" b="1" spc="-5" dirty="0">
                <a:solidFill>
                  <a:schemeClr val="tx1">
                    <a:lumMod val="75000"/>
                    <a:lumOff val="25000"/>
                  </a:schemeClr>
                </a:solidFill>
                <a:cs typeface="Calibri"/>
              </a:rPr>
              <a:t>ll</a:t>
            </a:r>
            <a:r>
              <a:rPr sz="2000" b="1" dirty="0">
                <a:solidFill>
                  <a:schemeClr val="tx1">
                    <a:lumMod val="75000"/>
                    <a:lumOff val="25000"/>
                  </a:schemeClr>
                </a:solidFill>
                <a:cs typeface="Calibri"/>
              </a:rPr>
              <a:t>ution</a:t>
            </a:r>
            <a:endParaRPr sz="2000" dirty="0">
              <a:solidFill>
                <a:schemeClr val="tx1">
                  <a:lumMod val="75000"/>
                  <a:lumOff val="25000"/>
                </a:schemeClr>
              </a:solidFill>
              <a:cs typeface="Calibri"/>
            </a:endParaRPr>
          </a:p>
          <a:p>
            <a:pPr marL="652780" lvl="1" indent="-247015">
              <a:spcBef>
                <a:spcPts val="240"/>
              </a:spcBef>
              <a:buClr>
                <a:prstClr val="white"/>
              </a:buClr>
              <a:buSzPct val="85000"/>
              <a:buFont typeface="Wingdings 2"/>
              <a:buChar char=""/>
              <a:tabLst>
                <a:tab pos="652780" algn="l"/>
              </a:tabLst>
            </a:pPr>
            <a:r>
              <a:rPr sz="2000" b="1" spc="-5" dirty="0">
                <a:solidFill>
                  <a:prstClr val="white"/>
                </a:solidFill>
                <a:cs typeface="Calibri"/>
              </a:rPr>
              <a:t>Cli</a:t>
            </a:r>
            <a:r>
              <a:rPr sz="2000" b="1" dirty="0">
                <a:solidFill>
                  <a:prstClr val="white"/>
                </a:solidFill>
                <a:cs typeface="Calibri"/>
              </a:rPr>
              <a:t>m</a:t>
            </a:r>
            <a:r>
              <a:rPr sz="2000" b="1" spc="-30" dirty="0">
                <a:solidFill>
                  <a:prstClr val="white"/>
                </a:solidFill>
                <a:cs typeface="Calibri"/>
              </a:rPr>
              <a:t>a</a:t>
            </a:r>
            <a:r>
              <a:rPr sz="2000" b="1" spc="-25" dirty="0">
                <a:solidFill>
                  <a:prstClr val="white"/>
                </a:solidFill>
                <a:cs typeface="Calibri"/>
              </a:rPr>
              <a:t>t</a:t>
            </a:r>
            <a:r>
              <a:rPr sz="2000" b="1" dirty="0">
                <a:solidFill>
                  <a:prstClr val="white"/>
                </a:solidFill>
                <a:cs typeface="Calibri"/>
              </a:rPr>
              <a:t>e</a:t>
            </a:r>
            <a:r>
              <a:rPr sz="2000" b="1" spc="-20" dirty="0">
                <a:solidFill>
                  <a:prstClr val="white"/>
                </a:solidFill>
                <a:cs typeface="Calibri"/>
              </a:rPr>
              <a:t> </a:t>
            </a:r>
            <a:r>
              <a:rPr sz="2000" b="1" dirty="0">
                <a:solidFill>
                  <a:prstClr val="white"/>
                </a:solidFill>
                <a:cs typeface="Calibri"/>
              </a:rPr>
              <a:t>ch</a:t>
            </a:r>
            <a:r>
              <a:rPr sz="2000" b="1" spc="-10" dirty="0">
                <a:solidFill>
                  <a:prstClr val="white"/>
                </a:solidFill>
                <a:cs typeface="Calibri"/>
              </a:rPr>
              <a:t>a</a:t>
            </a:r>
            <a:r>
              <a:rPr sz="2000" b="1" dirty="0">
                <a:solidFill>
                  <a:prstClr val="white"/>
                </a:solidFill>
                <a:cs typeface="Calibri"/>
              </a:rPr>
              <a:t>n</a:t>
            </a:r>
            <a:r>
              <a:rPr sz="2000" b="1" spc="-30" dirty="0">
                <a:solidFill>
                  <a:prstClr val="white"/>
                </a:solidFill>
                <a:cs typeface="Calibri"/>
              </a:rPr>
              <a:t>g</a:t>
            </a:r>
            <a:r>
              <a:rPr sz="2000" b="1" dirty="0">
                <a:solidFill>
                  <a:prstClr val="white"/>
                </a:solidFill>
                <a:cs typeface="Calibri"/>
              </a:rPr>
              <a:t>e</a:t>
            </a:r>
            <a:endParaRPr sz="2000" dirty="0">
              <a:solidFill>
                <a:prstClr val="white"/>
              </a:solidFill>
              <a:cs typeface="Calibri"/>
            </a:endParaRPr>
          </a:p>
        </p:txBody>
      </p:sp>
      <p:grpSp>
        <p:nvGrpSpPr>
          <p:cNvPr id="3" name="Group 2"/>
          <p:cNvGrpSpPr/>
          <p:nvPr/>
        </p:nvGrpSpPr>
        <p:grpSpPr>
          <a:xfrm>
            <a:off x="4476327" y="1600200"/>
            <a:ext cx="4468660" cy="3496372"/>
            <a:chOff x="4476327" y="-76200"/>
            <a:chExt cx="4468660" cy="3496372"/>
          </a:xfrm>
        </p:grpSpPr>
        <p:grpSp>
          <p:nvGrpSpPr>
            <p:cNvPr id="23" name="Group 22"/>
            <p:cNvGrpSpPr/>
            <p:nvPr/>
          </p:nvGrpSpPr>
          <p:grpSpPr>
            <a:xfrm>
              <a:off x="4476327" y="-76200"/>
              <a:ext cx="4468660" cy="3496372"/>
              <a:chOff x="4476327" y="-76200"/>
              <a:chExt cx="4468660" cy="3496372"/>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327" y="-76200"/>
                <a:ext cx="4468660" cy="349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93790" y="1238190"/>
                <a:ext cx="1516867" cy="400110"/>
              </a:xfrm>
              <a:prstGeom prst="rect">
                <a:avLst/>
              </a:prstGeom>
              <a:noFill/>
            </p:spPr>
            <p:txBody>
              <a:bodyPr wrap="square" rtlCol="0">
                <a:spAutoFit/>
              </a:bodyPr>
              <a:lstStyle/>
              <a:p>
                <a:r>
                  <a:rPr lang="en-US" sz="2000" dirty="0" smtClean="0"/>
                  <a:t>ARL/GMCC</a:t>
                </a:r>
              </a:p>
            </p:txBody>
          </p:sp>
          <p:sp>
            <p:nvSpPr>
              <p:cNvPr id="15" name="TextBox 14"/>
              <p:cNvSpPr txBox="1"/>
              <p:nvPr/>
            </p:nvSpPr>
            <p:spPr>
              <a:xfrm>
                <a:off x="7391400" y="1638300"/>
                <a:ext cx="1310680" cy="707886"/>
              </a:xfrm>
              <a:prstGeom prst="rect">
                <a:avLst/>
              </a:prstGeom>
              <a:noFill/>
            </p:spPr>
            <p:txBody>
              <a:bodyPr wrap="none" rtlCol="0">
                <a:spAutoFit/>
              </a:bodyPr>
              <a:lstStyle/>
              <a:p>
                <a:r>
                  <a:rPr lang="en-US" sz="2000" dirty="0" smtClean="0"/>
                  <a:t>CMDL &amp; </a:t>
                </a:r>
              </a:p>
              <a:p>
                <a:r>
                  <a:rPr lang="en-US" sz="2000" dirty="0" smtClean="0"/>
                  <a:t>ESRL/GMD</a:t>
                </a:r>
              </a:p>
            </p:txBody>
          </p:sp>
          <p:cxnSp>
            <p:nvCxnSpPr>
              <p:cNvPr id="17" name="Straight Connector 16"/>
              <p:cNvCxnSpPr/>
              <p:nvPr/>
            </p:nvCxnSpPr>
            <p:spPr>
              <a:xfrm flipV="1">
                <a:off x="7086600" y="304800"/>
                <a:ext cx="0" cy="2529840"/>
              </a:xfrm>
              <a:prstGeom prst="line">
                <a:avLst/>
              </a:prstGeom>
              <a:ln w="73025"/>
              <a:effectLst/>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5105400" y="304800"/>
              <a:ext cx="1981200" cy="2514600"/>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9194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smtClean="0"/>
              <a:t>ARL’s Research Areas</a:t>
            </a:r>
            <a:endParaRPr lang="en-US" dirty="0"/>
          </a:p>
        </p:txBody>
      </p:sp>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pPr/>
              <a:t>9</a:t>
            </a:fld>
            <a:endParaRPr lang="en-US" dirty="0"/>
          </a:p>
        </p:txBody>
      </p:sp>
      <p:sp>
        <p:nvSpPr>
          <p:cNvPr id="5" name="Rectangle 4"/>
          <p:cNvSpPr/>
          <p:nvPr/>
        </p:nvSpPr>
        <p:spPr>
          <a:xfrm>
            <a:off x="609600" y="1905000"/>
            <a:ext cx="8229600" cy="3046988"/>
          </a:xfrm>
          <a:prstGeom prst="rect">
            <a:avLst/>
          </a:prstGeom>
        </p:spPr>
        <p:txBody>
          <a:bodyPr wrap="square">
            <a:spAutoFit/>
          </a:bodyPr>
          <a:lstStyle/>
          <a:p>
            <a:r>
              <a:rPr lang="en-US" sz="3200" kern="0" dirty="0">
                <a:solidFill>
                  <a:schemeClr val="bg1"/>
                </a:solidFill>
              </a:rPr>
              <a:t>Atmospheric Dispersion </a:t>
            </a:r>
            <a:r>
              <a:rPr lang="en-US" sz="3200" kern="0" dirty="0" smtClean="0">
                <a:solidFill>
                  <a:schemeClr val="bg1"/>
                </a:solidFill>
              </a:rPr>
              <a:t>and </a:t>
            </a:r>
            <a:r>
              <a:rPr lang="en-US" sz="3200" kern="0" dirty="0">
                <a:solidFill>
                  <a:schemeClr val="bg1"/>
                </a:solidFill>
              </a:rPr>
              <a:t>Boundary Layer Characterization</a:t>
            </a:r>
          </a:p>
          <a:p>
            <a:endParaRPr lang="en-US" sz="3200" kern="0" dirty="0" smtClean="0">
              <a:solidFill>
                <a:schemeClr val="bg1"/>
              </a:solidFill>
            </a:endParaRPr>
          </a:p>
          <a:p>
            <a:r>
              <a:rPr lang="en-US" sz="3200" kern="0" dirty="0" smtClean="0">
                <a:solidFill>
                  <a:schemeClr val="bg1"/>
                </a:solidFill>
              </a:rPr>
              <a:t>Atmospheric </a:t>
            </a:r>
            <a:r>
              <a:rPr lang="en-US" sz="3200" kern="0" dirty="0">
                <a:solidFill>
                  <a:schemeClr val="bg1"/>
                </a:solidFill>
              </a:rPr>
              <a:t>Chemistry and Deposition</a:t>
            </a:r>
          </a:p>
          <a:p>
            <a:endParaRPr lang="en-US" sz="3200" kern="0" dirty="0">
              <a:solidFill>
                <a:schemeClr val="bg1"/>
              </a:solidFill>
            </a:endParaRPr>
          </a:p>
          <a:p>
            <a:r>
              <a:rPr lang="en-US" sz="3200" kern="0" dirty="0" smtClean="0">
                <a:solidFill>
                  <a:schemeClr val="bg1"/>
                </a:solidFill>
              </a:rPr>
              <a:t>Climate </a:t>
            </a:r>
            <a:r>
              <a:rPr lang="en-US" sz="3200" kern="0" dirty="0">
                <a:solidFill>
                  <a:schemeClr val="bg1"/>
                </a:solidFill>
              </a:rPr>
              <a:t>Observations and Analyses</a:t>
            </a:r>
          </a:p>
        </p:txBody>
      </p:sp>
    </p:spTree>
    <p:extLst>
      <p:ext uri="{BB962C8B-B14F-4D97-AF65-F5344CB8AC3E}">
        <p14:creationId xmlns:p14="http://schemas.microsoft.com/office/powerpoint/2010/main" val="2847307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Maggi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38046</TotalTime>
  <Words>9063</Words>
  <Application>Microsoft Office PowerPoint</Application>
  <PresentationFormat>On-screen Show (4:3)</PresentationFormat>
  <Paragraphs>1491</Paragraphs>
  <Slides>68</Slides>
  <Notes>58</Notes>
  <HiddenSlides>1</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MaggieK</vt:lpstr>
      <vt:lpstr>Office Theme</vt:lpstr>
      <vt:lpstr>Air Resources Laboratory  Overview</vt:lpstr>
      <vt:lpstr>Outline</vt:lpstr>
      <vt:lpstr>PowerPoint Presentation</vt:lpstr>
      <vt:lpstr>Genesis of Lab</vt:lpstr>
      <vt:lpstr>Genesis of Lab</vt:lpstr>
      <vt:lpstr>Genesis of Lab</vt:lpstr>
      <vt:lpstr>Genesis of Lab</vt:lpstr>
      <vt:lpstr>Genesis of Lab</vt:lpstr>
      <vt:lpstr>ARL’s Research Areas</vt:lpstr>
      <vt:lpstr>ARL’s Place in NOAA</vt:lpstr>
      <vt:lpstr>ARL’s Place in NOAA</vt:lpstr>
      <vt:lpstr>Lab Organization</vt:lpstr>
      <vt:lpstr>PowerPoint Presentation</vt:lpstr>
      <vt:lpstr>Research Area 2:  Atmospheric Chemistry &amp; Deposition</vt:lpstr>
      <vt:lpstr>Research Area 3:  Climate Observations and Analyses</vt:lpstr>
      <vt:lpstr>Integration Among Research Areas</vt:lpstr>
      <vt:lpstr>Outline</vt:lpstr>
      <vt:lpstr>Key Activities</vt:lpstr>
      <vt:lpstr>PowerPoint Presentation</vt:lpstr>
      <vt:lpstr>PowerPoint Presentation</vt:lpstr>
      <vt:lpstr>PowerPoint Presentation</vt:lpstr>
      <vt:lpstr>PowerPoint Presentation</vt:lpstr>
      <vt:lpstr>Distribution by Age Group</vt:lpstr>
      <vt:lpstr>PowerPoint Presentation</vt:lpstr>
      <vt:lpstr>PowerPoint Presentation</vt:lpstr>
      <vt:lpstr>PowerPoint Presentation</vt:lpstr>
      <vt:lpstr>PowerPoint Presentation</vt:lpstr>
      <vt:lpstr>PowerPoint Presentation</vt:lpstr>
      <vt:lpstr>Financial Partnerships</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Research to Operations/Applications</vt:lpstr>
      <vt:lpstr>Examples of Recent Air Chemistry and Dispersion Model Products Transitioned to NWS    </vt:lpstr>
      <vt:lpstr>PowerPoint Presentation</vt:lpstr>
      <vt:lpstr>PowerPoint Presentation</vt:lpstr>
      <vt:lpstr>PowerPoint Presentation</vt:lpstr>
      <vt:lpstr>PowerPoint Presentation</vt:lpstr>
      <vt:lpstr>PowerPoint Presentation</vt:lpstr>
      <vt:lpstr>Wind Energy Research</vt:lpstr>
      <vt:lpstr>PowerPoint Presentation</vt:lpstr>
      <vt:lpstr>Outline</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vector>
  </TitlesOfParts>
  <Company>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Kerchner</dc:creator>
  <cp:lastModifiedBy>Margaret Kerchner</cp:lastModifiedBy>
  <cp:revision>388</cp:revision>
  <cp:lastPrinted>2016-05-08T17:04:32Z</cp:lastPrinted>
  <dcterms:created xsi:type="dcterms:W3CDTF">2016-01-20T16:28:12Z</dcterms:created>
  <dcterms:modified xsi:type="dcterms:W3CDTF">2016-06-10T14:52:41Z</dcterms:modified>
</cp:coreProperties>
</file>